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75" r:id="rId3"/>
    <p:sldId id="276" r:id="rId4"/>
    <p:sldId id="274" r:id="rId5"/>
    <p:sldId id="277" r:id="rId6"/>
    <p:sldId id="278" r:id="rId7"/>
    <p:sldId id="281" r:id="rId8"/>
    <p:sldId id="279" r:id="rId9"/>
    <p:sldId id="280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CC3300"/>
    <a:srgbClr val="BCB48A"/>
    <a:srgbClr val="B1A777"/>
    <a:srgbClr val="B9B085"/>
    <a:srgbClr val="A79C65"/>
    <a:srgbClr val="B4AD82"/>
    <a:srgbClr val="A19863"/>
    <a:srgbClr val="B6AD80"/>
    <a:srgbClr val="BFB18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6482" autoAdjust="0"/>
    <p:restoredTop sz="94660"/>
  </p:normalViewPr>
  <p:slideViewPr>
    <p:cSldViewPr>
      <p:cViewPr>
        <p:scale>
          <a:sx n="70" d="100"/>
          <a:sy n="70" d="100"/>
        </p:scale>
        <p:origin x="-89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3682-DD90-4EB4-B93F-B6A2BA114C50}" type="datetimeFigureOut">
              <a:rPr lang="en-US" smtClean="0"/>
              <a:pPr/>
              <a:t>9/1/2018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7A80E-5FB8-4153-ADF1-7B0A3A705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7A80E-5FB8-4153-ADF1-7B0A3A70569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7A80E-5FB8-4153-ADF1-7B0A3A70569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457200"/>
            <a:ext cx="7772400" cy="1066800"/>
          </a:xfrm>
        </p:spPr>
        <p:txBody>
          <a:bodyPr>
            <a:norm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150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7963"/>
          </a:xfrm>
          <a:prstGeom prst="rect">
            <a:avLst/>
          </a:prstGeom>
        </p:spPr>
      </p:pic>
      <p:pic>
        <p:nvPicPr>
          <p:cNvPr id="5" name="Picture 4" descr="dark-red-wallpaper.jpg"/>
          <p:cNvPicPr>
            <a:picLocks noChangeAspect="1"/>
          </p:cNvPicPr>
          <p:nvPr userDrawn="1"/>
        </p:nvPicPr>
        <p:blipFill>
          <a:blip r:embed="rId10" cstate="print">
            <a:lum bright="-25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Jesus-Christ-Our-Advocate-with-the-Father.jpg"/>
          <p:cNvPicPr>
            <a:picLocks noChangeAspect="1"/>
          </p:cNvPicPr>
          <p:nvPr userDrawn="1"/>
        </p:nvPicPr>
        <p:blipFill>
          <a:blip r:embed="rId11" cstate="print">
            <a:lum bright="-20000" contrast="10000"/>
          </a:blip>
          <a:stretch>
            <a:fillRect/>
          </a:stretch>
        </p:blipFill>
        <p:spPr>
          <a:xfrm>
            <a:off x="1" y="1828800"/>
            <a:ext cx="9144000" cy="4191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828800"/>
            <a:ext cx="9144000" cy="4191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FFC000"/>
          </a:solidFill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rk-red-wallpaper.jpg"/>
          <p:cNvPicPr>
            <a:picLocks noChangeAspect="1"/>
          </p:cNvPicPr>
          <p:nvPr/>
        </p:nvPicPr>
        <p:blipFill>
          <a:blip r:embed="rId3" cstate="print">
            <a:lum bright="-25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  <a:noFill/>
        </p:spPr>
        <p:txBody>
          <a:bodyPr>
            <a:normAutofit/>
          </a:bodyPr>
          <a:lstStyle/>
          <a:p>
            <a:r>
              <a:rPr lang="en-US" sz="4200" dirty="0" smtClean="0"/>
              <a:t>Jesus our Righteous Advocate</a:t>
            </a:r>
            <a:endParaRPr lang="en-US" sz="4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47800" y="5791200"/>
            <a:ext cx="6400800" cy="762000"/>
          </a:xfrm>
        </p:spPr>
        <p:txBody>
          <a:bodyPr/>
          <a:lstStyle/>
          <a:p>
            <a:r>
              <a:rPr lang="en-US" dirty="0" smtClean="0"/>
              <a:t>1 John 2:1-2</a:t>
            </a:r>
            <a:endParaRPr lang="en-US" dirty="0"/>
          </a:p>
        </p:txBody>
      </p:sp>
      <p:pic>
        <p:nvPicPr>
          <p:cNvPr id="8" name="Picture 7" descr="Jesus-Christ-Our-Advocate-with-the-Father.jpg"/>
          <p:cNvPicPr>
            <a:picLocks noChangeAspect="1"/>
          </p:cNvPicPr>
          <p:nvPr/>
        </p:nvPicPr>
        <p:blipFill>
          <a:blip r:embed="rId4" cstate="print">
            <a:lum bright="-20000" contrast="10000"/>
          </a:blip>
          <a:stretch>
            <a:fillRect/>
          </a:stretch>
        </p:blipFill>
        <p:spPr>
          <a:xfrm>
            <a:off x="0" y="1752600"/>
            <a:ext cx="9144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ark-red-wallpaper.jpg"/>
          <p:cNvPicPr>
            <a:picLocks noChangeAspect="1"/>
          </p:cNvPicPr>
          <p:nvPr/>
        </p:nvPicPr>
        <p:blipFill>
          <a:blip r:embed="rId3" cstate="print">
            <a:lum bright="-25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  <a:noFill/>
        </p:spPr>
        <p:txBody>
          <a:bodyPr>
            <a:normAutofit/>
          </a:bodyPr>
          <a:lstStyle/>
          <a:p>
            <a:r>
              <a:rPr lang="en-US" sz="4200" dirty="0" smtClean="0"/>
              <a:t>Jesus our Righteous Advocate</a:t>
            </a:r>
            <a:endParaRPr lang="en-US" sz="4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47800" y="5791200"/>
            <a:ext cx="6400800" cy="762000"/>
          </a:xfrm>
        </p:spPr>
        <p:txBody>
          <a:bodyPr/>
          <a:lstStyle/>
          <a:p>
            <a:r>
              <a:rPr lang="en-US" dirty="0" smtClean="0"/>
              <a:t>1 John 2:1-2</a:t>
            </a:r>
            <a:endParaRPr lang="en-US" dirty="0"/>
          </a:p>
        </p:txBody>
      </p:sp>
      <p:pic>
        <p:nvPicPr>
          <p:cNvPr id="8" name="Picture 7" descr="Jesus-Christ-Our-Advocate-with-the-Father.jpg"/>
          <p:cNvPicPr>
            <a:picLocks noChangeAspect="1"/>
          </p:cNvPicPr>
          <p:nvPr/>
        </p:nvPicPr>
        <p:blipFill>
          <a:blip r:embed="rId4" cstate="print">
            <a:lum bright="-20000" contrast="10000"/>
          </a:blip>
          <a:stretch>
            <a:fillRect/>
          </a:stretch>
        </p:blipFill>
        <p:spPr>
          <a:xfrm>
            <a:off x="0" y="1752600"/>
            <a:ext cx="9144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 a crime against God..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900"/>
              </a:lnSpc>
            </a:pPr>
            <a:r>
              <a:rPr lang="en-US" dirty="0" smtClean="0">
                <a:solidFill>
                  <a:srgbClr val="FFC000"/>
                </a:solidFill>
              </a:rPr>
              <a:t>1 John 3:4 </a:t>
            </a:r>
            <a:r>
              <a:rPr lang="en-US" dirty="0" smtClean="0"/>
              <a:t>Whoever commits sin also commits lawlessness, and sin is lawlessness. (KJV sin is the transgression of the law).</a:t>
            </a:r>
          </a:p>
          <a:p>
            <a:pPr lvl="1">
              <a:lnSpc>
                <a:spcPts val="2900"/>
              </a:lnSpc>
            </a:pPr>
            <a:r>
              <a:rPr lang="en-US" dirty="0" smtClean="0"/>
              <a:t>Universal problem .. Rom 3:23</a:t>
            </a:r>
          </a:p>
          <a:p>
            <a:pPr lvl="1">
              <a:lnSpc>
                <a:spcPts val="2900"/>
              </a:lnSpc>
            </a:pPr>
            <a:r>
              <a:rPr lang="en-US" dirty="0" smtClean="0"/>
              <a:t>Punishment is severe .. Rom 6:23 James 1:15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John’s three part message..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3886200"/>
          </a:xfrm>
        </p:spPr>
        <p:txBody>
          <a:bodyPr/>
          <a:lstStyle/>
          <a:p>
            <a:r>
              <a:rPr lang="en-US" dirty="0" smtClean="0"/>
              <a:t>Don’t sin </a:t>
            </a:r>
            <a:r>
              <a:rPr lang="en-US" dirty="0" smtClean="0">
                <a:solidFill>
                  <a:srgbClr val="FFC000"/>
                </a:solidFill>
              </a:rPr>
              <a:t>v</a:t>
            </a:r>
            <a:r>
              <a:rPr lang="en-US" sz="3200" dirty="0" smtClean="0">
                <a:solidFill>
                  <a:srgbClr val="FFC000"/>
                </a:solidFill>
              </a:rPr>
              <a:t> 1</a:t>
            </a:r>
            <a:r>
              <a:rPr lang="en-US" dirty="0" smtClean="0">
                <a:solidFill>
                  <a:srgbClr val="FFC000"/>
                </a:solidFill>
              </a:rPr>
              <a:t>a  </a:t>
            </a:r>
            <a:r>
              <a:rPr lang="en-US" sz="2700" dirty="0" smtClean="0"/>
              <a:t>“I am writing that you may not sin”</a:t>
            </a:r>
          </a:p>
          <a:p>
            <a:r>
              <a:rPr lang="en-US" dirty="0" smtClean="0"/>
              <a:t>Don’t despair when you sin </a:t>
            </a:r>
            <a:r>
              <a:rPr lang="en-US" dirty="0" smtClean="0">
                <a:solidFill>
                  <a:srgbClr val="FFC000"/>
                </a:solidFill>
              </a:rPr>
              <a:t>v </a:t>
            </a:r>
            <a:r>
              <a:rPr lang="en-US" sz="3200" dirty="0" smtClean="0">
                <a:solidFill>
                  <a:srgbClr val="FFC000"/>
                </a:solidFill>
              </a:rPr>
              <a:t>1</a:t>
            </a:r>
            <a:r>
              <a:rPr lang="en-US" dirty="0" smtClean="0">
                <a:solidFill>
                  <a:srgbClr val="FFC000"/>
                </a:solidFill>
              </a:rPr>
              <a:t>b  </a:t>
            </a:r>
            <a:r>
              <a:rPr lang="en-US" sz="2700" dirty="0" smtClean="0"/>
              <a:t>“but if anyone does sin we have an advocate with the Father”</a:t>
            </a:r>
          </a:p>
          <a:p>
            <a:r>
              <a:rPr lang="en-US" dirty="0" smtClean="0"/>
              <a:t>He is the solution </a:t>
            </a:r>
            <a:r>
              <a:rPr lang="en-US" dirty="0" smtClean="0">
                <a:solidFill>
                  <a:srgbClr val="FFC000"/>
                </a:solidFill>
              </a:rPr>
              <a:t>v </a:t>
            </a:r>
            <a:r>
              <a:rPr lang="en-US" sz="3200" dirty="0" smtClean="0">
                <a:solidFill>
                  <a:srgbClr val="FFC000"/>
                </a:solidFill>
              </a:rPr>
              <a:t>2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Advocate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“Advocate” (</a:t>
            </a:r>
            <a:r>
              <a:rPr lang="en-US" dirty="0" err="1" smtClean="0"/>
              <a:t>para</a:t>
            </a:r>
            <a:r>
              <a:rPr lang="en-US" dirty="0" smtClean="0"/>
              <a:t> – </a:t>
            </a:r>
            <a:r>
              <a:rPr lang="en-US" dirty="0" err="1" smtClean="0"/>
              <a:t>kletos</a:t>
            </a:r>
            <a:r>
              <a:rPr lang="en-US" dirty="0" smtClean="0"/>
              <a:t>) </a:t>
            </a:r>
          </a:p>
          <a:p>
            <a:pPr lvl="1">
              <a:lnSpc>
                <a:spcPts val="2800"/>
              </a:lnSpc>
            </a:pPr>
            <a:r>
              <a:rPr lang="en-US" sz="2700" dirty="0" smtClean="0"/>
              <a:t>“Called beside” called to one’s side</a:t>
            </a:r>
          </a:p>
          <a:p>
            <a:pPr lvl="1">
              <a:lnSpc>
                <a:spcPts val="2800"/>
              </a:lnSpc>
            </a:pPr>
            <a:r>
              <a:rPr lang="en-US" sz="2700" dirty="0" smtClean="0"/>
              <a:t> Used in court .. a legal assistant, counsel for the defense, advocate</a:t>
            </a:r>
          </a:p>
          <a:p>
            <a:pPr lvl="1">
              <a:lnSpc>
                <a:spcPts val="2800"/>
              </a:lnSpc>
            </a:pPr>
            <a:r>
              <a:rPr lang="en-US" sz="2700" dirty="0" smtClean="0"/>
              <a:t>5 times in NT (four refer to Holy Spirit)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/>
          <a:lstStyle/>
          <a:p>
            <a:r>
              <a:rPr lang="en-US" dirty="0" smtClean="0"/>
              <a:t>Christ our Perfect Advocate 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virtue of His identity..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Jesus (salvation) Christ (Messiah)</a:t>
            </a:r>
          </a:p>
          <a:p>
            <a:pPr lvl="2">
              <a:lnSpc>
                <a:spcPts val="2700"/>
              </a:lnSpc>
              <a:buNone/>
            </a:pPr>
            <a:r>
              <a:rPr lang="en-US" sz="2500" dirty="0" smtClean="0">
                <a:solidFill>
                  <a:srgbClr val="FFC000"/>
                </a:solidFill>
              </a:rPr>
              <a:t>Matt 1:21; 16:13-18; Luke 4:16-21</a:t>
            </a:r>
            <a:endParaRPr lang="en-US" dirty="0" smtClean="0"/>
          </a:p>
          <a:p>
            <a:pPr lvl="1">
              <a:lnSpc>
                <a:spcPts val="2700"/>
              </a:lnSpc>
            </a:pPr>
            <a:r>
              <a:rPr lang="en-US" dirty="0" smtClean="0"/>
              <a:t>Righteous (upright, just, innocent)</a:t>
            </a:r>
          </a:p>
          <a:p>
            <a:pPr lvl="2">
              <a:lnSpc>
                <a:spcPts val="2700"/>
              </a:lnSpc>
              <a:buNone/>
            </a:pPr>
            <a:r>
              <a:rPr lang="en-US" sz="2500" dirty="0" smtClean="0">
                <a:solidFill>
                  <a:srgbClr val="FFC000"/>
                </a:solidFill>
              </a:rPr>
              <a:t>Rom 3:10; </a:t>
            </a:r>
            <a:r>
              <a:rPr lang="en-US" sz="2500" dirty="0" err="1" smtClean="0">
                <a:solidFill>
                  <a:srgbClr val="FFC000"/>
                </a:solidFill>
              </a:rPr>
              <a:t>Psa</a:t>
            </a:r>
            <a:r>
              <a:rPr lang="en-US" sz="2500" dirty="0" smtClean="0">
                <a:solidFill>
                  <a:srgbClr val="FFC000"/>
                </a:solidFill>
              </a:rPr>
              <a:t> 14:1-4; Luke 23:47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/>
          <a:lstStyle/>
          <a:p>
            <a:r>
              <a:rPr lang="en-US" dirty="0" smtClean="0"/>
              <a:t>Christ our Perfect Advocate 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virtue of His work..</a:t>
            </a:r>
          </a:p>
          <a:p>
            <a:pPr lvl="1">
              <a:lnSpc>
                <a:spcPts val="2700"/>
              </a:lnSpc>
            </a:pPr>
            <a:r>
              <a:rPr lang="en-US" dirty="0" smtClean="0"/>
              <a:t>Mediator (a middle person, reconciler)</a:t>
            </a:r>
          </a:p>
          <a:p>
            <a:pPr lvl="2">
              <a:lnSpc>
                <a:spcPts val="2700"/>
              </a:lnSpc>
              <a:buNone/>
            </a:pPr>
            <a:r>
              <a:rPr lang="en-US" sz="2500" dirty="0" smtClean="0">
                <a:solidFill>
                  <a:srgbClr val="FFC000"/>
                </a:solidFill>
              </a:rPr>
              <a:t>1 Tim 2:5</a:t>
            </a:r>
            <a:endParaRPr lang="en-US" dirty="0" smtClean="0"/>
          </a:p>
          <a:p>
            <a:pPr lvl="1">
              <a:lnSpc>
                <a:spcPts val="2700"/>
              </a:lnSpc>
            </a:pPr>
            <a:r>
              <a:rPr lang="en-US" dirty="0" smtClean="0"/>
              <a:t>Intercessor (pleading another’s cause)</a:t>
            </a:r>
          </a:p>
          <a:p>
            <a:pPr lvl="2">
              <a:lnSpc>
                <a:spcPts val="2700"/>
              </a:lnSpc>
              <a:buNone/>
            </a:pPr>
            <a:r>
              <a:rPr lang="en-US" sz="2500" dirty="0" smtClean="0">
                <a:solidFill>
                  <a:srgbClr val="FFC000"/>
                </a:solidFill>
              </a:rPr>
              <a:t>Romans 8:34; Heb 7:25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John’s three part message..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3886200"/>
          </a:xfrm>
        </p:spPr>
        <p:txBody>
          <a:bodyPr/>
          <a:lstStyle/>
          <a:p>
            <a:r>
              <a:rPr lang="en-US" dirty="0" smtClean="0"/>
              <a:t>Don’t sin </a:t>
            </a:r>
            <a:r>
              <a:rPr lang="en-US" dirty="0" smtClean="0">
                <a:solidFill>
                  <a:srgbClr val="FFC000"/>
                </a:solidFill>
              </a:rPr>
              <a:t>v</a:t>
            </a:r>
            <a:r>
              <a:rPr lang="en-US" sz="3200" dirty="0" smtClean="0">
                <a:solidFill>
                  <a:srgbClr val="FFC000"/>
                </a:solidFill>
              </a:rPr>
              <a:t> 1</a:t>
            </a:r>
            <a:r>
              <a:rPr lang="en-US" dirty="0" smtClean="0">
                <a:solidFill>
                  <a:srgbClr val="FFC000"/>
                </a:solidFill>
              </a:rPr>
              <a:t>a  </a:t>
            </a:r>
            <a:r>
              <a:rPr lang="en-US" sz="2700" dirty="0" smtClean="0"/>
              <a:t>“I am writing that you may not sin”</a:t>
            </a:r>
          </a:p>
          <a:p>
            <a:r>
              <a:rPr lang="en-US" dirty="0" smtClean="0"/>
              <a:t>Don’t despair when you sin </a:t>
            </a:r>
            <a:r>
              <a:rPr lang="en-US" dirty="0" smtClean="0">
                <a:solidFill>
                  <a:srgbClr val="FFC000"/>
                </a:solidFill>
              </a:rPr>
              <a:t>v </a:t>
            </a:r>
            <a:r>
              <a:rPr lang="en-US" sz="3200" dirty="0" smtClean="0">
                <a:solidFill>
                  <a:srgbClr val="FFC000"/>
                </a:solidFill>
              </a:rPr>
              <a:t>1</a:t>
            </a:r>
            <a:r>
              <a:rPr lang="en-US" dirty="0" smtClean="0">
                <a:solidFill>
                  <a:srgbClr val="FFC000"/>
                </a:solidFill>
              </a:rPr>
              <a:t>b  </a:t>
            </a:r>
            <a:r>
              <a:rPr lang="en-US" sz="2700" dirty="0" smtClean="0"/>
              <a:t>“but if anyone does sin we have an advocate with the Father”</a:t>
            </a:r>
          </a:p>
          <a:p>
            <a:r>
              <a:rPr lang="en-US" dirty="0" smtClean="0"/>
              <a:t>He is the solution </a:t>
            </a:r>
            <a:r>
              <a:rPr lang="en-US" dirty="0" smtClean="0">
                <a:solidFill>
                  <a:srgbClr val="FFC000"/>
                </a:solidFill>
              </a:rPr>
              <a:t>v </a:t>
            </a:r>
            <a:r>
              <a:rPr lang="en-US" sz="3200" dirty="0" smtClean="0">
                <a:solidFill>
                  <a:srgbClr val="FFC000"/>
                </a:solidFill>
              </a:rPr>
              <a:t>2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/>
          <a:lstStyle/>
          <a:p>
            <a:r>
              <a:rPr lang="en-US" dirty="0" smtClean="0"/>
              <a:t>Christ our Perfect Advocate 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3886200"/>
          </a:xfrm>
        </p:spPr>
        <p:txBody>
          <a:bodyPr/>
          <a:lstStyle/>
          <a:p>
            <a:r>
              <a:rPr lang="en-US" dirty="0" smtClean="0"/>
              <a:t>Result: Jesus provides Atonement</a:t>
            </a:r>
          </a:p>
          <a:p>
            <a:pPr lvl="1">
              <a:lnSpc>
                <a:spcPts val="2600"/>
              </a:lnSpc>
            </a:pPr>
            <a:r>
              <a:rPr lang="en-US" sz="2500" dirty="0" smtClean="0">
                <a:solidFill>
                  <a:srgbClr val="FFC000"/>
                </a:solidFill>
              </a:rPr>
              <a:t>1 John 2:2 </a:t>
            </a:r>
            <a:r>
              <a:rPr lang="en-US" sz="2500" dirty="0" smtClean="0"/>
              <a:t>He is the atoning sacrifice for our sins, and not only for ours but also for the sins of the world.</a:t>
            </a:r>
          </a:p>
          <a:p>
            <a:pPr lvl="1">
              <a:lnSpc>
                <a:spcPts val="2600"/>
              </a:lnSpc>
            </a:pPr>
            <a:r>
              <a:rPr lang="en-US" sz="2500" dirty="0" err="1" smtClean="0"/>
              <a:t>Hilasmos</a:t>
            </a:r>
            <a:r>
              <a:rPr lang="en-US" sz="2500" dirty="0" smtClean="0"/>
              <a:t>: expiation whereby sin is covered and remitted .. </a:t>
            </a:r>
            <a:r>
              <a:rPr lang="en-US" sz="2500" dirty="0" smtClean="0">
                <a:solidFill>
                  <a:srgbClr val="FFC000"/>
                </a:solidFill>
              </a:rPr>
              <a:t>1 John 4:10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96000" cy="1143000"/>
          </a:xfrm>
        </p:spPr>
        <p:txBody>
          <a:bodyPr/>
          <a:lstStyle/>
          <a:p>
            <a:r>
              <a:rPr lang="en-US" dirty="0" smtClean="0"/>
              <a:t>Is Jesus Christ your Advocate?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3" descr="an-advocate-with-the-father_fb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828800"/>
            <a:ext cx="9144000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</TotalTime>
  <Words>328</Words>
  <Application>Microsoft Office PowerPoint</Application>
  <PresentationFormat>On-screen Show (4:3)</PresentationFormat>
  <Paragraphs>40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Jesus our Righteous Advocate</vt:lpstr>
      <vt:lpstr>Sin a crime against God..</vt:lpstr>
      <vt:lpstr>John’s three part message..</vt:lpstr>
      <vt:lpstr>The Role of Advocate</vt:lpstr>
      <vt:lpstr>Christ our Perfect Advocate ..</vt:lpstr>
      <vt:lpstr>Christ our Perfect Advocate ..</vt:lpstr>
      <vt:lpstr>John’s three part message..</vt:lpstr>
      <vt:lpstr>Christ our Perfect Advocate ..</vt:lpstr>
      <vt:lpstr>Is Jesus Christ your Advocate?</vt:lpstr>
      <vt:lpstr>Jesus our Righteous Advocate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85</cp:revision>
  <dcterms:created xsi:type="dcterms:W3CDTF">2015-10-04T04:19:18Z</dcterms:created>
  <dcterms:modified xsi:type="dcterms:W3CDTF">2018-09-02T00:05:51Z</dcterms:modified>
</cp:coreProperties>
</file>