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277" r:id="rId3"/>
    <p:sldId id="278" r:id="rId4"/>
    <p:sldId id="275" r:id="rId5"/>
    <p:sldId id="276" r:id="rId6"/>
    <p:sldId id="27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2" autoAdjust="0"/>
    <p:restoredTop sz="94660"/>
  </p:normalViewPr>
  <p:slideViewPr>
    <p:cSldViewPr>
      <p:cViewPr varScale="1">
        <p:scale>
          <a:sx n="66" d="100"/>
          <a:sy n="66" d="100"/>
        </p:scale>
        <p:origin x="-112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9/1/2018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buNone/>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buNone/>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1828800"/>
            <a:ext cx="9144000" cy="44196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ark-blue-background 02.jpg"/>
          <p:cNvPicPr>
            <a:picLocks noChangeAspect="1"/>
          </p:cNvPicPr>
          <p:nvPr userDrawn="1"/>
        </p:nvPicPr>
        <p:blipFill>
          <a:blip r:embed="rId9" cstate="print">
            <a:lum bright="-25000" contrast="10000"/>
          </a:blip>
          <a:srcRect r="14845" b="18000"/>
          <a:stretch>
            <a:fillRect/>
          </a:stretch>
        </p:blipFill>
        <p:spPr>
          <a:xfrm>
            <a:off x="0" y="0"/>
            <a:ext cx="9144002" cy="6858000"/>
          </a:xfrm>
          <a:prstGeom prst="rect">
            <a:avLst/>
          </a:prstGeom>
        </p:spPr>
      </p:pic>
      <p:sp>
        <p:nvSpPr>
          <p:cNvPr id="9" name="Rectangle 8"/>
          <p:cNvSpPr/>
          <p:nvPr userDrawn="1"/>
        </p:nvSpPr>
        <p:spPr>
          <a:xfrm>
            <a:off x="0" y="1676400"/>
            <a:ext cx="9144000" cy="441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20000"/>
                  <a:lumOff val="80000"/>
                </a:schemeClr>
              </a:solidFill>
            </a:endParaRPr>
          </a:p>
        </p:txBody>
      </p:sp>
      <p:pic>
        <p:nvPicPr>
          <p:cNvPr id="6" name="Picture 5" descr="blue umbrella.jpg"/>
          <p:cNvPicPr>
            <a:picLocks noChangeAspect="1"/>
          </p:cNvPicPr>
          <p:nvPr userDrawn="1"/>
        </p:nvPicPr>
        <p:blipFill>
          <a:blip r:embed="rId10" cstate="print"/>
          <a:stretch>
            <a:fillRect/>
          </a:stretch>
        </p:blipFill>
        <p:spPr>
          <a:xfrm>
            <a:off x="1676400" y="1828800"/>
            <a:ext cx="5638800" cy="39624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12" name="Rectangle 11"/>
          <p:cNvSpPr/>
          <p:nvPr userDrawn="1"/>
        </p:nvSpPr>
        <p:spPr>
          <a:xfrm>
            <a:off x="0" y="1676400"/>
            <a:ext cx="9144000" cy="4419600"/>
          </a:xfrm>
          <a:prstGeom prst="rect">
            <a:avLst/>
          </a:pr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914400" y="4953000"/>
            <a:ext cx="7391400" cy="738664"/>
          </a:xfrm>
          <a:prstGeom prst="rect">
            <a:avLst/>
          </a:prstGeom>
          <a:noFill/>
        </p:spPr>
        <p:txBody>
          <a:bodyPr wrap="square" rtlCol="0">
            <a:spAutoFit/>
          </a:bodyPr>
          <a:lstStyle/>
          <a:p>
            <a:r>
              <a:rPr lang="en-US" dirty="0" smtClean="0"/>
              <a:t>    </a:t>
            </a:r>
            <a:r>
              <a:rPr lang="en-US" sz="4200" dirty="0" smtClean="0"/>
              <a:t> </a:t>
            </a:r>
            <a:r>
              <a:rPr lang="en-US" sz="4200" dirty="0" smtClean="0">
                <a:solidFill>
                  <a:srgbClr val="C00000"/>
                </a:solidFill>
                <a:effectLst>
                  <a:outerShdw blurRad="38100" dist="38100" dir="2700000" algn="tl">
                    <a:srgbClr val="000000">
                      <a:alpha val="43137"/>
                    </a:srgbClr>
                  </a:outerShdw>
                </a:effectLst>
                <a:latin typeface="AR JULIAN" pitchFamily="2" charset="0"/>
              </a:rPr>
              <a:t>J</a:t>
            </a:r>
            <a:r>
              <a:rPr lang="en-US" sz="3600" dirty="0" smtClean="0">
                <a:solidFill>
                  <a:srgbClr val="C00000"/>
                </a:solidFill>
                <a:effectLst>
                  <a:outerShdw blurRad="38100" dist="38100" dir="2700000" algn="tl">
                    <a:srgbClr val="000000">
                      <a:alpha val="43137"/>
                    </a:srgbClr>
                  </a:outerShdw>
                </a:effectLst>
                <a:latin typeface="AR JULIAN" pitchFamily="2" charset="0"/>
              </a:rPr>
              <a:t>ustified</a:t>
            </a:r>
            <a:r>
              <a:rPr lang="en-US" sz="3600" baseline="0" dirty="0" smtClean="0">
                <a:solidFill>
                  <a:srgbClr val="C00000"/>
                </a:solidFill>
                <a:effectLst>
                  <a:outerShdw blurRad="38100" dist="38100" dir="2700000" algn="tl">
                    <a:srgbClr val="000000">
                      <a:alpha val="43137"/>
                    </a:srgbClr>
                  </a:outerShdw>
                </a:effectLst>
                <a:latin typeface="AR JULIAN" pitchFamily="2" charset="0"/>
              </a:rPr>
              <a:t>  </a:t>
            </a:r>
            <a:r>
              <a:rPr lang="en-US" sz="4200" dirty="0" smtClean="0">
                <a:solidFill>
                  <a:srgbClr val="C00000"/>
                </a:solidFill>
                <a:effectLst>
                  <a:outerShdw blurRad="38100" dist="38100" dir="2700000" algn="tl">
                    <a:srgbClr val="000000">
                      <a:alpha val="43137"/>
                    </a:srgbClr>
                  </a:outerShdw>
                </a:effectLst>
                <a:latin typeface="AR JULIAN" pitchFamily="2" charset="0"/>
              </a:rPr>
              <a:t>S</a:t>
            </a:r>
            <a:r>
              <a:rPr lang="en-US" sz="3600" dirty="0" smtClean="0">
                <a:solidFill>
                  <a:srgbClr val="C00000"/>
                </a:solidFill>
                <a:effectLst>
                  <a:outerShdw blurRad="38100" dist="38100" dir="2700000" algn="tl">
                    <a:srgbClr val="000000">
                      <a:alpha val="43137"/>
                    </a:srgbClr>
                  </a:outerShdw>
                </a:effectLst>
                <a:latin typeface="AR JULIAN" pitchFamily="2" charset="0"/>
              </a:rPr>
              <a:t>anctified</a:t>
            </a:r>
            <a:r>
              <a:rPr lang="en-US" sz="3600" baseline="0" dirty="0" smtClean="0">
                <a:solidFill>
                  <a:srgbClr val="C00000"/>
                </a:solidFill>
                <a:effectLst>
                  <a:outerShdw blurRad="38100" dist="38100" dir="2700000" algn="tl">
                    <a:srgbClr val="000000">
                      <a:alpha val="43137"/>
                    </a:srgbClr>
                  </a:outerShdw>
                </a:effectLst>
                <a:latin typeface="AR JULIAN" pitchFamily="2" charset="0"/>
              </a:rPr>
              <a:t>  </a:t>
            </a:r>
            <a:r>
              <a:rPr lang="en-US" sz="4200" dirty="0" smtClean="0">
                <a:solidFill>
                  <a:srgbClr val="C00000"/>
                </a:solidFill>
                <a:effectLst>
                  <a:outerShdw blurRad="38100" dist="38100" dir="2700000" algn="tl">
                    <a:srgbClr val="000000">
                      <a:alpha val="43137"/>
                    </a:srgbClr>
                  </a:outerShdw>
                </a:effectLst>
                <a:latin typeface="AR JULIAN" pitchFamily="2" charset="0"/>
              </a:rPr>
              <a:t>G</a:t>
            </a:r>
            <a:r>
              <a:rPr lang="en-US" sz="3600" dirty="0" smtClean="0">
                <a:solidFill>
                  <a:srgbClr val="C00000"/>
                </a:solidFill>
                <a:effectLst>
                  <a:outerShdw blurRad="38100" dist="38100" dir="2700000" algn="tl">
                    <a:srgbClr val="000000">
                      <a:alpha val="43137"/>
                    </a:srgbClr>
                  </a:outerShdw>
                </a:effectLst>
                <a:latin typeface="AR JULIAN" pitchFamily="2" charset="0"/>
              </a:rPr>
              <a:t>lorified</a:t>
            </a:r>
            <a:endParaRPr lang="en-US" sz="3600" dirty="0">
              <a:solidFill>
                <a:srgbClr val="C00000"/>
              </a:solidFill>
              <a:effectLst>
                <a:outerShdw blurRad="38100" dist="38100" dir="2700000" algn="tl">
                  <a:srgbClr val="000000">
                    <a:alpha val="43137"/>
                  </a:srgbClr>
                </a:outerShdw>
              </a:effectLst>
              <a:latin typeface="AR JULIAN" pitchFamily="2" charset="0"/>
            </a:endParaRPr>
          </a:p>
        </p:txBody>
      </p:sp>
      <p:sp>
        <p:nvSpPr>
          <p:cNvPr id="13" name="Rectangle 12"/>
          <p:cNvSpPr/>
          <p:nvPr userDrawn="1"/>
        </p:nvSpPr>
        <p:spPr>
          <a:xfrm>
            <a:off x="0" y="16764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04800" y="1752600"/>
            <a:ext cx="8458200" cy="41148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Font typeface="Arial" pitchFamily="34" charset="0"/>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25000" contrast="10000"/>
          </a:blip>
          <a:srcRect r="14845" b="18000"/>
          <a:stretch>
            <a:fillRect/>
          </a:stretch>
        </p:blipFill>
        <p:spPr>
          <a:xfrm>
            <a:off x="0" y="0"/>
            <a:ext cx="9144000" cy="6858000"/>
          </a:xfrm>
          <a:prstGeom prst="rect">
            <a:avLst/>
          </a:prstGeom>
        </p:spPr>
      </p:pic>
      <p:sp>
        <p:nvSpPr>
          <p:cNvPr id="2" name="Title 1"/>
          <p:cNvSpPr>
            <a:spLocks noGrp="1"/>
          </p:cNvSpPr>
          <p:nvPr>
            <p:ph type="ctrTitle"/>
          </p:nvPr>
        </p:nvSpPr>
        <p:spPr>
          <a:xfrm>
            <a:off x="533400" y="381000"/>
            <a:ext cx="7772400" cy="1066800"/>
          </a:xfrm>
        </p:spPr>
        <p:txBody>
          <a:bodyPr/>
          <a:lstStyle/>
          <a:p>
            <a:r>
              <a:rPr lang="en-US" dirty="0" smtClean="0"/>
              <a:t>Salvation in Three Phases</a:t>
            </a:r>
            <a:endParaRPr lang="en-US" dirty="0"/>
          </a:p>
        </p:txBody>
      </p:sp>
      <p:sp>
        <p:nvSpPr>
          <p:cNvPr id="3" name="Subtitle 2"/>
          <p:cNvSpPr>
            <a:spLocks noGrp="1"/>
          </p:cNvSpPr>
          <p:nvPr>
            <p:ph type="subTitle" idx="1"/>
          </p:nvPr>
        </p:nvSpPr>
        <p:spPr>
          <a:xfrm>
            <a:off x="1371600" y="5638800"/>
            <a:ext cx="6400800" cy="762000"/>
          </a:xfrm>
        </p:spPr>
        <p:txBody>
          <a:bodyPr/>
          <a:lstStyle/>
          <a:p>
            <a:r>
              <a:rPr lang="en-US" dirty="0" smtClean="0"/>
              <a:t>1 Corinthians 6:9-11</a:t>
            </a:r>
            <a:endParaRPr lang="en-US" dirty="0"/>
          </a:p>
        </p:txBody>
      </p:sp>
      <p:pic>
        <p:nvPicPr>
          <p:cNvPr id="9" name="Picture 8" descr="Umbrella of Salvation.jpg"/>
          <p:cNvPicPr>
            <a:picLocks noChangeAspect="1"/>
          </p:cNvPicPr>
          <p:nvPr/>
        </p:nvPicPr>
        <p:blipFill>
          <a:blip r:embed="rId3" cstate="print">
            <a:lum bright="-5000" contrast="9000"/>
          </a:blip>
          <a:srcRect l="200" t="463" r="200" b="463"/>
          <a:stretch>
            <a:fillRect/>
          </a:stretch>
        </p:blipFill>
        <p:spPr>
          <a:xfrm>
            <a:off x="0" y="1676400"/>
            <a:ext cx="9144000" cy="377473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1676400"/>
            <a:ext cx="8458200" cy="4191000"/>
          </a:xfrm>
        </p:spPr>
        <p:txBody>
          <a:bodyPr/>
          <a:lstStyle/>
          <a:p>
            <a:endParaRPr lang="en-US" dirty="0"/>
          </a:p>
        </p:txBody>
      </p:sp>
      <p:pic>
        <p:nvPicPr>
          <p:cNvPr id="3" name="Picture 2" descr="dark-blue-background 02.jpg"/>
          <p:cNvPicPr>
            <a:picLocks noChangeAspect="1"/>
          </p:cNvPicPr>
          <p:nvPr/>
        </p:nvPicPr>
        <p:blipFill>
          <a:blip r:embed="rId3" cstate="print">
            <a:lum bright="-25000" contrast="10000"/>
          </a:blip>
          <a:srcRect r="14845" b="18000"/>
          <a:stretch>
            <a:fillRect/>
          </a:stretch>
        </p:blipFill>
        <p:spPr>
          <a:xfrm>
            <a:off x="0" y="0"/>
            <a:ext cx="9144002" cy="6858000"/>
          </a:xfrm>
          <a:prstGeom prst="rect">
            <a:avLst/>
          </a:prstGeom>
        </p:spPr>
      </p:pic>
      <p:pic>
        <p:nvPicPr>
          <p:cNvPr id="2" name="Picture 1" descr="three tenses.jpg"/>
          <p:cNvPicPr>
            <a:picLocks noChangeAspect="1"/>
          </p:cNvPicPr>
          <p:nvPr/>
        </p:nvPicPr>
        <p:blipFill>
          <a:blip r:embed="rId4" cstate="print">
            <a:lum bright="-20000" contrast="10000"/>
          </a:blip>
          <a:stretch>
            <a:fillRect/>
          </a:stretch>
        </p:blipFill>
        <p:spPr>
          <a:xfrm>
            <a:off x="0" y="1828800"/>
            <a:ext cx="9144000" cy="3886200"/>
          </a:xfrm>
          <a:prstGeom prst="rect">
            <a:avLst/>
          </a:prstGeom>
        </p:spPr>
      </p:pic>
      <p:pic>
        <p:nvPicPr>
          <p:cNvPr id="5" name="Picture 4" descr="globe.jpg"/>
          <p:cNvPicPr>
            <a:picLocks noChangeAspect="1"/>
          </p:cNvPicPr>
          <p:nvPr/>
        </p:nvPicPr>
        <p:blipFill>
          <a:blip r:embed="rId5" cstate="print">
            <a:lum bright="-17000"/>
          </a:blip>
          <a:stretch>
            <a:fillRect/>
          </a:stretch>
        </p:blipFill>
        <p:spPr>
          <a:xfrm>
            <a:off x="3352114" y="2133600"/>
            <a:ext cx="2210486" cy="2190750"/>
          </a:xfrm>
          <a:prstGeom prst="rect">
            <a:avLst/>
          </a:prstGeom>
        </p:spPr>
      </p:pic>
      <p:sp>
        <p:nvSpPr>
          <p:cNvPr id="6" name="Title 5"/>
          <p:cNvSpPr>
            <a:spLocks noGrp="1"/>
          </p:cNvSpPr>
          <p:nvPr>
            <p:ph type="title"/>
          </p:nvPr>
        </p:nvSpPr>
        <p:spPr>
          <a:xfrm>
            <a:off x="457200" y="274638"/>
            <a:ext cx="5562600" cy="1143000"/>
          </a:xfrm>
        </p:spPr>
        <p:txBody>
          <a:bodyPr/>
          <a:lstStyle/>
          <a:p>
            <a:r>
              <a:rPr lang="en-US" dirty="0" smtClean="0"/>
              <a:t>Living between Past &amp; Future</a:t>
            </a:r>
            <a:endParaRPr lang="en-US" dirty="0"/>
          </a:p>
        </p:txBody>
      </p:sp>
      <p:sp>
        <p:nvSpPr>
          <p:cNvPr id="8" name="Subtitle 2"/>
          <p:cNvSpPr txBox="1">
            <a:spLocks/>
          </p:cNvSpPr>
          <p:nvPr/>
        </p:nvSpPr>
        <p:spPr>
          <a:xfrm>
            <a:off x="1371600" y="5867400"/>
            <a:ext cx="64008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We are living in a Sin-Cursed World</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ustification-1.jpg"/>
          <p:cNvPicPr>
            <a:picLocks noChangeAspect="1"/>
          </p:cNvPicPr>
          <p:nvPr/>
        </p:nvPicPr>
        <p:blipFill>
          <a:blip r:embed="rId2" cstate="print">
            <a:lum bright="-20000" contrast="10000"/>
          </a:blip>
          <a:stretch>
            <a:fillRect/>
          </a:stretch>
        </p:blipFill>
        <p:spPr>
          <a:xfrm>
            <a:off x="-1" y="1676400"/>
            <a:ext cx="9144001" cy="4191000"/>
          </a:xfrm>
          <a:prstGeom prst="rect">
            <a:avLst/>
          </a:prstGeom>
        </p:spPr>
      </p:pic>
      <p:sp>
        <p:nvSpPr>
          <p:cNvPr id="3" name="Title 2"/>
          <p:cNvSpPr>
            <a:spLocks noGrp="1"/>
          </p:cNvSpPr>
          <p:nvPr>
            <p:ph type="title"/>
          </p:nvPr>
        </p:nvSpPr>
        <p:spPr/>
        <p:txBody>
          <a:bodyPr/>
          <a:lstStyle/>
          <a:p>
            <a:r>
              <a:rPr lang="en-US" sz="4400" dirty="0" smtClean="0">
                <a:solidFill>
                  <a:srgbClr val="C00000"/>
                </a:solidFill>
              </a:rPr>
              <a:t>1</a:t>
            </a:r>
            <a:r>
              <a:rPr lang="en-US" sz="4000" dirty="0" smtClean="0">
                <a:solidFill>
                  <a:srgbClr val="C00000"/>
                </a:solidFill>
              </a:rPr>
              <a:t> </a:t>
            </a:r>
            <a:r>
              <a:rPr lang="en-US" dirty="0" smtClean="0"/>
              <a:t> We were Justified .. </a:t>
            </a:r>
            <a:endParaRPr lang="en-US" dirty="0"/>
          </a:p>
        </p:txBody>
      </p:sp>
      <p:sp>
        <p:nvSpPr>
          <p:cNvPr id="4" name="Content Placeholder 3"/>
          <p:cNvSpPr>
            <a:spLocks noGrp="1"/>
          </p:cNvSpPr>
          <p:nvPr>
            <p:ph idx="1"/>
          </p:nvPr>
        </p:nvSpPr>
        <p:spPr/>
        <p:txBody>
          <a:bodyPr>
            <a:normAutofit/>
          </a:bodyPr>
          <a:lstStyle/>
          <a:p>
            <a:pPr>
              <a:lnSpc>
                <a:spcPts val="2800"/>
              </a:lnSpc>
            </a:pPr>
            <a:r>
              <a:rPr lang="en-US" sz="2800" dirty="0" smtClean="0">
                <a:solidFill>
                  <a:schemeClr val="tx1"/>
                </a:solidFill>
                <a:effectLst/>
              </a:rPr>
              <a:t>1 </a:t>
            </a:r>
            <a:r>
              <a:rPr lang="en-US" sz="2800" dirty="0" err="1" smtClean="0">
                <a:solidFill>
                  <a:schemeClr val="tx1"/>
                </a:solidFill>
                <a:effectLst/>
              </a:rPr>
              <a:t>Cor</a:t>
            </a:r>
            <a:r>
              <a:rPr lang="en-US" sz="2800" dirty="0" smtClean="0">
                <a:solidFill>
                  <a:schemeClr val="tx1"/>
                </a:solidFill>
                <a:effectLst/>
              </a:rPr>
              <a:t> 6:9-11 And such were some of you. But you were washed, but you were sanctified, but you were justified in the name of the Lord Jesus and by the Spirit of our God.</a:t>
            </a:r>
            <a:endParaRPr lang="en-US" sz="2800" dirty="0">
              <a:solidFill>
                <a:schemeClr val="tx1"/>
              </a:solidFill>
              <a:effectLst/>
            </a:endParaRPr>
          </a:p>
        </p:txBody>
      </p:sp>
      <p:sp>
        <p:nvSpPr>
          <p:cNvPr id="5" name="TextBox 4"/>
          <p:cNvSpPr txBox="1"/>
          <p:nvPr/>
        </p:nvSpPr>
        <p:spPr>
          <a:xfrm>
            <a:off x="1524000" y="4267200"/>
            <a:ext cx="5181600" cy="461665"/>
          </a:xfrm>
          <a:prstGeom prst="rect">
            <a:avLst/>
          </a:prstGeom>
          <a:noFill/>
        </p:spPr>
        <p:txBody>
          <a:bodyPr wrap="square" rtlCol="0">
            <a:spAutoFit/>
          </a:bodyPr>
          <a:lstStyle/>
          <a:p>
            <a:r>
              <a:rPr lang="en-US" sz="2400" dirty="0" smtClean="0"/>
              <a:t>To declare guiltless one who is accused</a:t>
            </a:r>
            <a:endParaRPr lang="en-US" sz="2400" dirty="0"/>
          </a:p>
        </p:txBody>
      </p:sp>
      <p:sp>
        <p:nvSpPr>
          <p:cNvPr id="6" name="Subtitle 2"/>
          <p:cNvSpPr txBox="1">
            <a:spLocks/>
          </p:cNvSpPr>
          <p:nvPr/>
        </p:nvSpPr>
        <p:spPr>
          <a:xfrm>
            <a:off x="0" y="5867400"/>
            <a:ext cx="9144000" cy="762000"/>
          </a:xfrm>
          <a:prstGeom prst="rect">
            <a:avLst/>
          </a:prstGeom>
          <a:solidFill>
            <a:schemeClr val="tx1"/>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The work of God on the basis of Christ’s blood..</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growing-plants.jpg"/>
          <p:cNvPicPr>
            <a:picLocks noChangeAspect="1"/>
          </p:cNvPicPr>
          <p:nvPr/>
        </p:nvPicPr>
        <p:blipFill>
          <a:blip r:embed="rId2" cstate="print">
            <a:lum bright="-20000" contrast="10000"/>
          </a:blip>
          <a:stretch>
            <a:fillRect/>
          </a:stretch>
        </p:blipFill>
        <p:spPr>
          <a:xfrm>
            <a:off x="0" y="1676400"/>
            <a:ext cx="9144000" cy="4419600"/>
          </a:xfrm>
          <a:prstGeom prst="rect">
            <a:avLst/>
          </a:prstGeom>
          <a:noFill/>
        </p:spPr>
      </p:pic>
      <p:sp>
        <p:nvSpPr>
          <p:cNvPr id="2" name="Title 1"/>
          <p:cNvSpPr>
            <a:spLocks noGrp="1"/>
          </p:cNvSpPr>
          <p:nvPr>
            <p:ph type="title"/>
          </p:nvPr>
        </p:nvSpPr>
        <p:spPr>
          <a:xfrm>
            <a:off x="457200" y="274638"/>
            <a:ext cx="5638800" cy="1143000"/>
          </a:xfrm>
        </p:spPr>
        <p:txBody>
          <a:bodyPr/>
          <a:lstStyle/>
          <a:p>
            <a:r>
              <a:rPr lang="en-US" sz="4400" dirty="0" smtClean="0">
                <a:solidFill>
                  <a:srgbClr val="C00000"/>
                </a:solidFill>
              </a:rPr>
              <a:t>2</a:t>
            </a:r>
            <a:r>
              <a:rPr lang="en-US" sz="4400" dirty="0" smtClean="0"/>
              <a:t> </a:t>
            </a:r>
            <a:r>
              <a:rPr lang="en-US" dirty="0" smtClean="0"/>
              <a:t> We are being Sanctified ..</a:t>
            </a:r>
            <a:endParaRPr lang="en-US" dirty="0"/>
          </a:p>
        </p:txBody>
      </p:sp>
      <p:sp>
        <p:nvSpPr>
          <p:cNvPr id="9" name="Content Placeholder 8"/>
          <p:cNvSpPr>
            <a:spLocks noGrp="1"/>
          </p:cNvSpPr>
          <p:nvPr>
            <p:ph idx="1"/>
          </p:nvPr>
        </p:nvSpPr>
        <p:spPr/>
        <p:txBody>
          <a:bodyPr>
            <a:normAutofit/>
          </a:bodyPr>
          <a:lstStyle/>
          <a:p>
            <a:pPr>
              <a:lnSpc>
                <a:spcPts val="2800"/>
              </a:lnSpc>
            </a:pPr>
            <a:r>
              <a:rPr lang="en-US" sz="2800" dirty="0" smtClean="0">
                <a:solidFill>
                  <a:schemeClr val="tx1"/>
                </a:solidFill>
                <a:effectLst/>
              </a:rPr>
              <a:t>1 </a:t>
            </a:r>
            <a:r>
              <a:rPr lang="en-US" sz="2800" dirty="0" err="1" smtClean="0">
                <a:solidFill>
                  <a:schemeClr val="tx1"/>
                </a:solidFill>
                <a:effectLst/>
              </a:rPr>
              <a:t>Cor</a:t>
            </a:r>
            <a:r>
              <a:rPr lang="en-US" sz="2800" dirty="0" smtClean="0">
                <a:solidFill>
                  <a:schemeClr val="tx1"/>
                </a:solidFill>
                <a:effectLst/>
              </a:rPr>
              <a:t> 6:11 you were washed, you were sanctified..</a:t>
            </a:r>
          </a:p>
          <a:p>
            <a:pPr>
              <a:lnSpc>
                <a:spcPts val="2800"/>
              </a:lnSpc>
            </a:pPr>
            <a:r>
              <a:rPr lang="en-US" sz="2800" dirty="0" smtClean="0">
                <a:solidFill>
                  <a:schemeClr val="tx1"/>
                </a:solidFill>
                <a:effectLst/>
              </a:rPr>
              <a:t>Heb 10:14 For by one offering He has perfected forever those who are being sanctified.</a:t>
            </a:r>
            <a:endParaRPr lang="en-US" sz="2800" dirty="0">
              <a:solidFill>
                <a:schemeClr val="tx1"/>
              </a:solidFill>
              <a:effectLst/>
            </a:endParaRPr>
          </a:p>
        </p:txBody>
      </p:sp>
      <p:sp>
        <p:nvSpPr>
          <p:cNvPr id="7" name="TextBox 6"/>
          <p:cNvSpPr txBox="1"/>
          <p:nvPr/>
        </p:nvSpPr>
        <p:spPr>
          <a:xfrm>
            <a:off x="533400" y="3352800"/>
            <a:ext cx="8229600" cy="1107996"/>
          </a:xfrm>
          <a:prstGeom prst="rect">
            <a:avLst/>
          </a:prstGeom>
          <a:noFill/>
        </p:spPr>
        <p:txBody>
          <a:bodyPr wrap="square" rtlCol="0">
            <a:spAutoFit/>
          </a:bodyPr>
          <a:lstStyle/>
          <a:p>
            <a:pPr algn="ctr"/>
            <a:r>
              <a:rPr lang="en-US" sz="6600" dirty="0" smtClean="0">
                <a:latin typeface="Arial Rounded MT Bold" pitchFamily="34" charset="0"/>
                <a:ea typeface="Verdana" pitchFamily="34" charset="0"/>
                <a:cs typeface="Tahoma" pitchFamily="34" charset="0"/>
              </a:rPr>
              <a:t>SANCTIFICATION</a:t>
            </a:r>
            <a:endParaRPr lang="en-US" sz="6600" dirty="0">
              <a:latin typeface="Arial Rounded MT Bold" pitchFamily="34" charset="0"/>
              <a:ea typeface="Verdana" pitchFamily="34" charset="0"/>
              <a:cs typeface="Tahoma" pitchFamily="34" charset="0"/>
            </a:endParaRPr>
          </a:p>
        </p:txBody>
      </p:sp>
      <p:sp>
        <p:nvSpPr>
          <p:cNvPr id="11" name="Subtitle 2"/>
          <p:cNvSpPr txBox="1">
            <a:spLocks/>
          </p:cNvSpPr>
          <p:nvPr/>
        </p:nvSpPr>
        <p:spPr>
          <a:xfrm>
            <a:off x="0" y="5867400"/>
            <a:ext cx="9144000" cy="762000"/>
          </a:xfrm>
          <a:prstGeom prst="rect">
            <a:avLst/>
          </a:prstGeom>
          <a:solidFill>
            <a:schemeClr val="tx1"/>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The continual process of being made holy..</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lorification cloud.jpg"/>
          <p:cNvPicPr>
            <a:picLocks noChangeAspect="1"/>
          </p:cNvPicPr>
          <p:nvPr/>
        </p:nvPicPr>
        <p:blipFill>
          <a:blip r:embed="rId2" cstate="print"/>
          <a:stretch>
            <a:fillRect/>
          </a:stretch>
        </p:blipFill>
        <p:spPr>
          <a:xfrm>
            <a:off x="0" y="1676400"/>
            <a:ext cx="9144000" cy="4267200"/>
          </a:xfrm>
          <a:prstGeom prst="rect">
            <a:avLst/>
          </a:prstGeom>
        </p:spPr>
      </p:pic>
      <p:sp>
        <p:nvSpPr>
          <p:cNvPr id="6" name="Subtitle 2"/>
          <p:cNvSpPr txBox="1">
            <a:spLocks/>
          </p:cNvSpPr>
          <p:nvPr/>
        </p:nvSpPr>
        <p:spPr>
          <a:xfrm>
            <a:off x="0" y="5867400"/>
            <a:ext cx="9144000" cy="762000"/>
          </a:xfrm>
          <a:prstGeom prst="rect">
            <a:avLst/>
          </a:prstGeom>
          <a:solidFill>
            <a:schemeClr val="tx1"/>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The Heavenly Experience of Victory..</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
        <p:nvSpPr>
          <p:cNvPr id="7" name="TextBox 6"/>
          <p:cNvSpPr txBox="1"/>
          <p:nvPr/>
        </p:nvSpPr>
        <p:spPr>
          <a:xfrm>
            <a:off x="533400" y="3352800"/>
            <a:ext cx="8229600" cy="1107996"/>
          </a:xfrm>
          <a:prstGeom prst="rect">
            <a:avLst/>
          </a:prstGeom>
          <a:noFill/>
        </p:spPr>
        <p:txBody>
          <a:bodyPr wrap="square" rtlCol="0">
            <a:spAutoFit/>
          </a:bodyPr>
          <a:lstStyle/>
          <a:p>
            <a:pPr algn="ctr"/>
            <a:r>
              <a:rPr lang="en-US" sz="6600" dirty="0" smtClean="0">
                <a:latin typeface="Arial Rounded MT Bold" pitchFamily="34" charset="0"/>
                <a:ea typeface="Verdana" pitchFamily="34" charset="0"/>
                <a:cs typeface="Tahoma" pitchFamily="34" charset="0"/>
              </a:rPr>
              <a:t>GLORIFICATION</a:t>
            </a:r>
            <a:endParaRPr lang="en-US" sz="6600" dirty="0">
              <a:latin typeface="Arial Rounded MT Bold" pitchFamily="34" charset="0"/>
              <a:ea typeface="Verdana" pitchFamily="34" charset="0"/>
              <a:cs typeface="Tahoma" pitchFamily="34" charset="0"/>
            </a:endParaRPr>
          </a:p>
        </p:txBody>
      </p:sp>
      <p:sp>
        <p:nvSpPr>
          <p:cNvPr id="8" name="Title 7"/>
          <p:cNvSpPr>
            <a:spLocks noGrp="1"/>
          </p:cNvSpPr>
          <p:nvPr>
            <p:ph type="title"/>
          </p:nvPr>
        </p:nvSpPr>
        <p:spPr/>
        <p:txBody>
          <a:bodyPr/>
          <a:lstStyle/>
          <a:p>
            <a:r>
              <a:rPr lang="en-US" sz="4400" dirty="0" smtClean="0">
                <a:solidFill>
                  <a:srgbClr val="C00000"/>
                </a:solidFill>
              </a:rPr>
              <a:t>3</a:t>
            </a:r>
            <a:r>
              <a:rPr lang="en-US" dirty="0" smtClean="0"/>
              <a:t>  We will be Glorified..</a:t>
            </a:r>
            <a:endParaRPr lang="en-US" dirty="0"/>
          </a:p>
        </p:txBody>
      </p:sp>
      <p:sp>
        <p:nvSpPr>
          <p:cNvPr id="9" name="Content Placeholder 8"/>
          <p:cNvSpPr>
            <a:spLocks noGrp="1"/>
          </p:cNvSpPr>
          <p:nvPr>
            <p:ph idx="1"/>
          </p:nvPr>
        </p:nvSpPr>
        <p:spPr>
          <a:xfrm>
            <a:off x="304800" y="1752600"/>
            <a:ext cx="8458200" cy="1600200"/>
          </a:xfrm>
        </p:spPr>
        <p:txBody>
          <a:bodyPr>
            <a:normAutofit/>
          </a:bodyPr>
          <a:lstStyle/>
          <a:p>
            <a:pPr>
              <a:lnSpc>
                <a:spcPts val="2800"/>
              </a:lnSpc>
            </a:pPr>
            <a:r>
              <a:rPr lang="en-US" sz="2800" dirty="0" smtClean="0">
                <a:solidFill>
                  <a:schemeClr val="tx1"/>
                </a:solidFill>
                <a:effectLst/>
              </a:rPr>
              <a:t>1 </a:t>
            </a:r>
            <a:r>
              <a:rPr lang="en-US" sz="2800" dirty="0" err="1" smtClean="0">
                <a:solidFill>
                  <a:schemeClr val="tx1"/>
                </a:solidFill>
                <a:effectLst/>
              </a:rPr>
              <a:t>Thess</a:t>
            </a:r>
            <a:r>
              <a:rPr lang="en-US" sz="2800" dirty="0" smtClean="0">
                <a:solidFill>
                  <a:schemeClr val="tx1"/>
                </a:solidFill>
                <a:effectLst/>
              </a:rPr>
              <a:t> 5:23 Now may the God of peace Himself sanctify</a:t>
            </a:r>
            <a:r>
              <a:rPr lang="en-US" sz="2800" baseline="30000" dirty="0" smtClean="0">
                <a:solidFill>
                  <a:schemeClr val="tx1"/>
                </a:solidFill>
                <a:effectLst/>
              </a:rPr>
              <a:t> </a:t>
            </a:r>
            <a:r>
              <a:rPr lang="en-US" sz="2800" dirty="0" smtClean="0">
                <a:solidFill>
                  <a:schemeClr val="tx1"/>
                </a:solidFill>
                <a:effectLst/>
              </a:rPr>
              <a:t>you completely; and may your whole spirit, soul, and body be preserved blameless at the coming of our Lord Jesus Christ. </a:t>
            </a:r>
            <a:endParaRPr lang="en-US" sz="2800" dirty="0">
              <a:solidFill>
                <a:schemeClr val="tx1"/>
              </a:solidFill>
              <a:effectLst/>
            </a:endParaRPr>
          </a:p>
        </p:txBody>
      </p:sp>
      <p:sp>
        <p:nvSpPr>
          <p:cNvPr id="10" name="TextBox 9"/>
          <p:cNvSpPr txBox="1"/>
          <p:nvPr/>
        </p:nvSpPr>
        <p:spPr>
          <a:xfrm>
            <a:off x="1524000" y="4267200"/>
            <a:ext cx="5181600" cy="461665"/>
          </a:xfrm>
          <a:prstGeom prst="rect">
            <a:avLst/>
          </a:prstGeom>
          <a:noFill/>
        </p:spPr>
        <p:txBody>
          <a:bodyPr wrap="square" rtlCol="0">
            <a:spAutoFit/>
          </a:bodyPr>
          <a:lstStyle/>
          <a:p>
            <a:r>
              <a:rPr lang="en-US" sz="2400" dirty="0" smtClean="0"/>
              <a:t>Glorification of our spirit, soul, body..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dissolve">
                                      <p:cBhvr>
                                        <p:cTn id="12" dur="500"/>
                                        <p:tgtEl>
                                          <p:spTgt spid="10">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25000" contrast="10000"/>
          </a:blip>
          <a:srcRect r="14845" b="18000"/>
          <a:stretch>
            <a:fillRect/>
          </a:stretch>
        </p:blipFill>
        <p:spPr>
          <a:xfrm>
            <a:off x="0" y="0"/>
            <a:ext cx="9144000" cy="6858000"/>
          </a:xfrm>
          <a:prstGeom prst="rect">
            <a:avLst/>
          </a:prstGeom>
        </p:spPr>
      </p:pic>
      <p:sp>
        <p:nvSpPr>
          <p:cNvPr id="2" name="Title 1"/>
          <p:cNvSpPr>
            <a:spLocks noGrp="1"/>
          </p:cNvSpPr>
          <p:nvPr>
            <p:ph type="ctrTitle"/>
          </p:nvPr>
        </p:nvSpPr>
        <p:spPr>
          <a:xfrm>
            <a:off x="533400" y="381000"/>
            <a:ext cx="7772400" cy="1066800"/>
          </a:xfrm>
        </p:spPr>
        <p:txBody>
          <a:bodyPr/>
          <a:lstStyle/>
          <a:p>
            <a:r>
              <a:rPr lang="en-US" dirty="0" smtClean="0"/>
              <a:t>Salvation in Three Phases</a:t>
            </a:r>
            <a:endParaRPr lang="en-US" dirty="0"/>
          </a:p>
        </p:txBody>
      </p:sp>
      <p:sp>
        <p:nvSpPr>
          <p:cNvPr id="3" name="Subtitle 2"/>
          <p:cNvSpPr>
            <a:spLocks noGrp="1"/>
          </p:cNvSpPr>
          <p:nvPr>
            <p:ph type="subTitle" idx="1"/>
          </p:nvPr>
        </p:nvSpPr>
        <p:spPr>
          <a:xfrm>
            <a:off x="1371600" y="5638800"/>
            <a:ext cx="6400800" cy="762000"/>
          </a:xfrm>
        </p:spPr>
        <p:txBody>
          <a:bodyPr/>
          <a:lstStyle/>
          <a:p>
            <a:r>
              <a:rPr lang="en-US" dirty="0" smtClean="0"/>
              <a:t>1 Corinthians 6:9-11</a:t>
            </a:r>
            <a:endParaRPr lang="en-US" dirty="0"/>
          </a:p>
        </p:txBody>
      </p:sp>
      <p:pic>
        <p:nvPicPr>
          <p:cNvPr id="9" name="Picture 8" descr="Umbrella of Salvation.jpg"/>
          <p:cNvPicPr>
            <a:picLocks noChangeAspect="1"/>
          </p:cNvPicPr>
          <p:nvPr/>
        </p:nvPicPr>
        <p:blipFill>
          <a:blip r:embed="rId3" cstate="print">
            <a:lum bright="-5000" contrast="9000"/>
          </a:blip>
          <a:srcRect l="200" t="463" r="200" b="463"/>
          <a:stretch>
            <a:fillRect/>
          </a:stretch>
        </p:blipFill>
        <p:spPr>
          <a:xfrm>
            <a:off x="0" y="1676400"/>
            <a:ext cx="9144000" cy="377473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5316</TotalTime>
  <Words>189</Words>
  <Application>Microsoft Office PowerPoint</Application>
  <PresentationFormat>On-screen Show (4:3)</PresentationFormat>
  <Paragraphs>21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Salvation in Three Phases</vt:lpstr>
      <vt:lpstr>Living between Past &amp; Future</vt:lpstr>
      <vt:lpstr>1  We were Justified .. </vt:lpstr>
      <vt:lpstr>2  We are being Sanctified ..</vt:lpstr>
      <vt:lpstr>3  We will be Glorified..</vt:lpstr>
      <vt:lpstr>Salvation in Three Phases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152</cp:revision>
  <dcterms:created xsi:type="dcterms:W3CDTF">2015-10-04T04:19:18Z</dcterms:created>
  <dcterms:modified xsi:type="dcterms:W3CDTF">2018-09-02T00:11:15Z</dcterms:modified>
</cp:coreProperties>
</file>