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00"/>
    <a:srgbClr val="140A00"/>
    <a:srgbClr val="3E1F00"/>
    <a:srgbClr val="663300"/>
    <a:srgbClr val="FFDD71"/>
    <a:srgbClr val="FFCF37"/>
    <a:srgbClr val="FFD961"/>
    <a:srgbClr val="BCB48A"/>
    <a:srgbClr val="B1A777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51" autoAdjust="0"/>
    <p:restoredTop sz="9466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E981-28F5-479C-B752-E9E7FAEC94EB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00E0-DD7C-485A-8D6D-375C8D8D9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33400"/>
            <a:ext cx="7772400" cy="1066800"/>
          </a:xfrm>
        </p:spPr>
        <p:txBody>
          <a:bodyPr>
            <a:normAutofit/>
          </a:bodyPr>
          <a:lstStyle>
            <a:lvl1pPr algn="ctr">
              <a:buNone/>
              <a:defRPr sz="4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>
            <a:lvl1pPr>
              <a:buNone/>
              <a:defRPr sz="3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900"/>
            </a:lvl1pPr>
            <a:lvl2pPr>
              <a:defRPr sz="2600"/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rown texture.jpg"/>
          <p:cNvPicPr>
            <a:picLocks noChangeAspect="1"/>
          </p:cNvPicPr>
          <p:nvPr userDrawn="1"/>
        </p:nvPicPr>
        <p:blipFill>
          <a:blip r:embed="rId9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uke-10-2-3.jpg"/>
          <p:cNvPicPr>
            <a:picLocks noChangeAspect="1"/>
          </p:cNvPicPr>
          <p:nvPr userDrawn="1"/>
        </p:nvPicPr>
        <p:blipFill>
          <a:blip r:embed="rId10" cstate="print">
            <a:lum bright="-15000" contrast="10000"/>
          </a:blip>
          <a:srcRect l="7633" r="11025"/>
          <a:stretch>
            <a:fillRect/>
          </a:stretch>
        </p:blipFill>
        <p:spPr>
          <a:xfrm>
            <a:off x="0" y="1676400"/>
            <a:ext cx="9144001" cy="426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52800" y="1676400"/>
            <a:ext cx="2743200" cy="4267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76400"/>
            <a:ext cx="9144000" cy="42672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4582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8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"/>
            <a:ext cx="93726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Abounding in the Work of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1 Corinthians 15:54-58</a:t>
            </a:r>
          </a:p>
        </p:txBody>
      </p:sp>
      <p:pic>
        <p:nvPicPr>
          <p:cNvPr id="7" name="Picture 6" descr="luke-10-2-3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8481" r="8481"/>
          <a:stretch>
            <a:fillRect/>
          </a:stretch>
        </p:blipFill>
        <p:spPr>
          <a:xfrm>
            <a:off x="-228600" y="2057400"/>
            <a:ext cx="93726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2057400"/>
            <a:ext cx="2743200" cy="3505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4</a:t>
            </a:r>
            <a:r>
              <a:rPr lang="en-US" dirty="0"/>
              <a:t>  Constancy of the work..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abounding..</a:t>
            </a:r>
          </a:p>
          <a:p>
            <a:pPr lvl="1">
              <a:lnSpc>
                <a:spcPts val="2800"/>
              </a:lnSpc>
            </a:pPr>
            <a:r>
              <a:rPr lang="en-US" dirty="0"/>
              <a:t>Living for Christ all the time.. Col 4:6;Phil 4:4</a:t>
            </a:r>
          </a:p>
          <a:p>
            <a:pPr lvl="1">
              <a:lnSpc>
                <a:spcPts val="2800"/>
              </a:lnSpc>
            </a:pPr>
            <a:r>
              <a:rPr lang="en-US" dirty="0"/>
              <a:t>Abounding (</a:t>
            </a:r>
            <a:r>
              <a:rPr lang="en-US" dirty="0" err="1"/>
              <a:t>perisseuo</a:t>
            </a:r>
            <a:r>
              <a:rPr lang="en-US" dirty="0"/>
              <a:t> = to excel, over and above)</a:t>
            </a:r>
          </a:p>
          <a:p>
            <a:pPr lvl="1">
              <a:lnSpc>
                <a:spcPts val="2800"/>
              </a:lnSpc>
            </a:pPr>
            <a:r>
              <a:rPr lang="en-US" dirty="0"/>
              <a:t>Willing service.. Matt 20:7-16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"/>
            <a:ext cx="93726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Abounding in the Work of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1 Corinthians 15:54-58</a:t>
            </a:r>
          </a:p>
        </p:txBody>
      </p:sp>
      <p:pic>
        <p:nvPicPr>
          <p:cNvPr id="7" name="Picture 6" descr="luke-10-2-3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8481" r="8481"/>
          <a:stretch>
            <a:fillRect/>
          </a:stretch>
        </p:blipFill>
        <p:spPr>
          <a:xfrm>
            <a:off x="-228600" y="2057400"/>
            <a:ext cx="93726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2057400"/>
            <a:ext cx="2743200" cy="3505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Lord’s work..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11480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sz="2700" baseline="30000" dirty="0"/>
              <a:t>56 </a:t>
            </a:r>
            <a:r>
              <a:rPr lang="en-US" sz="2700" dirty="0"/>
              <a:t>The sting of death </a:t>
            </a:r>
            <a:r>
              <a:rPr lang="en-US" sz="2700" i="1" dirty="0"/>
              <a:t>is</a:t>
            </a:r>
            <a:r>
              <a:rPr lang="en-US" sz="2700" dirty="0"/>
              <a:t> sin, and the strength of sin </a:t>
            </a:r>
            <a:r>
              <a:rPr lang="en-US" sz="2700" i="1" dirty="0"/>
              <a:t>is</a:t>
            </a:r>
            <a:r>
              <a:rPr lang="en-US" sz="2700" dirty="0"/>
              <a:t> the law. </a:t>
            </a:r>
            <a:r>
              <a:rPr lang="en-US" sz="2700" baseline="30000" dirty="0"/>
              <a:t>57 </a:t>
            </a:r>
            <a:r>
              <a:rPr lang="en-US" sz="2700" dirty="0"/>
              <a:t>But thanks </a:t>
            </a:r>
            <a:r>
              <a:rPr lang="en-US" sz="2700" i="1" dirty="0"/>
              <a:t>be</a:t>
            </a:r>
            <a:r>
              <a:rPr lang="en-US" sz="2700" dirty="0"/>
              <a:t> to God, who gives us the victory through our Lord Jesus Christ.</a:t>
            </a:r>
          </a:p>
          <a:p>
            <a:pPr>
              <a:lnSpc>
                <a:spcPts val="2900"/>
              </a:lnSpc>
            </a:pPr>
            <a:r>
              <a:rPr lang="en-US" sz="2700" baseline="30000" dirty="0"/>
              <a:t>58 </a:t>
            </a:r>
            <a:r>
              <a:rPr lang="en-US" sz="2700" dirty="0"/>
              <a:t>Therefore, my beloved brethren, be steadfast, immovable, always abounding in the </a:t>
            </a:r>
            <a:r>
              <a:rPr lang="en-US" sz="2700" dirty="0">
                <a:solidFill>
                  <a:srgbClr val="FFC000"/>
                </a:solidFill>
              </a:rPr>
              <a:t>work of the Lord</a:t>
            </a:r>
            <a:r>
              <a:rPr lang="en-US" sz="2700" dirty="0"/>
              <a:t>, knowing that </a:t>
            </a:r>
            <a:r>
              <a:rPr lang="en-US" sz="2700" dirty="0">
                <a:solidFill>
                  <a:srgbClr val="FFC000"/>
                </a:solidFill>
              </a:rPr>
              <a:t>your labor is not in vain </a:t>
            </a:r>
            <a:r>
              <a:rPr lang="en-US" sz="2700" dirty="0"/>
              <a:t>in the Lord.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laborers in the vineyard.jpg"/>
          <p:cNvPicPr>
            <a:picLocks noChangeAspect="1"/>
          </p:cNvPicPr>
          <p:nvPr/>
        </p:nvPicPr>
        <p:blipFill>
          <a:blip r:embed="rId2" cstate="print">
            <a:lum bright="5000" contrast="10000"/>
          </a:blip>
          <a:stretch>
            <a:fillRect/>
          </a:stretch>
        </p:blipFill>
        <p:spPr>
          <a:xfrm>
            <a:off x="0" y="1676400"/>
            <a:ext cx="91440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76400"/>
            <a:ext cx="9144000" cy="42672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His work..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The Gospel (evangelism).. Mark 16:15-16</a:t>
            </a:r>
          </a:p>
          <a:p>
            <a:pPr>
              <a:lnSpc>
                <a:spcPts val="3000"/>
              </a:lnSpc>
            </a:pPr>
            <a:r>
              <a:rPr lang="en-US" dirty="0"/>
              <a:t>Building ourselves up (edification).. Eph 4:12</a:t>
            </a:r>
          </a:p>
          <a:p>
            <a:pPr>
              <a:lnSpc>
                <a:spcPts val="3000"/>
              </a:lnSpc>
            </a:pPr>
            <a:r>
              <a:rPr lang="en-US" dirty="0"/>
              <a:t>Helping needy saints (benevolence).. 2 </a:t>
            </a:r>
            <a:r>
              <a:rPr lang="en-US" dirty="0" err="1"/>
              <a:t>Cor</a:t>
            </a:r>
            <a:r>
              <a:rPr lang="en-US" dirty="0"/>
              <a:t> 8-9</a:t>
            </a:r>
          </a:p>
          <a:p>
            <a:pPr>
              <a:lnSpc>
                <a:spcPts val="3000"/>
              </a:lnSpc>
            </a:pPr>
            <a:r>
              <a:rPr lang="en-US" dirty="0"/>
              <a:t>Being an active member of the body.. Rom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Laborers needed..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FFC000"/>
                </a:solidFill>
              </a:rPr>
              <a:t>Matt 9:36-39 </a:t>
            </a:r>
            <a:r>
              <a:rPr lang="en-US" sz="2800" dirty="0"/>
              <a:t>But when He saw the multitudes, He was moved with compassion for them, because they were weary and scattered, like sheep having no shepherd. </a:t>
            </a:r>
            <a:r>
              <a:rPr lang="en-US" sz="2800" baseline="30000" dirty="0"/>
              <a:t>37 </a:t>
            </a:r>
            <a:r>
              <a:rPr lang="en-US" sz="2800" dirty="0"/>
              <a:t>Then He said to His disciples, “The harvest truly </a:t>
            </a:r>
            <a:r>
              <a:rPr lang="en-US" sz="2800" i="1" dirty="0"/>
              <a:t>is</a:t>
            </a:r>
            <a:r>
              <a:rPr lang="en-US" sz="2800" dirty="0"/>
              <a:t> plentiful, but the laborers </a:t>
            </a:r>
            <a:r>
              <a:rPr lang="en-US" sz="2800" i="1" dirty="0"/>
              <a:t>are</a:t>
            </a:r>
            <a:r>
              <a:rPr lang="en-US" sz="2800" dirty="0"/>
              <a:t> few. </a:t>
            </a:r>
            <a:r>
              <a:rPr lang="en-US" sz="2800" baseline="30000" dirty="0"/>
              <a:t>38 </a:t>
            </a:r>
            <a:r>
              <a:rPr lang="en-US" sz="2800" dirty="0"/>
              <a:t>Therefore pray the Lord of the harvest to send out laborers into His harvest.”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harvest is great the laborers few.jpg"/>
          <p:cNvPicPr>
            <a:picLocks noChangeAspect="1"/>
          </p:cNvPicPr>
          <p:nvPr/>
        </p:nvPicPr>
        <p:blipFill>
          <a:blip r:embed="rId2" cstate="print">
            <a:lum contrast="15000"/>
          </a:blip>
          <a:stretch>
            <a:fillRect/>
          </a:stretch>
        </p:blipFill>
        <p:spPr>
          <a:xfrm>
            <a:off x="-1" y="1676400"/>
            <a:ext cx="9144001" cy="4343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the Lord for help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1</a:t>
            </a:r>
            <a:r>
              <a:rPr lang="en-US" dirty="0"/>
              <a:t>  Motives for the work..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resurrection.. “Therefore..”</a:t>
            </a:r>
          </a:p>
          <a:p>
            <a:pPr lvl="1">
              <a:lnSpc>
                <a:spcPts val="2500"/>
              </a:lnSpc>
            </a:pPr>
            <a:r>
              <a:rPr lang="en-US" dirty="0"/>
              <a:t>Proof of Jesus’ resurrection v 1-12</a:t>
            </a:r>
          </a:p>
          <a:p>
            <a:pPr lvl="1">
              <a:lnSpc>
                <a:spcPts val="2500"/>
              </a:lnSpc>
            </a:pPr>
            <a:r>
              <a:rPr lang="en-US" dirty="0"/>
              <a:t>If there is no resurrection v 14-19</a:t>
            </a:r>
          </a:p>
          <a:p>
            <a:pPr lvl="1">
              <a:lnSpc>
                <a:spcPts val="2500"/>
              </a:lnSpc>
            </a:pPr>
            <a:r>
              <a:rPr lang="en-US" dirty="0"/>
              <a:t>We will receive a new body 35-49</a:t>
            </a:r>
          </a:p>
          <a:p>
            <a:r>
              <a:rPr lang="en-US" dirty="0"/>
              <a:t>The final judgment.. “your labor is not in vain”</a:t>
            </a:r>
          </a:p>
          <a:p>
            <a:pPr lvl="1"/>
            <a:r>
              <a:rPr lang="en-US" dirty="0"/>
              <a:t>A day of accounting, a day of reward.. Gal 6:9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2</a:t>
            </a:r>
            <a:r>
              <a:rPr lang="en-US" dirty="0"/>
              <a:t>  The work is for all..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beloved brethren.. All Christians</a:t>
            </a:r>
          </a:p>
          <a:p>
            <a:pPr lvl="1">
              <a:lnSpc>
                <a:spcPts val="2800"/>
              </a:lnSpc>
            </a:pPr>
            <a:r>
              <a:rPr lang="en-US" dirty="0"/>
              <a:t>Not elders, deacons only  1 Timothy 3:1-13</a:t>
            </a:r>
          </a:p>
          <a:p>
            <a:pPr lvl="1">
              <a:lnSpc>
                <a:spcPts val="2800"/>
              </a:lnSpc>
            </a:pPr>
            <a:r>
              <a:rPr lang="en-US" dirty="0"/>
              <a:t>Every Christian’s talents  Matt 25:14; Rom 12:4-6</a:t>
            </a:r>
          </a:p>
          <a:p>
            <a:pPr lvl="1">
              <a:lnSpc>
                <a:spcPts val="2800"/>
              </a:lnSpc>
            </a:pPr>
            <a:r>
              <a:rPr lang="en-US" dirty="0"/>
              <a:t>Paul, Timothy, Eunice, </a:t>
            </a:r>
            <a:r>
              <a:rPr lang="en-US" dirty="0" err="1"/>
              <a:t>Dorcas</a:t>
            </a:r>
            <a:r>
              <a:rPr lang="en-US" dirty="0"/>
              <a:t>, Barnabas..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3</a:t>
            </a:r>
            <a:r>
              <a:rPr lang="en-US" dirty="0"/>
              <a:t>  The basic requirement..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Conviction .. Be steadfast, unmovable</a:t>
            </a:r>
          </a:p>
          <a:p>
            <a:pPr lvl="1">
              <a:lnSpc>
                <a:spcPts val="2800"/>
              </a:lnSpc>
            </a:pPr>
            <a:r>
              <a:rPr lang="en-US" dirty="0"/>
              <a:t>Firm in faith and commitment.. Heb 10:39</a:t>
            </a:r>
          </a:p>
          <a:p>
            <a:pPr lvl="1">
              <a:lnSpc>
                <a:spcPts val="2800"/>
              </a:lnSpc>
            </a:pPr>
            <a:r>
              <a:rPr lang="en-US" dirty="0"/>
              <a:t>Work of faith, labor of love.. 1 </a:t>
            </a:r>
            <a:r>
              <a:rPr lang="en-US" dirty="0" err="1"/>
              <a:t>Thess</a:t>
            </a:r>
            <a:r>
              <a:rPr lang="en-US" dirty="0"/>
              <a:t> 1:3; James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3</a:t>
            </a:r>
            <a:r>
              <a:rPr lang="en-US" dirty="0"/>
              <a:t>  The basic requirement..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Conviction .. Be steadfast, unmovable</a:t>
            </a:r>
          </a:p>
          <a:p>
            <a:pPr lvl="1"/>
            <a:r>
              <a:rPr lang="en-US" dirty="0"/>
              <a:t>Hindered by lack of knowledge, doubt 1 </a:t>
            </a:r>
            <a:r>
              <a:rPr lang="en-US" dirty="0" err="1"/>
              <a:t>Cor</a:t>
            </a:r>
            <a:r>
              <a:rPr lang="en-US" dirty="0"/>
              <a:t> 8-14	</a:t>
            </a:r>
          </a:p>
          <a:p>
            <a:pPr lvl="1">
              <a:lnSpc>
                <a:spcPts val="2800"/>
              </a:lnSpc>
            </a:pPr>
            <a:r>
              <a:rPr lang="en-US" dirty="0"/>
              <a:t>Firm in faith and commitment.. Heb 10:39</a:t>
            </a:r>
          </a:p>
          <a:p>
            <a:pPr lvl="1">
              <a:lnSpc>
                <a:spcPts val="2800"/>
              </a:lnSpc>
            </a:pPr>
            <a:r>
              <a:rPr lang="en-US" dirty="0"/>
              <a:t>Work of faith, labor of love.. 1 </a:t>
            </a:r>
            <a:r>
              <a:rPr lang="en-US" dirty="0" err="1"/>
              <a:t>Thess</a:t>
            </a:r>
            <a:r>
              <a:rPr lang="en-US" dirty="0"/>
              <a:t> 1:3; James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293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Tahoma</vt:lpstr>
      <vt:lpstr>Office Theme</vt:lpstr>
      <vt:lpstr>Abounding in the Work of the Lord</vt:lpstr>
      <vt:lpstr>The Lord’s work..</vt:lpstr>
      <vt:lpstr>The nature of His work..</vt:lpstr>
      <vt:lpstr> Laborers needed..</vt:lpstr>
      <vt:lpstr>Pray the Lord for help</vt:lpstr>
      <vt:lpstr>1  Motives for the work..</vt:lpstr>
      <vt:lpstr>2  The work is for all..</vt:lpstr>
      <vt:lpstr>3  The basic requirement..</vt:lpstr>
      <vt:lpstr>3  The basic requirement..</vt:lpstr>
      <vt:lpstr>4  Constancy of the work..</vt:lpstr>
      <vt:lpstr>Abounding in the Work of the Lord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 Bailey</cp:lastModifiedBy>
  <cp:revision>154</cp:revision>
  <dcterms:created xsi:type="dcterms:W3CDTF">2015-10-04T04:19:18Z</dcterms:created>
  <dcterms:modified xsi:type="dcterms:W3CDTF">2018-10-27T17:56:24Z</dcterms:modified>
</cp:coreProperties>
</file>