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73" r:id="rId2"/>
    <p:sldId id="274" r:id="rId3"/>
    <p:sldId id="280" r:id="rId4"/>
    <p:sldId id="275" r:id="rId5"/>
    <p:sldId id="276" r:id="rId6"/>
    <p:sldId id="277" r:id="rId7"/>
    <p:sldId id="279" r:id="rId8"/>
    <p:sldId id="278" r:id="rId9"/>
    <p:sldId id="281" r:id="rId10"/>
    <p:sldId id="282" r:id="rId11"/>
    <p:sldId id="284" r:id="rId12"/>
    <p:sldId id="283"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CB48A"/>
    <a:srgbClr val="B1A777"/>
    <a:srgbClr val="B9B085"/>
    <a:srgbClr val="A79C65"/>
    <a:srgbClr val="B4AD82"/>
    <a:srgbClr val="A19863"/>
    <a:srgbClr val="B6AD80"/>
    <a:srgbClr val="BFB18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82" autoAdjust="0"/>
    <p:restoredTop sz="94660"/>
  </p:normalViewPr>
  <p:slideViewPr>
    <p:cSldViewPr>
      <p:cViewPr varScale="1">
        <p:scale>
          <a:sx n="87" d="100"/>
          <a:sy n="87" d="100"/>
        </p:scale>
        <p:origin x="-1422" y="-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38E981-28F5-479C-B752-E9E7FAEC94EB}" type="datetimeFigureOut">
              <a:rPr lang="en-US" smtClean="0"/>
              <a:pPr/>
              <a:t>2/2/2019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F3A00E0-DD7C-485A-8D6D-375C8D8D9C1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3A00E0-DD7C-485A-8D6D-375C8D8D9C17}"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3A00E0-DD7C-485A-8D6D-375C8D8D9C17}" type="slidenum">
              <a:rPr lang="en-US" smtClean="0"/>
              <a:pPr/>
              <a:t>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3A00E0-DD7C-485A-8D6D-375C8D8D9C17}"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09600" y="533400"/>
            <a:ext cx="7772400" cy="1066800"/>
          </a:xfrm>
        </p:spPr>
        <p:txBody>
          <a:bodyPr>
            <a:normAutofit/>
          </a:bodyPr>
          <a:lstStyle>
            <a:lvl1pPr algn="ctr">
              <a:defRPr sz="4200"/>
            </a:lvl1pPr>
          </a:lstStyle>
          <a:p>
            <a:r>
              <a:rPr lang="en-US" dirty="0" smtClean="0"/>
              <a:t>Master title style</a:t>
            </a:r>
            <a:endParaRPr lang="en-US" dirty="0"/>
          </a:p>
        </p:txBody>
      </p:sp>
      <p:sp>
        <p:nvSpPr>
          <p:cNvPr id="3" name="Subtitle 2"/>
          <p:cNvSpPr>
            <a:spLocks noGrp="1"/>
          </p:cNvSpPr>
          <p:nvPr>
            <p:ph type="subTitle" idx="1" hasCustomPrompt="1"/>
          </p:nvPr>
        </p:nvSpPr>
        <p:spPr>
          <a:xfrm>
            <a:off x="1447800" y="5791200"/>
            <a:ext cx="6400800" cy="762000"/>
          </a:xfrm>
        </p:spPr>
        <p:txBody>
          <a:bodyPr anchor="ctr">
            <a:normAutofit/>
          </a:bodyPr>
          <a:lstStyle>
            <a:lvl1pPr marL="0" indent="0" algn="ctr">
              <a:buNone/>
              <a:defRPr sz="36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5181600" cy="1143000"/>
          </a:xfrm>
        </p:spPr>
        <p:txBody>
          <a:bodyPr>
            <a:noAutofit/>
          </a:bodyPr>
          <a:lstStyle>
            <a:lvl1pPr>
              <a:defRPr sz="3200"/>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lvl1pPr>
              <a:defRPr sz="2900"/>
            </a:lvl1pPr>
            <a:lvl2pPr>
              <a:defRPr sz="2600"/>
            </a:lvl2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dark-blue-background 02.jpg"/>
          <p:cNvPicPr>
            <a:picLocks noChangeAspect="1"/>
          </p:cNvPicPr>
          <p:nvPr userDrawn="1"/>
        </p:nvPicPr>
        <p:blipFill>
          <a:blip r:embed="rId9" cstate="print">
            <a:lum bright="-35000" contrast="10000"/>
          </a:blip>
          <a:srcRect r="14845" b="18000"/>
          <a:stretch>
            <a:fillRect/>
          </a:stretch>
        </p:blipFill>
        <p:spPr>
          <a:xfrm>
            <a:off x="0" y="0"/>
            <a:ext cx="9144002" cy="6857963"/>
          </a:xfrm>
          <a:prstGeom prst="rect">
            <a:avLst/>
          </a:prstGeom>
        </p:spPr>
      </p:pic>
      <p:pic>
        <p:nvPicPr>
          <p:cNvPr id="5" name="Picture 4" descr="jesus reconciles Jew and Gentile.jpg"/>
          <p:cNvPicPr>
            <a:picLocks noChangeAspect="1"/>
          </p:cNvPicPr>
          <p:nvPr userDrawn="1"/>
        </p:nvPicPr>
        <p:blipFill>
          <a:blip r:embed="rId10" cstate="print">
            <a:lum bright="-10000" contrast="10000"/>
          </a:blip>
          <a:stretch>
            <a:fillRect/>
          </a:stretch>
        </p:blipFill>
        <p:spPr>
          <a:xfrm>
            <a:off x="0" y="0"/>
            <a:ext cx="9144000" cy="6858000"/>
          </a:xfrm>
          <a:prstGeom prst="rect">
            <a:avLst/>
          </a:prstGeom>
        </p:spPr>
      </p:pic>
      <p:sp>
        <p:nvSpPr>
          <p:cNvPr id="8" name="Rectangle 7"/>
          <p:cNvSpPr/>
          <p:nvPr userDrawn="1"/>
        </p:nvSpPr>
        <p:spPr>
          <a:xfrm>
            <a:off x="0" y="0"/>
            <a:ext cx="9144000" cy="6858000"/>
          </a:xfrm>
          <a:prstGeom prst="rect">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274638"/>
            <a:ext cx="5029200" cy="1143000"/>
          </a:xfrm>
          <a:prstGeom prst="rect">
            <a:avLst/>
          </a:prstGeom>
        </p:spPr>
        <p:txBody>
          <a:bodyPr vert="horz" lIns="91440" tIns="45720" rIns="91440" bIns="45720" rtlCol="0" anchor="ctr">
            <a:normAutofit/>
          </a:bodyPr>
          <a:lstStyle/>
          <a:p>
            <a:r>
              <a:rPr lang="en-US" dirty="0" smtClean="0"/>
              <a:t>Master title style</a:t>
            </a:r>
            <a:endParaRPr lang="en-US" dirty="0"/>
          </a:p>
        </p:txBody>
      </p:sp>
      <p:sp>
        <p:nvSpPr>
          <p:cNvPr id="3" name="Text Placeholder 2"/>
          <p:cNvSpPr>
            <a:spLocks noGrp="1"/>
          </p:cNvSpPr>
          <p:nvPr>
            <p:ph type="body" idx="1"/>
          </p:nvPr>
        </p:nvSpPr>
        <p:spPr>
          <a:xfrm>
            <a:off x="381000" y="1676400"/>
            <a:ext cx="8458200" cy="4419600"/>
          </a:xfrm>
          <a:prstGeom prst="rect">
            <a:avLst/>
          </a:prstGeom>
          <a:noFill/>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xStyles>
    <p:titleStyle>
      <a:lvl1pPr algn="l" defTabSz="914400" rtl="0" eaLnBrk="1" latinLnBrk="0" hangingPunct="1">
        <a:spcBef>
          <a:spcPct val="0"/>
        </a:spcBef>
        <a:buNone/>
        <a:defRPr sz="3400" kern="1200">
          <a:solidFill>
            <a:srgbClr val="FFC000"/>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1pPr>
    </p:titleStyle>
    <p:bodyStyle>
      <a:lvl1pPr marL="342900" indent="-342900" algn="l" defTabSz="914400" rtl="0" eaLnBrk="1" latinLnBrk="0" hangingPunct="1">
        <a:spcBef>
          <a:spcPct val="20000"/>
        </a:spcBef>
        <a:buFont typeface="Arial" pitchFamily="34" charset="0"/>
        <a:buChar char="•"/>
        <a:defRPr sz="30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1pPr>
      <a:lvl2pPr marL="742950" indent="-285750" algn="l" defTabSz="914400" rtl="0" eaLnBrk="1" latinLnBrk="0" hangingPunct="1">
        <a:spcBef>
          <a:spcPct val="20000"/>
        </a:spcBef>
        <a:buFont typeface="Arial" pitchFamily="34" charset="0"/>
        <a:buChar char="–"/>
        <a:defRPr sz="27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2pPr>
      <a:lvl3pPr marL="1143000" indent="-228600" algn="l" defTabSz="914400" rtl="0" eaLnBrk="1" latinLnBrk="0" hangingPunct="1">
        <a:spcBef>
          <a:spcPct val="20000"/>
        </a:spcBef>
        <a:buFont typeface="Arial" pitchFamily="34" charset="0"/>
        <a:buChar char="•"/>
        <a:defRPr sz="24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3pPr>
      <a:lvl4pPr marL="1600200" indent="-228600" algn="l" defTabSz="914400" rtl="0" eaLnBrk="1" latinLnBrk="0" hangingPunct="1">
        <a:spcBef>
          <a:spcPct val="20000"/>
        </a:spcBef>
        <a:buFont typeface="Arial" pitchFamily="34" charset="0"/>
        <a:buChar char="–"/>
        <a:defRPr sz="20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4pPr>
      <a:lvl5pPr marL="2057400" indent="-228600" algn="l" defTabSz="914400" rtl="0" eaLnBrk="1" latinLnBrk="0" hangingPunct="1">
        <a:spcBef>
          <a:spcPct val="20000"/>
        </a:spcBef>
        <a:buFont typeface="Arial" pitchFamily="34" charset="0"/>
        <a:buChar char="»"/>
        <a:defRPr sz="20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ark-blue-background 02.jpg"/>
          <p:cNvPicPr>
            <a:picLocks noChangeAspect="1"/>
          </p:cNvPicPr>
          <p:nvPr/>
        </p:nvPicPr>
        <p:blipFill>
          <a:blip r:embed="rId3" cstate="print">
            <a:lum bright="-35000" contrast="10000"/>
          </a:blip>
          <a:srcRect r="14845" b="18000"/>
          <a:stretch>
            <a:fillRect/>
          </a:stretch>
        </p:blipFill>
        <p:spPr>
          <a:xfrm>
            <a:off x="304800" y="0"/>
            <a:ext cx="8839202" cy="6858000"/>
          </a:xfrm>
          <a:prstGeom prst="rect">
            <a:avLst/>
          </a:prstGeom>
        </p:spPr>
      </p:pic>
      <p:pic>
        <p:nvPicPr>
          <p:cNvPr id="5" name="Picture 4" descr="jesus reconciles Jew and Gentile.jpg"/>
          <p:cNvPicPr>
            <a:picLocks noChangeAspect="1"/>
          </p:cNvPicPr>
          <p:nvPr/>
        </p:nvPicPr>
        <p:blipFill>
          <a:blip r:embed="rId4" cstate="print">
            <a:lum bright="-25000" contrast="-10000"/>
          </a:blip>
          <a:srcRect l="3529"/>
          <a:stretch>
            <a:fillRect/>
          </a:stretch>
        </p:blipFill>
        <p:spPr>
          <a:xfrm>
            <a:off x="0" y="0"/>
            <a:ext cx="9144000" cy="6858000"/>
          </a:xfrm>
          <a:prstGeom prst="rect">
            <a:avLst/>
          </a:prstGeom>
        </p:spPr>
      </p:pic>
      <p:sp>
        <p:nvSpPr>
          <p:cNvPr id="6" name="Title 5"/>
          <p:cNvSpPr>
            <a:spLocks noGrp="1"/>
          </p:cNvSpPr>
          <p:nvPr>
            <p:ph type="ctrTitle"/>
          </p:nvPr>
        </p:nvSpPr>
        <p:spPr>
          <a:xfrm>
            <a:off x="685800" y="304800"/>
            <a:ext cx="7772400" cy="1066800"/>
          </a:xfrm>
          <a:solidFill>
            <a:schemeClr val="tx1">
              <a:alpha val="30000"/>
            </a:schemeClr>
          </a:solidFill>
        </p:spPr>
        <p:txBody>
          <a:bodyPr>
            <a:normAutofit/>
          </a:bodyPr>
          <a:lstStyle/>
          <a:p>
            <a:r>
              <a:rPr lang="en-US" dirty="0" smtClean="0"/>
              <a:t>Reconciled </a:t>
            </a:r>
            <a:r>
              <a:rPr lang="en-US" dirty="0" smtClean="0"/>
              <a:t>By the Cross</a:t>
            </a:r>
            <a:endParaRPr lang="en-US" sz="4200" dirty="0"/>
          </a:p>
        </p:txBody>
      </p:sp>
      <p:sp>
        <p:nvSpPr>
          <p:cNvPr id="7" name="Subtitle 6"/>
          <p:cNvSpPr>
            <a:spLocks noGrp="1"/>
          </p:cNvSpPr>
          <p:nvPr>
            <p:ph type="subTitle" idx="1"/>
          </p:nvPr>
        </p:nvSpPr>
        <p:spPr>
          <a:xfrm>
            <a:off x="1371600" y="5791200"/>
            <a:ext cx="6400800" cy="762000"/>
          </a:xfrm>
          <a:solidFill>
            <a:schemeClr val="tx1">
              <a:alpha val="40000"/>
            </a:schemeClr>
          </a:solidFill>
        </p:spPr>
        <p:txBody>
          <a:bodyPr/>
          <a:lstStyle/>
          <a:p>
            <a:r>
              <a:rPr lang="en-US" dirty="0" smtClean="0"/>
              <a:t>Ephesians 2:11-18</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 are Now..</a:t>
            </a:r>
            <a:endParaRPr lang="en-US" dirty="0"/>
          </a:p>
        </p:txBody>
      </p:sp>
      <p:sp>
        <p:nvSpPr>
          <p:cNvPr id="3" name="Content Placeholder 2"/>
          <p:cNvSpPr>
            <a:spLocks noGrp="1"/>
          </p:cNvSpPr>
          <p:nvPr>
            <p:ph idx="1"/>
          </p:nvPr>
        </p:nvSpPr>
        <p:spPr/>
        <p:txBody>
          <a:bodyPr/>
          <a:lstStyle/>
          <a:p>
            <a:r>
              <a:rPr lang="en-US" sz="3000" dirty="0" smtClean="0">
                <a:solidFill>
                  <a:srgbClr val="FFC000"/>
                </a:solidFill>
              </a:rPr>
              <a:t>Once we were two men.. Now we are one..</a:t>
            </a:r>
          </a:p>
          <a:p>
            <a:pPr marL="742950" lvl="2" indent="-342900">
              <a:buNone/>
            </a:pPr>
            <a:r>
              <a:rPr lang="en-US" sz="2500" dirty="0" smtClean="0">
                <a:solidFill>
                  <a:srgbClr val="FFC000"/>
                </a:solidFill>
              </a:rPr>
              <a:t>-   </a:t>
            </a:r>
            <a:r>
              <a:rPr lang="en-US" sz="2500" dirty="0" smtClean="0"/>
              <a:t>15 having abolished in His flesh the enmity, </a:t>
            </a:r>
            <a:r>
              <a:rPr lang="en-US" sz="2500" i="1" dirty="0" smtClean="0"/>
              <a:t>that is,</a:t>
            </a:r>
            <a:r>
              <a:rPr lang="en-US" sz="2500" dirty="0" smtClean="0"/>
              <a:t> the law of commandments </a:t>
            </a:r>
            <a:r>
              <a:rPr lang="en-US" sz="2500" i="1" dirty="0" smtClean="0"/>
              <a:t>contained</a:t>
            </a:r>
            <a:r>
              <a:rPr lang="en-US" sz="2500" dirty="0" smtClean="0"/>
              <a:t> in ordinances, so as to create in Himself one new man </a:t>
            </a:r>
            <a:r>
              <a:rPr lang="en-US" sz="2500" i="1" dirty="0" smtClean="0"/>
              <a:t>from</a:t>
            </a:r>
            <a:r>
              <a:rPr lang="en-US" sz="2500" dirty="0" smtClean="0"/>
              <a:t> the two, </a:t>
            </a:r>
            <a:r>
              <a:rPr lang="en-US" sz="2500" i="1" dirty="0" smtClean="0"/>
              <a:t>thus</a:t>
            </a:r>
            <a:r>
              <a:rPr lang="en-US" sz="2500" dirty="0" smtClean="0"/>
              <a:t> making peace, </a:t>
            </a:r>
          </a:p>
          <a:p>
            <a:r>
              <a:rPr lang="en-US" dirty="0" smtClean="0">
                <a:solidFill>
                  <a:srgbClr val="FFC000"/>
                </a:solidFill>
              </a:rPr>
              <a:t>Once we were excluded.. Now we are admitted..</a:t>
            </a:r>
          </a:p>
          <a:p>
            <a:pPr lvl="1">
              <a:lnSpc>
                <a:spcPts val="2600"/>
              </a:lnSpc>
            </a:pPr>
            <a:r>
              <a:rPr lang="en-US" baseline="30000" dirty="0" smtClean="0"/>
              <a:t> </a:t>
            </a:r>
            <a:r>
              <a:rPr lang="en-US" dirty="0" smtClean="0"/>
              <a:t>17 And He came and preached peace to you who were afar off and to those who were near. </a:t>
            </a:r>
            <a:r>
              <a:rPr lang="en-US" baseline="30000" dirty="0" smtClean="0"/>
              <a:t>18 </a:t>
            </a:r>
            <a:r>
              <a:rPr lang="en-US" dirty="0" smtClean="0"/>
              <a:t>For through Him we both have access by one Spirit to the Father.</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par>
                                <p:cTn id="18" presetID="9" presetClass="entr" presetSubtype="0"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dissolve">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ark-blue-background 02.jpg"/>
          <p:cNvPicPr>
            <a:picLocks noChangeAspect="1"/>
          </p:cNvPicPr>
          <p:nvPr/>
        </p:nvPicPr>
        <p:blipFill>
          <a:blip r:embed="rId3" cstate="print">
            <a:lum bright="-35000" contrast="10000"/>
          </a:blip>
          <a:srcRect r="14845" b="18000"/>
          <a:stretch>
            <a:fillRect/>
          </a:stretch>
        </p:blipFill>
        <p:spPr>
          <a:xfrm>
            <a:off x="304800" y="0"/>
            <a:ext cx="8839202" cy="6858000"/>
          </a:xfrm>
          <a:prstGeom prst="rect">
            <a:avLst/>
          </a:prstGeom>
        </p:spPr>
      </p:pic>
      <p:pic>
        <p:nvPicPr>
          <p:cNvPr id="5" name="Picture 4" descr="jesus reconciles Jew and Gentile.jpg"/>
          <p:cNvPicPr>
            <a:picLocks noChangeAspect="1"/>
          </p:cNvPicPr>
          <p:nvPr/>
        </p:nvPicPr>
        <p:blipFill>
          <a:blip r:embed="rId4" cstate="print">
            <a:lum bright="-25000" contrast="-10000"/>
          </a:blip>
          <a:srcRect l="3529"/>
          <a:stretch>
            <a:fillRect/>
          </a:stretch>
        </p:blipFill>
        <p:spPr>
          <a:xfrm>
            <a:off x="0" y="0"/>
            <a:ext cx="9144000" cy="6858000"/>
          </a:xfrm>
          <a:prstGeom prst="rect">
            <a:avLst/>
          </a:prstGeom>
        </p:spPr>
      </p:pic>
      <p:sp>
        <p:nvSpPr>
          <p:cNvPr id="6" name="Title 5"/>
          <p:cNvSpPr>
            <a:spLocks noGrp="1"/>
          </p:cNvSpPr>
          <p:nvPr>
            <p:ph type="ctrTitle"/>
          </p:nvPr>
        </p:nvSpPr>
        <p:spPr>
          <a:xfrm>
            <a:off x="685800" y="304800"/>
            <a:ext cx="7772400" cy="1066800"/>
          </a:xfrm>
          <a:solidFill>
            <a:schemeClr val="tx1">
              <a:alpha val="30000"/>
            </a:schemeClr>
          </a:solidFill>
        </p:spPr>
        <p:txBody>
          <a:bodyPr>
            <a:normAutofit/>
          </a:bodyPr>
          <a:lstStyle/>
          <a:p>
            <a:r>
              <a:rPr lang="en-US" dirty="0" smtClean="0"/>
              <a:t>Reconciled By the Cross</a:t>
            </a:r>
            <a:endParaRPr lang="en-US" sz="4200" dirty="0"/>
          </a:p>
        </p:txBody>
      </p:sp>
      <p:sp>
        <p:nvSpPr>
          <p:cNvPr id="7" name="Subtitle 6"/>
          <p:cNvSpPr>
            <a:spLocks noGrp="1"/>
          </p:cNvSpPr>
          <p:nvPr>
            <p:ph type="subTitle" idx="1"/>
          </p:nvPr>
        </p:nvSpPr>
        <p:spPr>
          <a:xfrm>
            <a:off x="1371600" y="5791200"/>
            <a:ext cx="6400800" cy="762000"/>
          </a:xfrm>
          <a:solidFill>
            <a:schemeClr val="tx1">
              <a:alpha val="40000"/>
            </a:schemeClr>
          </a:solidFill>
        </p:spPr>
        <p:txBody>
          <a:bodyPr/>
          <a:lstStyle/>
          <a:p>
            <a:r>
              <a:rPr lang="en-US" dirty="0" smtClean="0"/>
              <a:t>Ephesians 2:11-18</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4" name="Picture 3" descr="Ronald_Reagan-H.jpeg"/>
          <p:cNvPicPr>
            <a:picLocks noChangeAspect="1"/>
          </p:cNvPicPr>
          <p:nvPr/>
        </p:nvPicPr>
        <p:blipFill>
          <a:blip r:embed="rId2" cstate="print">
            <a:lum bright="-10000" contrast="10000"/>
          </a:blip>
          <a:srcRect b="4779"/>
          <a:stretch>
            <a:fillRect/>
          </a:stretch>
        </p:blipFill>
        <p:spPr>
          <a:xfrm>
            <a:off x="0" y="1524000"/>
            <a:ext cx="9144000" cy="4138368"/>
          </a:xfrm>
          <a:prstGeom prst="rect">
            <a:avLst/>
          </a:prstGeom>
        </p:spPr>
      </p:pic>
      <p:sp>
        <p:nvSpPr>
          <p:cNvPr id="5" name="Title 4"/>
          <p:cNvSpPr>
            <a:spLocks noGrp="1"/>
          </p:cNvSpPr>
          <p:nvPr>
            <p:ph type="title"/>
          </p:nvPr>
        </p:nvSpPr>
        <p:spPr>
          <a:xfrm>
            <a:off x="381000" y="228600"/>
            <a:ext cx="5181600" cy="1143000"/>
          </a:xfrm>
        </p:spPr>
        <p:txBody>
          <a:bodyPr/>
          <a:lstStyle/>
          <a:p>
            <a:r>
              <a:rPr lang="en-US" dirty="0" smtClean="0"/>
              <a:t>Reagan at Berlin Wall 1987</a:t>
            </a:r>
            <a:endParaRPr lang="en-US" dirty="0"/>
          </a:p>
        </p:txBody>
      </p:sp>
      <p:sp>
        <p:nvSpPr>
          <p:cNvPr id="6" name="Content Placeholder 5"/>
          <p:cNvSpPr>
            <a:spLocks noGrp="1"/>
          </p:cNvSpPr>
          <p:nvPr>
            <p:ph idx="1"/>
          </p:nvPr>
        </p:nvSpPr>
        <p:spPr>
          <a:xfrm>
            <a:off x="457200" y="5867400"/>
            <a:ext cx="8458200" cy="762000"/>
          </a:xfrm>
        </p:spPr>
        <p:txBody>
          <a:bodyPr anchor="ctr">
            <a:normAutofit/>
          </a:bodyPr>
          <a:lstStyle/>
          <a:p>
            <a:pPr algn="ctr">
              <a:buNone/>
            </a:pPr>
            <a:r>
              <a:rPr lang="en-US" sz="3200" dirty="0" smtClean="0"/>
              <a:t>“Tear down this wall”</a:t>
            </a:r>
            <a:endParaRPr lang="en-US" sz="3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earing down the Berlin Wall.jpg"/>
          <p:cNvPicPr>
            <a:picLocks noChangeAspect="1"/>
          </p:cNvPicPr>
          <p:nvPr/>
        </p:nvPicPr>
        <p:blipFill>
          <a:blip r:embed="rId2" cstate="print">
            <a:lum bright="-25000" contrast="10000"/>
          </a:blip>
          <a:stretch>
            <a:fillRect/>
          </a:stretch>
        </p:blipFill>
        <p:spPr>
          <a:xfrm>
            <a:off x="-1" y="0"/>
            <a:ext cx="9132599" cy="6858000"/>
          </a:xfrm>
          <a:prstGeom prst="rect">
            <a:avLst/>
          </a:prstGeom>
        </p:spPr>
      </p:pic>
      <p:sp>
        <p:nvSpPr>
          <p:cNvPr id="3" name="Title 2"/>
          <p:cNvSpPr>
            <a:spLocks noGrp="1"/>
          </p:cNvSpPr>
          <p:nvPr>
            <p:ph type="title"/>
          </p:nvPr>
        </p:nvSpPr>
        <p:spPr>
          <a:solidFill>
            <a:schemeClr val="tx1">
              <a:alpha val="49000"/>
            </a:schemeClr>
          </a:solidFill>
        </p:spPr>
        <p:txBody>
          <a:bodyPr/>
          <a:lstStyle/>
          <a:p>
            <a:r>
              <a:rPr lang="en-US" dirty="0" smtClean="0"/>
              <a:t>Berlin Wall ended 1989</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2" name="Picture 1" descr="He is our peace.jpg"/>
          <p:cNvPicPr>
            <a:picLocks noChangeAspect="1"/>
          </p:cNvPicPr>
          <p:nvPr/>
        </p:nvPicPr>
        <p:blipFill>
          <a:blip r:embed="rId2" cstate="print">
            <a:lum bright="-25000" contrast="10000"/>
          </a:blip>
          <a:srcRect l="20200" t="10093"/>
          <a:stretch>
            <a:fillRect/>
          </a:stretch>
        </p:blipFill>
        <p:spPr>
          <a:xfrm>
            <a:off x="0" y="1524000"/>
            <a:ext cx="9144000" cy="4343401"/>
          </a:xfrm>
          <a:prstGeom prst="rect">
            <a:avLst/>
          </a:prstGeom>
        </p:spPr>
      </p:pic>
      <p:sp>
        <p:nvSpPr>
          <p:cNvPr id="3" name="Title 2"/>
          <p:cNvSpPr>
            <a:spLocks noGrp="1"/>
          </p:cNvSpPr>
          <p:nvPr>
            <p:ph type="title"/>
          </p:nvPr>
        </p:nvSpPr>
        <p:spPr>
          <a:xfrm>
            <a:off x="457200" y="274638"/>
            <a:ext cx="5562600" cy="1143000"/>
          </a:xfrm>
        </p:spPr>
        <p:txBody>
          <a:bodyPr/>
          <a:lstStyle/>
          <a:p>
            <a:r>
              <a:rPr lang="en-US" dirty="0" smtClean="0"/>
              <a:t>Jews and Gentiles separation</a:t>
            </a:r>
            <a:endParaRPr lang="en-US" dirty="0"/>
          </a:p>
        </p:txBody>
      </p:sp>
      <p:sp>
        <p:nvSpPr>
          <p:cNvPr id="4" name="Content Placeholder 3"/>
          <p:cNvSpPr>
            <a:spLocks noGrp="1"/>
          </p:cNvSpPr>
          <p:nvPr>
            <p:ph idx="1"/>
          </p:nvPr>
        </p:nvSpPr>
        <p:spPr>
          <a:xfrm>
            <a:off x="1295400" y="5943600"/>
            <a:ext cx="5181600" cy="762000"/>
          </a:xfrm>
        </p:spPr>
        <p:txBody>
          <a:bodyPr anchor="ctr"/>
          <a:lstStyle/>
          <a:p>
            <a:pPr algn="ctr">
              <a:buNone/>
            </a:pPr>
            <a:r>
              <a:rPr lang="en-US" dirty="0" smtClean="0"/>
              <a:t>Dividing Wall of Separation</a:t>
            </a:r>
            <a:endParaRPr lang="en-US" dirty="0"/>
          </a:p>
        </p:txBody>
      </p:sp>
      <p:sp>
        <p:nvSpPr>
          <p:cNvPr id="6" name="TextBox 5"/>
          <p:cNvSpPr txBox="1"/>
          <p:nvPr/>
        </p:nvSpPr>
        <p:spPr>
          <a:xfrm>
            <a:off x="228600" y="2438400"/>
            <a:ext cx="2057400" cy="646331"/>
          </a:xfrm>
          <a:prstGeom prst="rect">
            <a:avLst/>
          </a:prstGeom>
          <a:noFill/>
        </p:spPr>
        <p:txBody>
          <a:bodyPr wrap="square" rtlCol="0">
            <a:spAutoFit/>
          </a:bodyPr>
          <a:lstStyle/>
          <a:p>
            <a:pPr algn="ctr"/>
            <a:r>
              <a:rPr lang="en-US" sz="3600" dirty="0" smtClean="0">
                <a:solidFill>
                  <a:schemeClr val="bg1"/>
                </a:solidFill>
                <a:effectLst>
                  <a:outerShdw blurRad="38100" dist="38100" dir="2700000" algn="tl">
                    <a:srgbClr val="000000">
                      <a:alpha val="43137"/>
                    </a:srgbClr>
                  </a:outerShdw>
                </a:effectLst>
                <a:latin typeface="Arial Black" pitchFamily="34" charset="0"/>
              </a:rPr>
              <a:t>JEWS</a:t>
            </a:r>
            <a:endParaRPr lang="en-US" sz="3600" dirty="0">
              <a:solidFill>
                <a:schemeClr val="bg1"/>
              </a:solidFill>
              <a:effectLst>
                <a:outerShdw blurRad="38100" dist="38100" dir="2700000" algn="tl">
                  <a:srgbClr val="000000">
                    <a:alpha val="43137"/>
                  </a:srgbClr>
                </a:outerShdw>
              </a:effectLst>
              <a:latin typeface="Arial Black" pitchFamily="34" charset="0"/>
            </a:endParaRPr>
          </a:p>
        </p:txBody>
      </p:sp>
      <p:sp>
        <p:nvSpPr>
          <p:cNvPr id="7" name="TextBox 6"/>
          <p:cNvSpPr txBox="1"/>
          <p:nvPr/>
        </p:nvSpPr>
        <p:spPr>
          <a:xfrm>
            <a:off x="6248400" y="4648200"/>
            <a:ext cx="2895600" cy="646331"/>
          </a:xfrm>
          <a:prstGeom prst="rect">
            <a:avLst/>
          </a:prstGeom>
          <a:noFill/>
        </p:spPr>
        <p:txBody>
          <a:bodyPr wrap="square" rtlCol="0">
            <a:spAutoFit/>
          </a:bodyPr>
          <a:lstStyle/>
          <a:p>
            <a:pPr algn="ctr"/>
            <a:r>
              <a:rPr lang="en-US" sz="3600" dirty="0" smtClean="0">
                <a:solidFill>
                  <a:schemeClr val="bg1"/>
                </a:solidFill>
                <a:effectLst>
                  <a:outerShdw blurRad="38100" dist="38100" dir="2700000" algn="tl">
                    <a:srgbClr val="000000">
                      <a:alpha val="43137"/>
                    </a:srgbClr>
                  </a:outerShdw>
                </a:effectLst>
                <a:latin typeface="Arial Black" pitchFamily="34" charset="0"/>
              </a:rPr>
              <a:t>GENTILES</a:t>
            </a:r>
            <a:endParaRPr lang="en-US" sz="3600" dirty="0">
              <a:solidFill>
                <a:schemeClr val="bg1"/>
              </a:solidFill>
              <a:effectLst>
                <a:outerShdw blurRad="38100" dist="38100" dir="2700000" algn="tl">
                  <a:srgbClr val="000000">
                    <a:alpha val="43137"/>
                  </a:srgbClr>
                </a:outerShdw>
              </a:effectLst>
              <a:latin typeface="Arial Black"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5943600" cy="1143000"/>
          </a:xfrm>
        </p:spPr>
        <p:txBody>
          <a:bodyPr/>
          <a:lstStyle/>
          <a:p>
            <a:r>
              <a:rPr lang="en-US" dirty="0" smtClean="0"/>
              <a:t>Remember what we were..</a:t>
            </a:r>
            <a:endParaRPr lang="en-US" dirty="0"/>
          </a:p>
        </p:txBody>
      </p:sp>
      <p:sp>
        <p:nvSpPr>
          <p:cNvPr id="3" name="Content Placeholder 2"/>
          <p:cNvSpPr>
            <a:spLocks noGrp="1"/>
          </p:cNvSpPr>
          <p:nvPr>
            <p:ph idx="1"/>
          </p:nvPr>
        </p:nvSpPr>
        <p:spPr/>
        <p:txBody>
          <a:bodyPr>
            <a:normAutofit/>
          </a:bodyPr>
          <a:lstStyle/>
          <a:p>
            <a:pPr>
              <a:lnSpc>
                <a:spcPts val="2700"/>
              </a:lnSpc>
            </a:pPr>
            <a:r>
              <a:rPr lang="en-US" sz="2600" dirty="0" smtClean="0">
                <a:solidFill>
                  <a:srgbClr val="FFC000"/>
                </a:solidFill>
              </a:rPr>
              <a:t>Eph 2: 11-12  </a:t>
            </a:r>
            <a:r>
              <a:rPr lang="en-US" sz="2600" dirty="0" smtClean="0"/>
              <a:t>Therefore remember that you, once Gentiles in the flesh—who are called </a:t>
            </a:r>
            <a:r>
              <a:rPr lang="en-US" sz="2600" dirty="0" err="1" smtClean="0"/>
              <a:t>Uncircumcision</a:t>
            </a:r>
            <a:r>
              <a:rPr lang="en-US" sz="2600" dirty="0" smtClean="0"/>
              <a:t> by what is called the Circumcision made in the flesh by hands— </a:t>
            </a:r>
            <a:r>
              <a:rPr lang="en-US" sz="2600" baseline="30000" dirty="0" smtClean="0"/>
              <a:t>12 </a:t>
            </a:r>
            <a:r>
              <a:rPr lang="en-US" sz="2600" dirty="0" smtClean="0"/>
              <a:t>that at that time you were without Christ, being aliens from the commonwealth of Israel and strangers from the covenants of promise, having no hope and without God in the world</a:t>
            </a:r>
            <a:r>
              <a:rPr lang="en-US" sz="2800" dirty="0" smtClean="0"/>
              <a:t>.</a:t>
            </a:r>
            <a:endParaRPr lang="en-US"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5" name="Picture 4" descr="bridge-step2.jpg"/>
          <p:cNvPicPr>
            <a:picLocks noChangeAspect="1"/>
          </p:cNvPicPr>
          <p:nvPr/>
        </p:nvPicPr>
        <p:blipFill>
          <a:blip r:embed="rId2" cstate="print">
            <a:lum bright="-20000" contrast="10000"/>
          </a:blip>
          <a:stretch>
            <a:fillRect/>
          </a:stretch>
        </p:blipFill>
        <p:spPr>
          <a:xfrm>
            <a:off x="0" y="1524000"/>
            <a:ext cx="9144000" cy="4264454"/>
          </a:xfrm>
          <a:prstGeom prst="rect">
            <a:avLst/>
          </a:prstGeom>
        </p:spPr>
      </p:pic>
      <p:sp>
        <p:nvSpPr>
          <p:cNvPr id="6" name="Title 5"/>
          <p:cNvSpPr>
            <a:spLocks noGrp="1"/>
          </p:cNvSpPr>
          <p:nvPr>
            <p:ph type="title"/>
          </p:nvPr>
        </p:nvSpPr>
        <p:spPr/>
        <p:txBody>
          <a:bodyPr/>
          <a:lstStyle/>
          <a:p>
            <a:r>
              <a:rPr lang="en-US" dirty="0" smtClean="0"/>
              <a:t>Sin Separates us from God</a:t>
            </a:r>
            <a:endParaRPr lang="en-US" dirty="0"/>
          </a:p>
        </p:txBody>
      </p:sp>
      <p:sp>
        <p:nvSpPr>
          <p:cNvPr id="7" name="Content Placeholder 6"/>
          <p:cNvSpPr>
            <a:spLocks noGrp="1"/>
          </p:cNvSpPr>
          <p:nvPr>
            <p:ph idx="1"/>
          </p:nvPr>
        </p:nvSpPr>
        <p:spPr>
          <a:xfrm>
            <a:off x="304800" y="5867400"/>
            <a:ext cx="8458200" cy="762000"/>
          </a:xfrm>
        </p:spPr>
        <p:txBody>
          <a:bodyPr anchor="ctr"/>
          <a:lstStyle/>
          <a:p>
            <a:pPr algn="ctr">
              <a:buNone/>
            </a:pPr>
            <a:r>
              <a:rPr lang="en-US" dirty="0" smtClean="0"/>
              <a:t>Sin also separates us from each other..</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5" name="Picture 4" descr="third-temple.jpg"/>
          <p:cNvPicPr>
            <a:picLocks noChangeAspect="1"/>
          </p:cNvPicPr>
          <p:nvPr/>
        </p:nvPicPr>
        <p:blipFill>
          <a:blip r:embed="rId3" cstate="print">
            <a:lum bright="-12000" contrast="10000"/>
          </a:blip>
          <a:stretch>
            <a:fillRect/>
          </a:stretch>
        </p:blipFill>
        <p:spPr>
          <a:xfrm>
            <a:off x="-1" y="1600200"/>
            <a:ext cx="9144001" cy="4191000"/>
          </a:xfrm>
          <a:prstGeom prst="rect">
            <a:avLst/>
          </a:prstGeom>
        </p:spPr>
      </p:pic>
      <p:sp>
        <p:nvSpPr>
          <p:cNvPr id="6" name="Rectangle 5"/>
          <p:cNvSpPr/>
          <p:nvPr/>
        </p:nvSpPr>
        <p:spPr>
          <a:xfrm>
            <a:off x="0" y="1600200"/>
            <a:ext cx="9144000" cy="4191000"/>
          </a:xfrm>
          <a:prstGeom prst="rect">
            <a:avLst/>
          </a:prstGeom>
          <a:solidFill>
            <a:schemeClr val="tx1">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274638"/>
            <a:ext cx="5943600" cy="1143000"/>
          </a:xfrm>
        </p:spPr>
        <p:txBody>
          <a:bodyPr/>
          <a:lstStyle/>
          <a:p>
            <a:r>
              <a:rPr lang="en-US" dirty="0" smtClean="0"/>
              <a:t>Remember what we were..</a:t>
            </a:r>
            <a:endParaRPr lang="en-US" dirty="0"/>
          </a:p>
        </p:txBody>
      </p:sp>
      <p:sp>
        <p:nvSpPr>
          <p:cNvPr id="3" name="Content Placeholder 2"/>
          <p:cNvSpPr>
            <a:spLocks noGrp="1"/>
          </p:cNvSpPr>
          <p:nvPr>
            <p:ph idx="1"/>
          </p:nvPr>
        </p:nvSpPr>
        <p:spPr>
          <a:xfrm>
            <a:off x="381000" y="1676400"/>
            <a:ext cx="8458200" cy="4419600"/>
          </a:xfrm>
        </p:spPr>
        <p:txBody>
          <a:bodyPr>
            <a:normAutofit/>
          </a:bodyPr>
          <a:lstStyle/>
          <a:p>
            <a:pPr>
              <a:lnSpc>
                <a:spcPts val="3000"/>
              </a:lnSpc>
            </a:pPr>
            <a:r>
              <a:rPr lang="en-US" sz="2600" dirty="0" smtClean="0">
                <a:solidFill>
                  <a:srgbClr val="FFC000"/>
                </a:solidFill>
              </a:rPr>
              <a:t>Socially..  </a:t>
            </a:r>
            <a:r>
              <a:rPr lang="en-US" sz="2600" dirty="0" smtClean="0"/>
              <a:t>“</a:t>
            </a:r>
            <a:r>
              <a:rPr lang="en-US" sz="2600" dirty="0" err="1" smtClean="0"/>
              <a:t>Uncircumcision</a:t>
            </a:r>
            <a:r>
              <a:rPr lang="en-US" sz="2600" dirty="0" smtClean="0"/>
              <a:t>” </a:t>
            </a:r>
            <a:r>
              <a:rPr lang="en-US" sz="2600" dirty="0" err="1" smtClean="0"/>
              <a:t>vs</a:t>
            </a:r>
            <a:r>
              <a:rPr lang="en-US" sz="2600" dirty="0" smtClean="0"/>
              <a:t> “Circumcision”</a:t>
            </a:r>
          </a:p>
          <a:p>
            <a:pPr>
              <a:lnSpc>
                <a:spcPts val="3000"/>
              </a:lnSpc>
            </a:pPr>
            <a:r>
              <a:rPr lang="en-US" sz="2600" dirty="0" smtClean="0">
                <a:solidFill>
                  <a:srgbClr val="FFC000"/>
                </a:solidFill>
              </a:rPr>
              <a:t>Spiritually..  </a:t>
            </a:r>
            <a:r>
              <a:rPr lang="en-US" sz="2600" dirty="0" smtClean="0"/>
              <a:t>Without Christ</a:t>
            </a:r>
          </a:p>
          <a:p>
            <a:pPr>
              <a:lnSpc>
                <a:spcPts val="3000"/>
              </a:lnSpc>
            </a:pPr>
            <a:r>
              <a:rPr lang="en-US" sz="2600" dirty="0" smtClean="0">
                <a:solidFill>
                  <a:srgbClr val="FFC000"/>
                </a:solidFill>
              </a:rPr>
              <a:t>Nationally..  </a:t>
            </a:r>
            <a:r>
              <a:rPr lang="en-US" sz="2600" dirty="0" smtClean="0"/>
              <a:t>Aliens from the Commonwealth of Israel</a:t>
            </a:r>
          </a:p>
          <a:p>
            <a:pPr>
              <a:lnSpc>
                <a:spcPts val="3000"/>
              </a:lnSpc>
            </a:pPr>
            <a:r>
              <a:rPr lang="en-US" sz="2600" dirty="0" smtClean="0">
                <a:solidFill>
                  <a:srgbClr val="FFC000"/>
                </a:solidFill>
              </a:rPr>
              <a:t>Culturally..</a:t>
            </a:r>
            <a:r>
              <a:rPr lang="en-US" sz="2600" dirty="0" smtClean="0"/>
              <a:t>  Strangers from the covenants of promise</a:t>
            </a:r>
          </a:p>
          <a:p>
            <a:pPr>
              <a:lnSpc>
                <a:spcPts val="3000"/>
              </a:lnSpc>
            </a:pPr>
            <a:r>
              <a:rPr lang="en-US" sz="2600" dirty="0" smtClean="0">
                <a:solidFill>
                  <a:srgbClr val="FFC000"/>
                </a:solidFill>
              </a:rPr>
              <a:t>Personally..</a:t>
            </a:r>
            <a:r>
              <a:rPr lang="en-US" sz="2600" dirty="0" smtClean="0"/>
              <a:t>  Having no hope, without God in world</a:t>
            </a:r>
            <a:endParaRPr lang="en-US" sz="2500" dirty="0" smtClean="0"/>
          </a:p>
          <a:p>
            <a:pPr lvl="1">
              <a:lnSpc>
                <a:spcPts val="2700"/>
              </a:lnSpc>
              <a:buNone/>
            </a:pPr>
            <a:endParaRPr lang="en-US" sz="25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 are Now..</a:t>
            </a:r>
            <a:endParaRPr lang="en-US" dirty="0"/>
          </a:p>
        </p:txBody>
      </p:sp>
      <p:sp>
        <p:nvSpPr>
          <p:cNvPr id="3" name="Content Placeholder 2"/>
          <p:cNvSpPr>
            <a:spLocks noGrp="1"/>
          </p:cNvSpPr>
          <p:nvPr>
            <p:ph idx="1"/>
          </p:nvPr>
        </p:nvSpPr>
        <p:spPr/>
        <p:txBody>
          <a:bodyPr/>
          <a:lstStyle/>
          <a:p>
            <a:r>
              <a:rPr lang="en-US" sz="3000" dirty="0" smtClean="0">
                <a:solidFill>
                  <a:srgbClr val="FFC000"/>
                </a:solidFill>
              </a:rPr>
              <a:t>Once we were far off.. Now we are near..</a:t>
            </a:r>
          </a:p>
          <a:p>
            <a:pPr lvl="1"/>
            <a:r>
              <a:rPr lang="en-US" dirty="0" smtClean="0">
                <a:solidFill>
                  <a:srgbClr val="FFC000"/>
                </a:solidFill>
              </a:rPr>
              <a:t>13</a:t>
            </a:r>
            <a:r>
              <a:rPr lang="en-US" dirty="0" smtClean="0"/>
              <a:t> But now in Christ Jesus you who once were far off have been brought near by the blood of Christ.</a:t>
            </a:r>
          </a:p>
          <a:p>
            <a:r>
              <a:rPr lang="en-US" dirty="0" smtClean="0">
                <a:solidFill>
                  <a:srgbClr val="FFC000"/>
                </a:solidFill>
              </a:rPr>
              <a:t>Once we were separated.. Now we are united..</a:t>
            </a:r>
          </a:p>
          <a:p>
            <a:pPr lvl="1">
              <a:lnSpc>
                <a:spcPts val="2600"/>
              </a:lnSpc>
            </a:pPr>
            <a:r>
              <a:rPr lang="en-US" baseline="30000" dirty="0" smtClean="0"/>
              <a:t> </a:t>
            </a:r>
            <a:r>
              <a:rPr lang="en-US" baseline="30000" dirty="0" smtClean="0">
                <a:solidFill>
                  <a:srgbClr val="FFC000"/>
                </a:solidFill>
                <a:effectLst/>
              </a:rPr>
              <a:t>14 </a:t>
            </a:r>
            <a:r>
              <a:rPr lang="en-US" dirty="0" smtClean="0"/>
              <a:t>For He Himself is our peace, who has made both one, and has broken down the middle wall of separation,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par>
                                <p:cTn id="16" presetID="9"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dissolve">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ourt of the Gentiles.png"/>
          <p:cNvPicPr>
            <a:picLocks noChangeAspect="1"/>
          </p:cNvPicPr>
          <p:nvPr/>
        </p:nvPicPr>
        <p:blipFill>
          <a:blip r:embed="rId2" cstate="print"/>
          <a:stretch>
            <a:fillRect/>
          </a:stretch>
        </p:blipFill>
        <p:spPr>
          <a:xfrm>
            <a:off x="0" y="0"/>
            <a:ext cx="9144000" cy="6858000"/>
          </a:xfrm>
          <a:prstGeom prst="rect">
            <a:avLst/>
          </a:prstGeom>
        </p:spPr>
      </p:pic>
      <p:sp>
        <p:nvSpPr>
          <p:cNvPr id="3" name="Rectangle 2"/>
          <p:cNvSpPr/>
          <p:nvPr/>
        </p:nvSpPr>
        <p:spPr>
          <a:xfrm>
            <a:off x="0" y="0"/>
            <a:ext cx="9144000" cy="6858000"/>
          </a:xfrm>
          <a:prstGeom prst="rect">
            <a:avLst/>
          </a:prstGeom>
          <a:solidFill>
            <a:schemeClr val="tx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2530</TotalTime>
  <Words>245</Words>
  <Application>Microsoft Office PowerPoint</Application>
  <PresentationFormat>On-screen Show (4:3)</PresentationFormat>
  <Paragraphs>34</Paragraphs>
  <Slides>12</Slides>
  <Notes>3</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Reconciled By the Cross</vt:lpstr>
      <vt:lpstr>Reagan at Berlin Wall 1987</vt:lpstr>
      <vt:lpstr>Berlin Wall ended 1989</vt:lpstr>
      <vt:lpstr>Jews and Gentiles separation</vt:lpstr>
      <vt:lpstr>Remember what we were..</vt:lpstr>
      <vt:lpstr>Sin Separates us from God</vt:lpstr>
      <vt:lpstr>Remember what we were..</vt:lpstr>
      <vt:lpstr>What We are Now..</vt:lpstr>
      <vt:lpstr>Slide 9</vt:lpstr>
      <vt:lpstr>What We are Now..</vt:lpstr>
      <vt:lpstr>Reconciled By the Cross</vt:lpstr>
      <vt:lpstr>Slide 12</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Paul Bailey</cp:lastModifiedBy>
  <cp:revision>86</cp:revision>
  <dcterms:created xsi:type="dcterms:W3CDTF">2015-10-04T04:19:18Z</dcterms:created>
  <dcterms:modified xsi:type="dcterms:W3CDTF">2019-02-03T03:47:25Z</dcterms:modified>
</cp:coreProperties>
</file>