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59" r:id="rId5"/>
    <p:sldId id="257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6C6"/>
    <a:srgbClr val="E9E5DB"/>
    <a:srgbClr val="CBC1A9"/>
    <a:srgbClr val="DFDCC7"/>
    <a:srgbClr val="663300"/>
    <a:srgbClr val="B4AC7A"/>
    <a:srgbClr val="361B00"/>
    <a:srgbClr val="0094C8"/>
    <a:srgbClr val="0078A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399"/>
          </a:xfrm>
        </p:spPr>
        <p:txBody>
          <a:bodyPr>
            <a:noAutofit/>
          </a:bodyPr>
          <a:lstStyle>
            <a:lvl1pPr algn="ctr">
              <a:defRPr sz="4400">
                <a:effectLst>
                  <a:glow rad="228600">
                    <a:schemeClr val="bg2">
                      <a:alpha val="40000"/>
                    </a:schemeClr>
                  </a:glo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  <a:effectLst>
                  <a:glow rad="228600">
                    <a:schemeClr val="bg2">
                      <a:alpha val="4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ble_study.jpg"/>
          <p:cNvPicPr>
            <a:picLocks noChangeAspect="1"/>
          </p:cNvPicPr>
          <p:nvPr userDrawn="1"/>
        </p:nvPicPr>
        <p:blipFill>
          <a:blip r:embed="rId13" cstate="print">
            <a:lum bright="10000" contrast="-10000"/>
          </a:blip>
          <a:srcRect l="3200" r="12800" b="17944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effectLst>
            <a:glow rad="228600">
              <a:schemeClr val="bg2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effectLst>
            <a:glow rad="228600">
              <a:schemeClr val="bg2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effectLst>
            <a:glow rad="228600">
              <a:schemeClr val="bg2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glow rad="228600">
              <a:schemeClr val="bg2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glow rad="228600">
              <a:schemeClr val="bg2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glow rad="228600">
              <a:schemeClr val="bg2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e_study.jpg"/>
          <p:cNvPicPr>
            <a:picLocks noChangeAspect="1"/>
          </p:cNvPicPr>
          <p:nvPr/>
        </p:nvPicPr>
        <p:blipFill>
          <a:blip r:embed="rId3" cstate="print">
            <a:lum bright="25000" contrast="-25000"/>
          </a:blip>
          <a:srcRect l="27200" r="3200" b="269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9E5DB">
              <a:alpha val="7333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God's Mystery Revealed background.jpg"/>
          <p:cNvPicPr>
            <a:picLocks noChangeAspect="1"/>
          </p:cNvPicPr>
          <p:nvPr/>
        </p:nvPicPr>
        <p:blipFill>
          <a:blip r:embed="rId5" cstate="print"/>
          <a:srcRect l="995" t="1329" r="995" b="132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391400" cy="990600"/>
          </a:xfrm>
          <a:solidFill>
            <a:srgbClr val="DCD6C6">
              <a:alpha val="35000"/>
            </a:srgbClr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God’s Mystery Revealed</a:t>
            </a:r>
            <a:endParaRPr lang="en-US" dirty="0">
              <a:solidFill>
                <a:schemeClr val="tx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990600"/>
          </a:xfrm>
          <a:solidFill>
            <a:srgbClr val="DCD6C6">
              <a:alpha val="30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139700">
                    <a:srgbClr val="DCD6C6">
                      <a:alpha val="40000"/>
                    </a:srgbClr>
                  </a:glow>
                </a:effectLst>
              </a:rPr>
              <a:t>Ephesians 3:1-7</a:t>
            </a:r>
            <a:endParaRPr lang="en-US" dirty="0">
              <a:effectLst>
                <a:glow rad="139700">
                  <a:srgbClr val="DCD6C6">
                    <a:alpha val="4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ostle to the Gentiles 02.jpg"/>
          <p:cNvPicPr>
            <a:picLocks noChangeAspect="1"/>
          </p:cNvPicPr>
          <p:nvPr/>
        </p:nvPicPr>
        <p:blipFill>
          <a:blip r:embed="rId3" cstate="print">
            <a:lum bright="-3000"/>
          </a:blip>
          <a:stretch>
            <a:fillRect/>
          </a:stretch>
        </p:blipFill>
        <p:spPr>
          <a:xfrm>
            <a:off x="1828800" y="1143000"/>
            <a:ext cx="5342964" cy="24384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4191000" cy="1143000"/>
          </a:xfrm>
        </p:spPr>
        <p:txBody>
          <a:bodyPr/>
          <a:lstStyle/>
          <a:p>
            <a:r>
              <a:rPr lang="en-US" dirty="0" smtClean="0"/>
              <a:t>Paul’s unique role..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4114800"/>
            <a:ext cx="8229600" cy="2011363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God’s mystery revealed to him.. v 2</a:t>
            </a:r>
          </a:p>
          <a:p>
            <a:pPr lvl="1"/>
            <a:r>
              <a:rPr lang="en-US" sz="3200" dirty="0" smtClean="0"/>
              <a:t>God’s mission entrusted to him.. v 7</a:t>
            </a:r>
            <a:endParaRPr lang="en-US" sz="3200" dirty="0"/>
          </a:p>
        </p:txBody>
      </p:sp>
      <p:sp>
        <p:nvSpPr>
          <p:cNvPr id="9" name="Subtitle 9"/>
          <p:cNvSpPr txBox="1">
            <a:spLocks/>
          </p:cNvSpPr>
          <p:nvPr/>
        </p:nvSpPr>
        <p:spPr>
          <a:xfrm>
            <a:off x="1066800" y="5486400"/>
            <a:ext cx="6858000" cy="990600"/>
          </a:xfrm>
          <a:prstGeom prst="rect">
            <a:avLst/>
          </a:prstGeom>
          <a:solidFill>
            <a:srgbClr val="DCD6C6">
              <a:alpha val="3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rgbClr val="DCD6C6">
                      <a:alpha val="40000"/>
                    </a:srgb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The Dispensation of the Grace of God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139700">
                  <a:srgbClr val="DCD6C6">
                    <a:alpha val="40000"/>
                  </a:srgb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3505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</a:rPr>
              <a:t>Apostle to the Gentiles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3:1-7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906963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</a:pPr>
            <a:r>
              <a:rPr lang="en-US" sz="2500" dirty="0" smtClean="0"/>
              <a:t>3 For this reason I, Paul, the prisoner of Christ Jesus for you Gentiles— </a:t>
            </a:r>
            <a:r>
              <a:rPr lang="en-US" sz="2500" baseline="30000" dirty="0" smtClean="0"/>
              <a:t>2 </a:t>
            </a:r>
            <a:r>
              <a:rPr lang="en-US" sz="2500" dirty="0" smtClean="0"/>
              <a:t>if indeed you have heard of the dispensation of the grace of God which was given to me for you, </a:t>
            </a:r>
            <a:r>
              <a:rPr lang="en-US" sz="2500" baseline="30000" dirty="0" smtClean="0"/>
              <a:t>3 </a:t>
            </a:r>
            <a:r>
              <a:rPr lang="en-US" sz="2500" dirty="0" smtClean="0"/>
              <a:t>how that by revelation He made known to me the mystery (as I have briefly written already, </a:t>
            </a:r>
          </a:p>
          <a:p>
            <a:pPr>
              <a:lnSpc>
                <a:spcPts val="2500"/>
              </a:lnSpc>
            </a:pPr>
            <a:r>
              <a:rPr lang="en-US" sz="2500" baseline="30000" dirty="0" smtClean="0"/>
              <a:t>4 </a:t>
            </a:r>
            <a:r>
              <a:rPr lang="en-US" sz="2500" dirty="0" smtClean="0"/>
              <a:t>by which, when you read, you may understand my knowledge in the mystery of Christ), </a:t>
            </a:r>
            <a:r>
              <a:rPr lang="en-US" sz="2500" baseline="30000" dirty="0" smtClean="0"/>
              <a:t>5 </a:t>
            </a:r>
            <a:r>
              <a:rPr lang="en-US" sz="2500" dirty="0" smtClean="0"/>
              <a:t>which in other ages was not made known to the sons of men, as it has now been revealed by the Spirit to His holy apostles and prophets: </a:t>
            </a:r>
          </a:p>
          <a:p>
            <a:pPr>
              <a:lnSpc>
                <a:spcPts val="2500"/>
              </a:lnSpc>
            </a:pPr>
            <a:r>
              <a:rPr lang="en-US" sz="2500" baseline="30000" dirty="0" smtClean="0"/>
              <a:t>6 </a:t>
            </a:r>
            <a:r>
              <a:rPr lang="en-US" sz="2500" dirty="0" smtClean="0"/>
              <a:t>that the Gentiles should be fellow heirs, of the same body, and partakers of His promise in Christ through the gospel, </a:t>
            </a:r>
            <a:r>
              <a:rPr lang="en-US" sz="2500" baseline="30000" dirty="0" smtClean="0"/>
              <a:t>7 </a:t>
            </a:r>
            <a:r>
              <a:rPr lang="en-US" sz="2500" dirty="0" smtClean="0"/>
              <a:t>of which I became a minister according to the gift of the grace of God given to me by the effective working of His power.</a:t>
            </a:r>
          </a:p>
          <a:p>
            <a:pPr>
              <a:lnSpc>
                <a:spcPts val="2500"/>
              </a:lnSpc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prayer..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9624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3:1 For this reason I, Paul..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Beginning to pray.. Interrupts his prayer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3:14 </a:t>
            </a:r>
            <a:r>
              <a:rPr lang="en-US" baseline="30000" dirty="0" smtClean="0"/>
              <a:t> </a:t>
            </a:r>
            <a:r>
              <a:rPr lang="en-US" sz="2800" dirty="0" smtClean="0"/>
              <a:t>For this reason I bow my knees to the Father of our Lord Jesus Christ, </a:t>
            </a:r>
            <a:r>
              <a:rPr lang="en-US" sz="2800" baseline="30000" dirty="0" smtClean="0"/>
              <a:t>15 </a:t>
            </a:r>
            <a:r>
              <a:rPr lang="en-US" sz="2800" dirty="0" smtClean="0"/>
              <a:t>from whom the whole family in heaven and earth is named.. </a:t>
            </a:r>
          </a:p>
          <a:p>
            <a:endParaRPr lang="en-US" dirty="0"/>
          </a:p>
        </p:txBody>
      </p:sp>
      <p:sp>
        <p:nvSpPr>
          <p:cNvPr id="4" name="Subtitle 9"/>
          <p:cNvSpPr txBox="1">
            <a:spLocks/>
          </p:cNvSpPr>
          <p:nvPr/>
        </p:nvSpPr>
        <p:spPr>
          <a:xfrm>
            <a:off x="1066800" y="4800600"/>
            <a:ext cx="6858000" cy="990600"/>
          </a:xfrm>
          <a:prstGeom prst="rect">
            <a:avLst/>
          </a:prstGeom>
          <a:solidFill>
            <a:srgbClr val="DCD6C6">
              <a:alpha val="3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rgbClr val="DCD6C6">
                      <a:alpha val="40000"/>
                    </a:srgb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Why the interruption?</a:t>
            </a:r>
            <a:endParaRPr kumimoji="0" lang="en-US" sz="3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139700">
                  <a:srgbClr val="DCD6C6">
                    <a:alpha val="40000"/>
                  </a:srgb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ubtitle 9"/>
          <p:cNvSpPr txBox="1">
            <a:spLocks/>
          </p:cNvSpPr>
          <p:nvPr/>
        </p:nvSpPr>
        <p:spPr>
          <a:xfrm>
            <a:off x="914400" y="5334000"/>
            <a:ext cx="7467600" cy="990600"/>
          </a:xfrm>
          <a:prstGeom prst="rect">
            <a:avLst/>
          </a:prstGeom>
          <a:solidFill>
            <a:srgbClr val="DCD6C6">
              <a:alpha val="3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rgbClr val="DCD6C6">
                      <a:alpha val="40000"/>
                    </a:srgb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- To explain his unique role to the Gentiles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139700">
                  <a:srgbClr val="DCD6C6">
                    <a:alpha val="40000"/>
                  </a:srgb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3 For this reason I, Paul, the prisoner of Christ Jesus for you Gentiles—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Paul saw himself a prisoner of Christ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His imprisonment was for the Gentiles</a:t>
            </a:r>
          </a:p>
          <a:p>
            <a:pPr lvl="2">
              <a:lnSpc>
                <a:spcPts val="2500"/>
              </a:lnSpc>
            </a:pPr>
            <a:r>
              <a:rPr lang="en-US" dirty="0" smtClean="0"/>
              <a:t>Acts 21:28 “This is the man who teaches all </a:t>
            </a:r>
            <a:r>
              <a:rPr lang="en-US" i="1" dirty="0" smtClean="0"/>
              <a:t>men</a:t>
            </a:r>
            <a:r>
              <a:rPr lang="en-US" dirty="0" smtClean="0"/>
              <a:t> everywhere against the people, the law, and this place..”</a:t>
            </a:r>
          </a:p>
          <a:p>
            <a:pPr lvl="2">
              <a:lnSpc>
                <a:spcPts val="2500"/>
              </a:lnSpc>
            </a:pPr>
            <a:r>
              <a:rPr lang="en-US" dirty="0" smtClean="0"/>
              <a:t>Acts 22:21-22  Then He said to me, ‘Depart, for I will send you far from here to the Gentiles.’ ”</a:t>
            </a:r>
            <a:r>
              <a:rPr lang="en-US" baseline="30000" dirty="0" smtClean="0"/>
              <a:t> 22 </a:t>
            </a:r>
            <a:r>
              <a:rPr lang="en-US" dirty="0" smtClean="0"/>
              <a:t>And they listened to him until this word, and </a:t>
            </a:r>
            <a:r>
              <a:rPr lang="en-US" i="1" dirty="0" smtClean="0"/>
              <a:t>then</a:t>
            </a:r>
            <a:r>
              <a:rPr lang="en-US" dirty="0" smtClean="0"/>
              <a:t> they raised their voices and said, “Away with such a </a:t>
            </a:r>
            <a:r>
              <a:rPr lang="en-US" i="1" dirty="0" smtClean="0"/>
              <a:t>fellow</a:t>
            </a:r>
            <a:r>
              <a:rPr lang="en-US" dirty="0" smtClean="0"/>
              <a:t> from the earth, for he is not fit to live!”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privilege..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49763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dirty="0" smtClean="0"/>
              <a:t>God’s divine revelation to Paul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3:2 indeed you have heard of the dispensation of the grace of God which was given to me for you, </a:t>
            </a:r>
          </a:p>
          <a:p>
            <a:pPr lvl="1">
              <a:lnSpc>
                <a:spcPts val="2700"/>
              </a:lnSpc>
            </a:pPr>
            <a:r>
              <a:rPr lang="en-US" baseline="30000" dirty="0" smtClean="0"/>
              <a:t>3 </a:t>
            </a:r>
            <a:r>
              <a:rPr lang="en-US" dirty="0" smtClean="0"/>
              <a:t>how that by revelation He made known to me the mystery..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Paul wrote the revelation for us..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3 (as I have briefly written already, </a:t>
            </a:r>
            <a:r>
              <a:rPr lang="en-US" baseline="30000" dirty="0" smtClean="0"/>
              <a:t>4 </a:t>
            </a:r>
            <a:r>
              <a:rPr lang="en-US" dirty="0" smtClean="0"/>
              <a:t>by which, when you read, you may understand my knowledge in the mystery of Christ)..</a:t>
            </a:r>
          </a:p>
          <a:p>
            <a:pPr lvl="1">
              <a:lnSpc>
                <a:spcPts val="2700"/>
              </a:lnSpc>
              <a:buNone/>
            </a:pPr>
            <a:endParaRPr lang="en-US" dirty="0" smtClean="0"/>
          </a:p>
          <a:p>
            <a:pPr>
              <a:lnSpc>
                <a:spcPts val="27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God’s mystery made known…</a:t>
            </a:r>
          </a:p>
          <a:p>
            <a:pPr lvl="1">
              <a:lnSpc>
                <a:spcPts val="2700"/>
              </a:lnSpc>
            </a:pPr>
            <a:r>
              <a:rPr lang="en-US" baseline="30000" dirty="0" smtClean="0"/>
              <a:t>5 </a:t>
            </a:r>
            <a:r>
              <a:rPr lang="en-US" dirty="0" smtClean="0"/>
              <a:t>which in other ages was not made known to the sons of men, as it has now been revealed by the Spirit to His holy apostles and prophets: </a:t>
            </a:r>
            <a:r>
              <a:rPr lang="en-US" baseline="30000" dirty="0" smtClean="0"/>
              <a:t>6 </a:t>
            </a:r>
            <a:r>
              <a:rPr lang="en-US" dirty="0" smtClean="0"/>
              <a:t>that the Gentiles should be fellow heirs, of the same body, and partakers of His promise in Christ through the gospel..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Paul’s mission to make this known..</a:t>
            </a:r>
          </a:p>
          <a:p>
            <a:pPr lvl="1">
              <a:lnSpc>
                <a:spcPts val="2700"/>
              </a:lnSpc>
            </a:pPr>
            <a:r>
              <a:rPr lang="en-US" baseline="30000" dirty="0" smtClean="0"/>
              <a:t>7 </a:t>
            </a:r>
            <a:r>
              <a:rPr lang="en-US" dirty="0" smtClean="0"/>
              <a:t>of which I became a minister according to the gift of the grace of God given to me by the effective working of His power.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e_study.jpg"/>
          <p:cNvPicPr>
            <a:picLocks noChangeAspect="1"/>
          </p:cNvPicPr>
          <p:nvPr/>
        </p:nvPicPr>
        <p:blipFill>
          <a:blip r:embed="rId3" cstate="print">
            <a:lum bright="25000" contrast="-25000"/>
          </a:blip>
          <a:srcRect l="27200" r="3200" b="269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9E5DB">
              <a:alpha val="7333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God's Mystery Revealed background.jpg"/>
          <p:cNvPicPr>
            <a:picLocks noChangeAspect="1"/>
          </p:cNvPicPr>
          <p:nvPr/>
        </p:nvPicPr>
        <p:blipFill>
          <a:blip r:embed="rId5" cstate="print"/>
          <a:srcRect l="995" t="1329" r="995" b="132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391400" cy="990600"/>
          </a:xfrm>
          <a:solidFill>
            <a:srgbClr val="DCD6C6">
              <a:alpha val="35000"/>
            </a:srgbClr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God’s Mystery Revealed</a:t>
            </a:r>
            <a:endParaRPr lang="en-US" dirty="0">
              <a:solidFill>
                <a:schemeClr val="tx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990600"/>
          </a:xfrm>
          <a:solidFill>
            <a:srgbClr val="DCD6C6">
              <a:alpha val="30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139700">
                    <a:srgbClr val="DCD6C6">
                      <a:alpha val="40000"/>
                    </a:srgbClr>
                  </a:glow>
                </a:effectLst>
              </a:rPr>
              <a:t>Ephesians 3:1-7</a:t>
            </a:r>
            <a:endParaRPr lang="en-US" dirty="0">
              <a:effectLst>
                <a:glow rad="139700">
                  <a:srgbClr val="DCD6C6">
                    <a:alpha val="4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107</Words>
  <Application>Microsoft Office PowerPoint</Application>
  <PresentationFormat>On-screen Show (4:3)</PresentationFormat>
  <Paragraphs>40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God’s Mystery Revealed</vt:lpstr>
      <vt:lpstr>Paul’s unique role..  </vt:lpstr>
      <vt:lpstr>Ephesians 3:1-7</vt:lpstr>
      <vt:lpstr>Paul’s prayer..</vt:lpstr>
      <vt:lpstr>Paul’s perspective…</vt:lpstr>
      <vt:lpstr>Paul’s privilege..</vt:lpstr>
      <vt:lpstr>Paul’s privilege</vt:lpstr>
      <vt:lpstr>God’s Mystery Revealed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190</cp:revision>
  <dcterms:created xsi:type="dcterms:W3CDTF">2011-02-15T07:29:10Z</dcterms:created>
  <dcterms:modified xsi:type="dcterms:W3CDTF">2019-03-03T04:07:15Z</dcterms:modified>
</cp:coreProperties>
</file>