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3" r:id="rId2"/>
    <p:sldId id="275" r:id="rId3"/>
    <p:sldId id="274" r:id="rId4"/>
    <p:sldId id="276" r:id="rId5"/>
    <p:sldId id="277" r:id="rId6"/>
    <p:sldId id="278" r:id="rId7"/>
    <p:sldId id="279" r:id="rId8"/>
    <p:sldId id="28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1E12"/>
    <a:srgbClr val="BFB18B"/>
    <a:srgbClr val="BCB48A"/>
    <a:srgbClr val="B1A777"/>
    <a:srgbClr val="B9B085"/>
    <a:srgbClr val="A79C65"/>
    <a:srgbClr val="B4AD82"/>
    <a:srgbClr val="A19863"/>
    <a:srgbClr val="B6AD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482" autoAdjust="0"/>
    <p:restoredTop sz="94660"/>
  </p:normalViewPr>
  <p:slideViewPr>
    <p:cSldViewPr>
      <p:cViewPr>
        <p:scale>
          <a:sx n="83" d="100"/>
          <a:sy n="83" d="100"/>
        </p:scale>
        <p:origin x="-7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38E981-28F5-479C-B752-E9E7FAEC94EB}" type="datetimeFigureOut">
              <a:rPr lang="en-US" smtClean="0"/>
              <a:pPr/>
              <a:t>3/2/2019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3A00E0-DD7C-485A-8D6D-375C8D8D9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00E0-DD7C-485A-8D6D-375C8D8D9C1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00E0-DD7C-485A-8D6D-375C8D8D9C1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600" y="533400"/>
            <a:ext cx="7772400" cy="1066800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47800" y="5791200"/>
            <a:ext cx="6400800" cy="76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5181600" cy="1143000"/>
          </a:xfrm>
          <a:solidFill>
            <a:schemeClr val="bg2">
              <a:alpha val="25000"/>
            </a:schemeClr>
          </a:solidFill>
        </p:spPr>
        <p:txBody>
          <a:bodyPr>
            <a:noAutofit/>
          </a:bodyPr>
          <a:lstStyle>
            <a:lvl1pPr>
              <a:defRPr sz="3200">
                <a:effectLst>
                  <a:glow rad="228600">
                    <a:schemeClr val="bg2">
                      <a:alpha val="40000"/>
                    </a:schemeClr>
                  </a:glow>
                </a:effectLst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solidFill>
            <a:schemeClr val="bg2">
              <a:alpha val="25000"/>
            </a:schemeClr>
          </a:solidFill>
        </p:spPr>
        <p:txBody>
          <a:bodyPr/>
          <a:lstStyle>
            <a:lvl1pPr>
              <a:defRPr sz="2900">
                <a:effectLst>
                  <a:glow rad="228600">
                    <a:schemeClr val="bg2">
                      <a:alpha val="40000"/>
                    </a:schemeClr>
                  </a:glow>
                </a:effectLst>
              </a:defRPr>
            </a:lvl1pPr>
            <a:lvl2pPr>
              <a:defRPr sz="2600">
                <a:effectLst>
                  <a:glow rad="228600">
                    <a:schemeClr val="bg2">
                      <a:alpha val="40000"/>
                    </a:schemeClr>
                  </a:glow>
                </a:effectLst>
              </a:defRPr>
            </a:lvl2pPr>
            <a:lvl3pPr>
              <a:defRPr>
                <a:effectLst>
                  <a:glow rad="228600">
                    <a:schemeClr val="bg2">
                      <a:alpha val="40000"/>
                    </a:schemeClr>
                  </a:glow>
                </a:effectLst>
              </a:defRPr>
            </a:lvl3pPr>
            <a:lvl4pPr>
              <a:defRPr>
                <a:effectLst>
                  <a:glow rad="228600">
                    <a:schemeClr val="bg2">
                      <a:alpha val="40000"/>
                    </a:schemeClr>
                  </a:glow>
                </a:effectLst>
              </a:defRPr>
            </a:lvl4pPr>
            <a:lvl5pPr>
              <a:defRPr>
                <a:effectLst>
                  <a:glow rad="228600">
                    <a:schemeClr val="bg2">
                      <a:alpha val="40000"/>
                    </a:schemeClr>
                  </a:glow>
                </a:effectLst>
              </a:defRPr>
            </a:lvl5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ark-blue-background 02.jpg"/>
          <p:cNvPicPr>
            <a:picLocks noChangeAspect="1"/>
          </p:cNvPicPr>
          <p:nvPr userDrawn="1"/>
        </p:nvPicPr>
        <p:blipFill>
          <a:blip r:embed="rId9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0" y="0"/>
            <a:ext cx="9144002" cy="6857963"/>
          </a:xfrm>
          <a:prstGeom prst="rect">
            <a:avLst/>
          </a:prstGeom>
        </p:spPr>
      </p:pic>
      <p:pic>
        <p:nvPicPr>
          <p:cNvPr id="9" name="Picture 8" descr="The-Unsearchable-Riches-of-Christ.Jpeg"/>
          <p:cNvPicPr>
            <a:picLocks noChangeAspect="1"/>
          </p:cNvPicPr>
          <p:nvPr userDrawn="1"/>
        </p:nvPicPr>
        <p:blipFill>
          <a:blip r:embed="rId10" cstate="print">
            <a:lum contrast="10000"/>
          </a:blip>
          <a:srcRect l="2317" r="8109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029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44196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rgbClr val="201E12"/>
          </a:solidFill>
          <a:effectLst/>
          <a:latin typeface="Georgia" pitchFamily="18" charset="0"/>
          <a:ea typeface="Tahoma" pitchFamily="34" charset="0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rgbClr val="201E12"/>
          </a:solidFill>
          <a:effectLst/>
          <a:latin typeface="Georgia" pitchFamily="18" charset="0"/>
          <a:ea typeface="Tahoma" pitchFamily="34" charset="0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201E12"/>
          </a:solidFill>
          <a:effectLst/>
          <a:latin typeface="Georgia" pitchFamily="18" charset="0"/>
          <a:ea typeface="Tahoma" pitchFamily="34" charset="0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201E12"/>
          </a:solidFill>
          <a:effectLst/>
          <a:latin typeface="Georgia" pitchFamily="18" charset="0"/>
          <a:ea typeface="Tahoma" pitchFamily="34" charset="0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201E12"/>
          </a:solidFill>
          <a:effectLst/>
          <a:latin typeface="Georgia" pitchFamily="18" charset="0"/>
          <a:ea typeface="Tahoma" pitchFamily="34" charset="0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201E12"/>
          </a:solidFill>
          <a:effectLst/>
          <a:latin typeface="Georgia" pitchFamily="18" charset="0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rk-blue-background 02.jpg"/>
          <p:cNvPicPr>
            <a:picLocks noChangeAspect="1"/>
          </p:cNvPicPr>
          <p:nvPr/>
        </p:nvPicPr>
        <p:blipFill>
          <a:blip r:embed="rId3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0" y="0"/>
            <a:ext cx="9144002" cy="6858000"/>
          </a:xfrm>
          <a:prstGeom prst="rect">
            <a:avLst/>
          </a:prstGeom>
        </p:spPr>
      </p:pic>
      <p:pic>
        <p:nvPicPr>
          <p:cNvPr id="8" name="Picture 7" descr="The-Unsearchable-Riches-of-Christ.Jpeg"/>
          <p:cNvPicPr>
            <a:picLocks noChangeAspect="1"/>
          </p:cNvPicPr>
          <p:nvPr/>
        </p:nvPicPr>
        <p:blipFill>
          <a:blip r:embed="rId4" cstate="print">
            <a:lum contrast="10000"/>
          </a:blip>
          <a:srcRect l="2317" r="8109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772400" cy="990600"/>
          </a:xfrm>
          <a:solidFill>
            <a:schemeClr val="bg2">
              <a:alpha val="15000"/>
            </a:schemeClr>
          </a:solidFill>
        </p:spPr>
        <p:txBody>
          <a:bodyPr>
            <a:normAutofit/>
          </a:bodyPr>
          <a:lstStyle/>
          <a:p>
            <a:r>
              <a:rPr lang="en-US" sz="4200" dirty="0" smtClean="0">
                <a:effectLst>
                  <a:glow rad="228600">
                    <a:schemeClr val="bg2">
                      <a:alpha val="40000"/>
                    </a:schemeClr>
                  </a:glow>
                </a:effectLst>
              </a:rPr>
              <a:t>When Grace Brings Happiness</a:t>
            </a:r>
            <a:endParaRPr lang="en-US" sz="4200" dirty="0">
              <a:effectLst>
                <a:glow rad="228600">
                  <a:schemeClr val="bg2">
                    <a:alpha val="40000"/>
                  </a:schemeClr>
                </a:glow>
              </a:effectLst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447800" y="5791200"/>
            <a:ext cx="6400800" cy="762000"/>
          </a:xfrm>
          <a:solidFill>
            <a:schemeClr val="bg2">
              <a:alpha val="15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rgbClr val="201E12"/>
                </a:solidFill>
                <a:effectLst>
                  <a:glow rad="228600">
                    <a:schemeClr val="bg2">
                      <a:alpha val="40000"/>
                    </a:schemeClr>
                  </a:glow>
                </a:effectLst>
              </a:rPr>
              <a:t>Ephesians 3:8-13</a:t>
            </a:r>
            <a:endParaRPr lang="en-US" dirty="0">
              <a:solidFill>
                <a:srgbClr val="201E12"/>
              </a:solidFill>
              <a:effectLst>
                <a:glow rad="228600">
                  <a:schemeClr val="bg2"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ctive religious people are happier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tretch>
            <a:fillRect/>
          </a:stretch>
        </p:blipFill>
        <p:spPr>
          <a:xfrm>
            <a:off x="1" y="1143000"/>
            <a:ext cx="9144000" cy="515112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Are Christians Happier?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91440">
              <a:lnSpc>
                <a:spcPts val="2700"/>
              </a:lnSpc>
            </a:pPr>
            <a:r>
              <a:rPr lang="en-US" sz="2700" dirty="0" smtClean="0"/>
              <a:t>Religious active  (40%) </a:t>
            </a:r>
          </a:p>
          <a:p>
            <a:pPr marL="91440">
              <a:lnSpc>
                <a:spcPts val="2700"/>
              </a:lnSpc>
            </a:pPr>
            <a:r>
              <a:rPr lang="en-US" sz="2700" dirty="0" smtClean="0"/>
              <a:t>Rel. inactive (27%)</a:t>
            </a:r>
          </a:p>
          <a:p>
            <a:pPr marL="91440">
              <a:lnSpc>
                <a:spcPts val="2700"/>
              </a:lnSpc>
            </a:pPr>
            <a:r>
              <a:rPr lang="en-US" sz="2700" dirty="0" smtClean="0"/>
              <a:t>Unaffiliated (34%)</a:t>
            </a:r>
            <a:endParaRPr lang="en-US" sz="27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ts val="2700"/>
              </a:lnSpc>
            </a:pPr>
            <a:r>
              <a:rPr lang="en-US" dirty="0" smtClean="0"/>
              <a:t>36% “very happy”</a:t>
            </a:r>
          </a:p>
          <a:p>
            <a:pPr>
              <a:lnSpc>
                <a:spcPts val="2700"/>
              </a:lnSpc>
            </a:pPr>
            <a:r>
              <a:rPr lang="en-US" dirty="0" smtClean="0"/>
              <a:t>25%</a:t>
            </a:r>
          </a:p>
          <a:p>
            <a:pPr>
              <a:lnSpc>
                <a:spcPts val="2700"/>
              </a:lnSpc>
            </a:pPr>
            <a:r>
              <a:rPr lang="en-US" dirty="0" smtClean="0"/>
              <a:t>25%</a:t>
            </a:r>
            <a:endParaRPr lang="en-US" dirty="0"/>
          </a:p>
        </p:txBody>
      </p:sp>
      <p:sp>
        <p:nvSpPr>
          <p:cNvPr id="7" name="Subtitle 6"/>
          <p:cNvSpPr txBox="1">
            <a:spLocks/>
          </p:cNvSpPr>
          <p:nvPr/>
        </p:nvSpPr>
        <p:spPr>
          <a:xfrm>
            <a:off x="228600" y="5029200"/>
            <a:ext cx="8305800" cy="1295400"/>
          </a:xfrm>
          <a:prstGeom prst="rect">
            <a:avLst/>
          </a:prstGeom>
          <a:solidFill>
            <a:schemeClr val="bg2">
              <a:alpha val="15000"/>
            </a:schemeClr>
          </a:solidFill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342900"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01E12"/>
                </a:solidFill>
                <a:effectLst>
                  <a:glow rad="228600">
                    <a:schemeClr val="bg2">
                      <a:alpha val="40000"/>
                    </a:schemeClr>
                  </a:glow>
                </a:effectLst>
                <a:uLnTx/>
                <a:uFillTx/>
                <a:latin typeface="Georgia" pitchFamily="18" charset="0"/>
                <a:ea typeface="Tahoma" pitchFamily="34" charset="0"/>
                <a:cs typeface="Tahoma" pitchFamily="34" charset="0"/>
              </a:rPr>
              <a:t>“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01E12"/>
                </a:solidFill>
                <a:effectLst>
                  <a:glow rad="228600">
                    <a:schemeClr val="bg2">
                      <a:alpha val="40000"/>
                    </a:schemeClr>
                  </a:glow>
                </a:effectLst>
                <a:uLnTx/>
                <a:uFillTx/>
                <a:latin typeface="Georgia" pitchFamily="18" charset="0"/>
                <a:ea typeface="Tahoma" pitchFamily="34" charset="0"/>
                <a:cs typeface="Tahoma" pitchFamily="34" charset="0"/>
              </a:rPr>
              <a:t>regular 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201E12"/>
                </a:solidFill>
                <a:effectLst>
                  <a:glow rad="228600">
                    <a:schemeClr val="bg2">
                      <a:alpha val="40000"/>
                    </a:schemeClr>
                  </a:glow>
                </a:effectLst>
                <a:uLnTx/>
                <a:uFillTx/>
                <a:latin typeface="Georgia" pitchFamily="18" charset="0"/>
                <a:ea typeface="Tahoma" pitchFamily="34" charset="0"/>
                <a:cs typeface="Tahoma" pitchFamily="34" charset="0"/>
              </a:rPr>
              <a:t>participatio</a:t>
            </a:r>
            <a:r>
              <a:rPr lang="en-US" sz="3000" dirty="0" smtClean="0">
                <a:solidFill>
                  <a:srgbClr val="201E12"/>
                </a:solidFill>
                <a:effectLst>
                  <a:glow rad="228600">
                    <a:schemeClr val="bg2">
                      <a:alpha val="40000"/>
                    </a:schemeClr>
                  </a:glow>
                </a:effectLst>
                <a:latin typeface="Georgia" pitchFamily="18" charset="0"/>
                <a:ea typeface="Tahoma" pitchFamily="34" charset="0"/>
                <a:cs typeface="Tahoma" pitchFamily="34" charset="0"/>
              </a:rPr>
              <a:t>n in religious community is clearly linked with higher levels of happiness”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rgbClr val="201E12"/>
              </a:solidFill>
              <a:effectLst>
                <a:glow rad="228600">
                  <a:schemeClr val="bg2">
                    <a:alpha val="40000"/>
                  </a:schemeClr>
                </a:glow>
              </a:effectLst>
              <a:uLnTx/>
              <a:uFillTx/>
              <a:latin typeface="Georgia" pitchFamily="18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Paul’s view of his life..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ts val="2800"/>
              </a:lnSpc>
            </a:pPr>
            <a:r>
              <a:rPr lang="en-US" sz="2700" dirty="0" smtClean="0"/>
              <a:t>Eph 3:8 </a:t>
            </a:r>
            <a:r>
              <a:rPr lang="en-US" sz="2600" dirty="0" smtClean="0"/>
              <a:t>To me, who am less than the least of all the saints, this grace was given, that I should preach among the Gentiles the unsearchable riches of Christ..</a:t>
            </a:r>
          </a:p>
          <a:p>
            <a:pPr lvl="1">
              <a:lnSpc>
                <a:spcPts val="2800"/>
              </a:lnSpc>
            </a:pPr>
            <a:r>
              <a:rPr lang="en-US" sz="2300" dirty="0" smtClean="0"/>
              <a:t>A special favor bestowed by God</a:t>
            </a:r>
          </a:p>
          <a:p>
            <a:pPr lvl="1">
              <a:lnSpc>
                <a:spcPts val="2800"/>
              </a:lnSpc>
            </a:pPr>
            <a:r>
              <a:rPr lang="en-US" sz="2300" dirty="0" smtClean="0"/>
              <a:t>Felt unworthy of his great mission</a:t>
            </a:r>
          </a:p>
          <a:p>
            <a:pPr lvl="1">
              <a:lnSpc>
                <a:spcPts val="2800"/>
              </a:lnSpc>
            </a:pPr>
            <a:r>
              <a:rPr lang="en-US" sz="2300" dirty="0" smtClean="0"/>
              <a:t>Sense of great privilege by grace</a:t>
            </a:r>
          </a:p>
          <a:p>
            <a:pPr lvl="1">
              <a:lnSpc>
                <a:spcPts val="2800"/>
              </a:lnSpc>
              <a:buNone/>
            </a:pPr>
            <a:endParaRPr lang="en-US" sz="23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purposes..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000"/>
              </a:lnSpc>
            </a:pPr>
            <a:r>
              <a:rPr lang="en-US" dirty="0" smtClean="0"/>
              <a:t>Preach to the Gentiles the riches of Christ</a:t>
            </a:r>
          </a:p>
          <a:p>
            <a:pPr>
              <a:lnSpc>
                <a:spcPts val="3000"/>
              </a:lnSpc>
            </a:pPr>
            <a:r>
              <a:rPr lang="en-US" dirty="0" smtClean="0"/>
              <a:t>Make all men see the mystery revealed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Make God’s Wisdom known by the church        “to the principalities and 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600200" y="2590800"/>
            <a:ext cx="0" cy="11430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the church..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ts val="2800"/>
              </a:lnSpc>
            </a:pPr>
            <a:r>
              <a:rPr lang="en-US" sz="2700" dirty="0" smtClean="0"/>
              <a:t>3:10 to the intent that now the manifold wisdom of God might be made known by the church </a:t>
            </a:r>
            <a:r>
              <a:rPr lang="en-US" sz="2700" u="sng" dirty="0" smtClean="0"/>
              <a:t>to the principalities and powers</a:t>
            </a:r>
            <a:r>
              <a:rPr lang="en-US" sz="2700" dirty="0" smtClean="0"/>
              <a:t> in the heavenly </a:t>
            </a:r>
            <a:r>
              <a:rPr lang="en-US" sz="2700" i="1" dirty="0" smtClean="0"/>
              <a:t>places..</a:t>
            </a:r>
          </a:p>
          <a:p>
            <a:pPr lvl="1">
              <a:lnSpc>
                <a:spcPts val="2700"/>
              </a:lnSpc>
            </a:pPr>
            <a:r>
              <a:rPr lang="en-US" sz="2400" dirty="0" smtClean="0"/>
              <a:t>Good angels?  1 Pet 1:10-12</a:t>
            </a:r>
          </a:p>
          <a:p>
            <a:pPr lvl="1">
              <a:lnSpc>
                <a:spcPts val="2700"/>
              </a:lnSpc>
            </a:pPr>
            <a:r>
              <a:rPr lang="en-US" sz="2400" dirty="0" smtClean="0"/>
              <a:t>Evil angels?   Eph 1:18-21</a:t>
            </a:r>
          </a:p>
          <a:p>
            <a:pPr lvl="1">
              <a:lnSpc>
                <a:spcPts val="2700"/>
              </a:lnSpc>
            </a:pPr>
            <a:r>
              <a:rPr lang="en-US" sz="2400" dirty="0" smtClean="0"/>
              <a:t>Human institutions?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Place in the eternal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000"/>
              </a:lnSpc>
            </a:pPr>
            <a:r>
              <a:rPr lang="en-US" baseline="30000" dirty="0" smtClean="0"/>
              <a:t>11 </a:t>
            </a:r>
            <a:r>
              <a:rPr lang="en-US" dirty="0" smtClean="0"/>
              <a:t>according to the eternal purpose which He accomplished in Christ Jesus our Lord..</a:t>
            </a:r>
          </a:p>
          <a:p>
            <a:pPr lvl="1">
              <a:lnSpc>
                <a:spcPts val="2800"/>
              </a:lnSpc>
            </a:pPr>
            <a:r>
              <a:rPr lang="en-US" dirty="0" smtClean="0"/>
              <a:t>God’s purpose has been accomplished in Christ</a:t>
            </a:r>
          </a:p>
          <a:p>
            <a:pPr lvl="1">
              <a:lnSpc>
                <a:spcPts val="2800"/>
              </a:lnSpc>
            </a:pPr>
            <a:r>
              <a:rPr lang="en-US" dirty="0" smtClean="0"/>
              <a:t>God’s new creation displays His wisdom for all</a:t>
            </a:r>
          </a:p>
          <a:p>
            <a:pPr lvl="1">
              <a:lnSpc>
                <a:spcPts val="3000"/>
              </a:lnSpc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this affects our lives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000"/>
              </a:lnSpc>
            </a:pPr>
            <a:r>
              <a:rPr lang="en-US" dirty="0" smtClean="0"/>
              <a:t>Eph 3:12-13 in whom we have boldness and access with confidence through faith in Him. </a:t>
            </a:r>
            <a:r>
              <a:rPr lang="en-US" baseline="30000" dirty="0" smtClean="0"/>
              <a:t>13 </a:t>
            </a:r>
            <a:r>
              <a:rPr lang="en-US" dirty="0" smtClean="0"/>
              <a:t>Therefore I ask that you do not lose heart at my tribulations for you, which is your glory.</a:t>
            </a:r>
          </a:p>
          <a:p>
            <a:pPr lvl="1">
              <a:lnSpc>
                <a:spcPts val="2800"/>
              </a:lnSpc>
            </a:pPr>
            <a:r>
              <a:rPr lang="en-US" dirty="0" smtClean="0"/>
              <a:t>Boldness and access with confidence</a:t>
            </a:r>
          </a:p>
          <a:p>
            <a:pPr lvl="1">
              <a:lnSpc>
                <a:spcPts val="2800"/>
              </a:lnSpc>
            </a:pPr>
            <a:r>
              <a:rPr lang="en-US" dirty="0" smtClean="0"/>
              <a:t>We will never lose heart and give up</a:t>
            </a:r>
          </a:p>
          <a:p>
            <a:pPr lvl="1">
              <a:lnSpc>
                <a:spcPts val="2800"/>
              </a:lnSpc>
            </a:pPr>
            <a:r>
              <a:rPr lang="en-US" dirty="0" smtClean="0"/>
              <a:t>We know the outcome will turn out good</a:t>
            </a:r>
            <a:endParaRPr lang="en-US" dirty="0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1676400" y="5181600"/>
            <a:ext cx="5029200" cy="1143000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01E12"/>
                </a:solidFill>
                <a:effectLst>
                  <a:glow rad="228600">
                    <a:schemeClr val="bg2">
                      <a:alpha val="40000"/>
                    </a:schemeClr>
                  </a:glow>
                </a:effectLst>
                <a:uLnTx/>
                <a:uFillTx/>
                <a:latin typeface="Georgia" pitchFamily="18" charset="0"/>
                <a:ea typeface="Tahoma" pitchFamily="34" charset="0"/>
                <a:cs typeface="Tahoma" pitchFamily="34" charset="0"/>
              </a:rPr>
              <a:t>Are Christians Happier?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201E12"/>
              </a:solidFill>
              <a:effectLst>
                <a:glow rad="228600">
                  <a:schemeClr val="bg2">
                    <a:alpha val="40000"/>
                  </a:schemeClr>
                </a:glow>
              </a:effectLst>
              <a:uLnTx/>
              <a:uFillTx/>
              <a:latin typeface="Georgia" pitchFamily="18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rk-blue-background 02.jpg"/>
          <p:cNvPicPr>
            <a:picLocks noChangeAspect="1"/>
          </p:cNvPicPr>
          <p:nvPr/>
        </p:nvPicPr>
        <p:blipFill>
          <a:blip r:embed="rId3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0" y="0"/>
            <a:ext cx="9144002" cy="6858000"/>
          </a:xfrm>
          <a:prstGeom prst="rect">
            <a:avLst/>
          </a:prstGeom>
        </p:spPr>
      </p:pic>
      <p:pic>
        <p:nvPicPr>
          <p:cNvPr id="8" name="Picture 7" descr="The-Unsearchable-Riches-of-Christ.Jpeg"/>
          <p:cNvPicPr>
            <a:picLocks noChangeAspect="1"/>
          </p:cNvPicPr>
          <p:nvPr/>
        </p:nvPicPr>
        <p:blipFill>
          <a:blip r:embed="rId4" cstate="print">
            <a:lum contrast="10000"/>
          </a:blip>
          <a:srcRect l="2317" r="8109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772400" cy="990600"/>
          </a:xfrm>
          <a:solidFill>
            <a:schemeClr val="bg2">
              <a:alpha val="15000"/>
            </a:schemeClr>
          </a:solidFill>
        </p:spPr>
        <p:txBody>
          <a:bodyPr>
            <a:normAutofit/>
          </a:bodyPr>
          <a:lstStyle/>
          <a:p>
            <a:r>
              <a:rPr lang="en-US" sz="4200" dirty="0" smtClean="0">
                <a:effectLst>
                  <a:glow rad="228600">
                    <a:schemeClr val="bg2">
                      <a:alpha val="40000"/>
                    </a:schemeClr>
                  </a:glow>
                </a:effectLst>
              </a:rPr>
              <a:t>When Grace Brings Happiness</a:t>
            </a:r>
            <a:endParaRPr lang="en-US" sz="4200" dirty="0">
              <a:effectLst>
                <a:glow rad="228600">
                  <a:schemeClr val="bg2">
                    <a:alpha val="40000"/>
                  </a:schemeClr>
                </a:glow>
              </a:effectLst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447800" y="5791200"/>
            <a:ext cx="6400800" cy="762000"/>
          </a:xfrm>
          <a:solidFill>
            <a:schemeClr val="bg2">
              <a:alpha val="15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rgbClr val="201E12"/>
                </a:solidFill>
                <a:effectLst>
                  <a:glow rad="228600">
                    <a:schemeClr val="bg2">
                      <a:alpha val="40000"/>
                    </a:schemeClr>
                  </a:glow>
                </a:effectLst>
              </a:rPr>
              <a:t>Ephesians 3:8-13</a:t>
            </a:r>
            <a:endParaRPr lang="en-US" dirty="0">
              <a:solidFill>
                <a:srgbClr val="201E12"/>
              </a:solidFill>
              <a:effectLst>
                <a:glow rad="228600">
                  <a:schemeClr val="bg2"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2488</TotalTime>
  <Words>225</Words>
  <Application>Microsoft Office PowerPoint</Application>
  <PresentationFormat>On-screen Show (4:3)</PresentationFormat>
  <Paragraphs>40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When Grace Brings Happiness</vt:lpstr>
      <vt:lpstr>Are Christians Happier?</vt:lpstr>
      <vt:lpstr>Paul’s view of his life.. </vt:lpstr>
      <vt:lpstr>Three purposes..</vt:lpstr>
      <vt:lpstr>Role of the church..</vt:lpstr>
      <vt:lpstr>Place in the eternal purpose</vt:lpstr>
      <vt:lpstr>How this affects our lives</vt:lpstr>
      <vt:lpstr>When Grace Brings Happiness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Paul Bailey</cp:lastModifiedBy>
  <cp:revision>82</cp:revision>
  <dcterms:created xsi:type="dcterms:W3CDTF">2015-10-04T04:19:18Z</dcterms:created>
  <dcterms:modified xsi:type="dcterms:W3CDTF">2019-03-03T04:09:00Z</dcterms:modified>
</cp:coreProperties>
</file>