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5" r:id="rId2"/>
    <p:sldId id="266" r:id="rId3"/>
    <p:sldId id="267" r:id="rId4"/>
    <p:sldId id="268" r:id="rId5"/>
    <p:sldId id="269" r:id="rId6"/>
    <p:sldId id="27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</p:showPr>
  <p:clrMru>
    <a:srgbClr val="261300"/>
    <a:srgbClr val="663300"/>
    <a:srgbClr val="0094C8"/>
    <a:srgbClr val="0078A2"/>
    <a:srgbClr val="000000"/>
    <a:srgbClr val="FFCC00"/>
    <a:srgbClr val="6699FF"/>
    <a:srgbClr val="FF99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38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B1CDBB-AF5A-4BF2-90BE-3BAD592BA680}" type="datetimeFigureOut">
              <a:rPr lang="en-US" smtClean="0"/>
              <a:pPr/>
              <a:t>7/16/2019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E6BB74-C65B-4A59-B95B-EDD151E5186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304801"/>
            <a:ext cx="7772400" cy="914400"/>
          </a:xfrm>
        </p:spPr>
        <p:txBody>
          <a:bodyPr>
            <a:noAutofit/>
          </a:bodyPr>
          <a:lstStyle>
            <a:lvl1pPr algn="ctr">
              <a:defRPr sz="4200"/>
            </a:lvl1pPr>
          </a:lstStyle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5410200"/>
            <a:ext cx="6400800" cy="685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34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ECAC610-8429-4912-874E-D990D35FD3D3}" type="datetimeFigureOut">
              <a:rPr lang="en-US" smtClean="0"/>
              <a:pPr/>
              <a:t>7/16/2019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5E1190-29B5-42A3-A2C2-570BAC5B29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ECAC610-8429-4912-874E-D990D35FD3D3}" type="datetimeFigureOut">
              <a:rPr lang="en-US" smtClean="0"/>
              <a:pPr/>
              <a:t>7/16/2019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5E1190-29B5-42A3-A2C2-570BAC5B29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rgbClr val="FFC000"/>
                </a:solidFill>
              </a:defRPr>
            </a:lvl1pPr>
          </a:lstStyle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22313" y="2906713"/>
            <a:ext cx="7772400" cy="1500187"/>
          </a:xfrm>
        </p:spPr>
        <p:txBody>
          <a:bodyPr anchor="b">
            <a:normAutofit/>
          </a:bodyPr>
          <a:lstStyle>
            <a:lvl1pPr marL="0" indent="0">
              <a:buNone/>
              <a:defRPr sz="32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ECAC610-8429-4912-874E-D990D35FD3D3}" type="datetimeFigureOut">
              <a:rPr lang="en-US" smtClean="0"/>
              <a:pPr/>
              <a:t>7/16/2019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5E1190-29B5-42A3-A2C2-570BAC5B29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ECAC610-8429-4912-874E-D990D35FD3D3}" type="datetimeFigureOut">
              <a:rPr lang="en-US" smtClean="0"/>
              <a:pPr/>
              <a:t>7/16/2019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5E1190-29B5-42A3-A2C2-570BAC5B29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Where you belong 02.jpg"/>
          <p:cNvPicPr>
            <a:picLocks noChangeAspect="1"/>
          </p:cNvPicPr>
          <p:nvPr userDrawn="1"/>
        </p:nvPicPr>
        <p:blipFill>
          <a:blip r:embed="rId13" cstate="print">
            <a:lum bright="-65000" contrast="20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5562600" cy="11430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Master title style</a:t>
            </a:r>
            <a:endParaRPr lang="en-US" dirty="0"/>
          </a:p>
        </p:txBody>
      </p:sp>
      <p:pic>
        <p:nvPicPr>
          <p:cNvPr id="7" name="Picture 6" descr="give your heart to God.jpg"/>
          <p:cNvPicPr>
            <a:picLocks noChangeAspect="1"/>
          </p:cNvPicPr>
          <p:nvPr userDrawn="1"/>
        </p:nvPicPr>
        <p:blipFill>
          <a:blip r:embed="rId14" cstate="print"/>
          <a:srcRect r="7798"/>
          <a:stretch>
            <a:fillRect/>
          </a:stretch>
        </p:blipFill>
        <p:spPr>
          <a:xfrm>
            <a:off x="0" y="1600200"/>
            <a:ext cx="6308937" cy="4495800"/>
          </a:xfrm>
          <a:prstGeom prst="rect">
            <a:avLst/>
          </a:prstGeom>
        </p:spPr>
      </p:pic>
      <p:pic>
        <p:nvPicPr>
          <p:cNvPr id="8" name="Picture 7" descr="give your heart to God right side.jpg"/>
          <p:cNvPicPr>
            <a:picLocks noChangeAspect="1"/>
          </p:cNvPicPr>
          <p:nvPr userDrawn="1"/>
        </p:nvPicPr>
        <p:blipFill>
          <a:blip r:embed="rId15" cstate="print"/>
          <a:srcRect r="6606"/>
          <a:stretch>
            <a:fillRect/>
          </a:stretch>
        </p:blipFill>
        <p:spPr>
          <a:xfrm>
            <a:off x="6324600" y="1676400"/>
            <a:ext cx="2819400" cy="4419600"/>
          </a:xfrm>
          <a:prstGeom prst="rect">
            <a:avLst/>
          </a:prstGeom>
        </p:spPr>
      </p:pic>
      <p:sp>
        <p:nvSpPr>
          <p:cNvPr id="10" name="Rectangle 9"/>
          <p:cNvSpPr/>
          <p:nvPr userDrawn="1"/>
        </p:nvSpPr>
        <p:spPr>
          <a:xfrm>
            <a:off x="0" y="1600200"/>
            <a:ext cx="9144000" cy="4495800"/>
          </a:xfrm>
          <a:prstGeom prst="rect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76401"/>
            <a:ext cx="8305800" cy="426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3400" kern="1200">
          <a:solidFill>
            <a:srgbClr val="FFC000"/>
          </a:solidFill>
          <a:effectLst>
            <a:glow rad="228600">
              <a:schemeClr val="tx1">
                <a:alpha val="40000"/>
              </a:schemeClr>
            </a:glow>
          </a:effectLst>
          <a:latin typeface="Georgia" pitchFamily="18" charset="0"/>
          <a:ea typeface="+mj-ea"/>
          <a:cs typeface="Times New Roman" pitchFamily="18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000" kern="1200">
          <a:solidFill>
            <a:schemeClr val="bg1"/>
          </a:solidFill>
          <a:effectLst>
            <a:glow rad="228600">
              <a:schemeClr val="tx1">
                <a:alpha val="40000"/>
              </a:schemeClr>
            </a:glow>
          </a:effectLst>
          <a:latin typeface="Georgia" pitchFamily="18" charset="0"/>
          <a:ea typeface="+mn-ea"/>
          <a:cs typeface="Times New Roman" pitchFamily="18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bg1"/>
          </a:solidFill>
          <a:effectLst>
            <a:glow rad="228600">
              <a:schemeClr val="tx1">
                <a:alpha val="40000"/>
              </a:schemeClr>
            </a:glow>
          </a:effectLst>
          <a:latin typeface="Georgia" pitchFamily="18" charset="0"/>
          <a:ea typeface="+mn-ea"/>
          <a:cs typeface="Times New Roman" pitchFamily="18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bg1"/>
          </a:solidFill>
          <a:effectLst>
            <a:glow rad="228600">
              <a:schemeClr val="tx1">
                <a:alpha val="40000"/>
              </a:schemeClr>
            </a:glow>
          </a:effectLst>
          <a:latin typeface="Georgia" pitchFamily="18" charset="0"/>
          <a:ea typeface="+mn-ea"/>
          <a:cs typeface="Times New Roman" pitchFamily="18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bg1"/>
          </a:solidFill>
          <a:effectLst>
            <a:glow rad="228600">
              <a:schemeClr val="tx1">
                <a:alpha val="40000"/>
              </a:schemeClr>
            </a:glow>
          </a:effectLst>
          <a:latin typeface="Georgia" pitchFamily="18" charset="0"/>
          <a:ea typeface="+mn-ea"/>
          <a:cs typeface="Times New Roman" pitchFamily="18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bg1"/>
          </a:solidFill>
          <a:effectLst>
            <a:glow rad="228600">
              <a:schemeClr val="tx1">
                <a:alpha val="40000"/>
              </a:schemeClr>
            </a:glow>
          </a:effectLst>
          <a:latin typeface="Georgia" pitchFamily="18" charset="0"/>
          <a:ea typeface="+mn-ea"/>
          <a:cs typeface="Times New Roman" pitchFamily="18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Where you belong 02.jpg"/>
          <p:cNvPicPr>
            <a:picLocks noChangeAspect="1"/>
          </p:cNvPicPr>
          <p:nvPr/>
        </p:nvPicPr>
        <p:blipFill>
          <a:blip r:embed="rId2" cstate="print">
            <a:lum bright="-65000" contrast="20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give your heart to God.jpg"/>
          <p:cNvPicPr>
            <a:picLocks noChangeAspect="1"/>
          </p:cNvPicPr>
          <p:nvPr/>
        </p:nvPicPr>
        <p:blipFill>
          <a:blip r:embed="rId3" cstate="print">
            <a:lum bright="-10000" contrast="10000"/>
          </a:blip>
          <a:stretch>
            <a:fillRect/>
          </a:stretch>
        </p:blipFill>
        <p:spPr>
          <a:xfrm>
            <a:off x="0" y="1676400"/>
            <a:ext cx="6726534" cy="4191000"/>
          </a:xfrm>
          <a:prstGeom prst="rect">
            <a:avLst/>
          </a:prstGeom>
        </p:spPr>
      </p:pic>
      <p:pic>
        <p:nvPicPr>
          <p:cNvPr id="4" name="Picture 3" descr="give your heart to God right side.jpg"/>
          <p:cNvPicPr>
            <a:picLocks noChangeAspect="1"/>
          </p:cNvPicPr>
          <p:nvPr/>
        </p:nvPicPr>
        <p:blipFill>
          <a:blip r:embed="rId4" cstate="print">
            <a:lum bright="-10000" contrast="10000"/>
          </a:blip>
          <a:srcRect r="6606"/>
          <a:stretch>
            <a:fillRect/>
          </a:stretch>
        </p:blipFill>
        <p:spPr>
          <a:xfrm>
            <a:off x="6248400" y="1752600"/>
            <a:ext cx="2895600" cy="41148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685800" y="304800"/>
            <a:ext cx="7772400" cy="1142999"/>
          </a:xfrm>
        </p:spPr>
        <p:txBody>
          <a:bodyPr/>
          <a:lstStyle/>
          <a:p>
            <a:r>
              <a:rPr lang="en-US" dirty="0" smtClean="0"/>
              <a:t>Where is Your Heart?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1524000" y="6019800"/>
            <a:ext cx="6400800" cy="685800"/>
          </a:xfrm>
        </p:spPr>
        <p:txBody>
          <a:bodyPr/>
          <a:lstStyle/>
          <a:p>
            <a:r>
              <a:rPr lang="en-US" dirty="0" smtClean="0"/>
              <a:t>Matthew 6:19-24</a:t>
            </a:r>
            <a:endParaRPr lang="en-US" dirty="0"/>
          </a:p>
        </p:txBody>
      </p:sp>
    </p:spTree>
  </p:cSld>
  <p:clrMapOvr>
    <a:masterClrMapping/>
  </p:clrMapOvr>
  <p:transition advTm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Matt 6:19-21,24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752600"/>
            <a:ext cx="8305800" cy="4495800"/>
          </a:xfrm>
        </p:spPr>
        <p:txBody>
          <a:bodyPr>
            <a:normAutofit/>
          </a:bodyPr>
          <a:lstStyle/>
          <a:p>
            <a:pPr>
              <a:lnSpc>
                <a:spcPts val="2900"/>
              </a:lnSpc>
            </a:pPr>
            <a:r>
              <a:rPr lang="en-US" dirty="0" smtClean="0"/>
              <a:t>19 “Do not lay up for yourselves treasures on earth, where moth and rust destroy and where thieves break in and steal; </a:t>
            </a:r>
            <a:r>
              <a:rPr lang="en-US" baseline="30000" dirty="0" smtClean="0"/>
              <a:t>20 </a:t>
            </a:r>
            <a:r>
              <a:rPr lang="en-US" dirty="0" smtClean="0"/>
              <a:t>but lay up for yourselves treasures in heaven, where neither moth nor rust destroys and where thieves do not break in and steal. </a:t>
            </a:r>
            <a:r>
              <a:rPr lang="en-US" baseline="30000" dirty="0" smtClean="0"/>
              <a:t>21 </a:t>
            </a:r>
            <a:r>
              <a:rPr lang="en-US" dirty="0" smtClean="0"/>
              <a:t>For where your treasure is, there your heart will be also.</a:t>
            </a:r>
          </a:p>
          <a:p>
            <a:pPr>
              <a:lnSpc>
                <a:spcPts val="2900"/>
              </a:lnSpc>
            </a:pPr>
            <a:r>
              <a:rPr lang="en-US" baseline="30000" dirty="0" smtClean="0"/>
              <a:t>24 </a:t>
            </a:r>
            <a:r>
              <a:rPr lang="en-US" dirty="0" smtClean="0"/>
              <a:t>“No one can serve two masters; for either he will hate the one and love the other, or else he will be loyal to the one and despise the other. You cannot serve God and mammon.</a:t>
            </a:r>
          </a:p>
          <a:p>
            <a:pPr>
              <a:lnSpc>
                <a:spcPts val="2900"/>
              </a:lnSpc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Problems in our Thinking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Today’s society expectations..</a:t>
            </a:r>
          </a:p>
          <a:p>
            <a:pPr lvl="1">
              <a:lnSpc>
                <a:spcPts val="2900"/>
              </a:lnSpc>
            </a:pPr>
            <a:r>
              <a:rPr lang="en-US" dirty="0" smtClean="0"/>
              <a:t>Guaranteed benefits</a:t>
            </a:r>
          </a:p>
          <a:p>
            <a:pPr lvl="1">
              <a:lnSpc>
                <a:spcPts val="2900"/>
              </a:lnSpc>
            </a:pPr>
            <a:r>
              <a:rPr lang="en-US" dirty="0" smtClean="0"/>
              <a:t>No one has to pay</a:t>
            </a:r>
          </a:p>
          <a:p>
            <a:pPr>
              <a:lnSpc>
                <a:spcPts val="2900"/>
              </a:lnSpc>
            </a:pPr>
            <a:r>
              <a:rPr lang="en-US" dirty="0" smtClean="0"/>
              <a:t>Religious expectations..</a:t>
            </a:r>
          </a:p>
          <a:p>
            <a:pPr lvl="1">
              <a:lnSpc>
                <a:spcPts val="2900"/>
              </a:lnSpc>
            </a:pPr>
            <a:r>
              <a:rPr lang="en-US" dirty="0" smtClean="0"/>
              <a:t>No cost salvation?</a:t>
            </a:r>
          </a:p>
          <a:p>
            <a:pPr lvl="1">
              <a:lnSpc>
                <a:spcPts val="2900"/>
              </a:lnSpc>
            </a:pPr>
            <a:r>
              <a:rPr lang="en-US" dirty="0" smtClean="0"/>
              <a:t>The price for salvation?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Understanding of Salvation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ts val="3000"/>
              </a:lnSpc>
            </a:pPr>
            <a:r>
              <a:rPr lang="en-US" dirty="0" smtClean="0"/>
              <a:t>Ephesians 2:4-10 .. Saved by Grace</a:t>
            </a:r>
          </a:p>
          <a:p>
            <a:pPr lvl="1">
              <a:lnSpc>
                <a:spcPts val="3000"/>
              </a:lnSpc>
            </a:pPr>
            <a:r>
              <a:rPr lang="en-US" dirty="0" smtClean="0"/>
              <a:t>Problem of Trying to earn salvation </a:t>
            </a:r>
          </a:p>
          <a:p>
            <a:pPr lvl="1">
              <a:lnSpc>
                <a:spcPts val="3000"/>
              </a:lnSpc>
            </a:pPr>
            <a:r>
              <a:rPr lang="en-US" dirty="0" smtClean="0"/>
              <a:t>Problem of grace with no obedience</a:t>
            </a:r>
          </a:p>
          <a:p>
            <a:pPr lvl="1">
              <a:lnSpc>
                <a:spcPts val="3000"/>
              </a:lnSpc>
            </a:pPr>
            <a:r>
              <a:rPr lang="en-US" dirty="0" smtClean="0"/>
              <a:t>Problem of the things of this world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Salvation in 1 Peter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ts val="3000"/>
              </a:lnSpc>
            </a:pPr>
            <a:r>
              <a:rPr lang="en-US" dirty="0" smtClean="0">
                <a:solidFill>
                  <a:srgbClr val="FFC000"/>
                </a:solidFill>
              </a:rPr>
              <a:t>Vs 1-12 The great blessings of salvation</a:t>
            </a:r>
            <a:r>
              <a:rPr lang="en-US" dirty="0" smtClean="0"/>
              <a:t>..</a:t>
            </a:r>
          </a:p>
          <a:p>
            <a:pPr lvl="1">
              <a:lnSpc>
                <a:spcPts val="3000"/>
              </a:lnSpc>
            </a:pPr>
            <a:r>
              <a:rPr lang="en-US" dirty="0" smtClean="0"/>
              <a:t>V 3-4  Hope of our inheritance</a:t>
            </a:r>
          </a:p>
          <a:p>
            <a:pPr lvl="1">
              <a:lnSpc>
                <a:spcPts val="3000"/>
              </a:lnSpc>
            </a:pPr>
            <a:r>
              <a:rPr lang="en-US" dirty="0" smtClean="0"/>
              <a:t>V 5  God’s power guards us</a:t>
            </a:r>
          </a:p>
          <a:p>
            <a:pPr lvl="1">
              <a:lnSpc>
                <a:spcPts val="3000"/>
              </a:lnSpc>
            </a:pPr>
            <a:r>
              <a:rPr lang="en-US" dirty="0" smtClean="0"/>
              <a:t>10-12  We have best spiritual privileges</a:t>
            </a:r>
          </a:p>
          <a:p>
            <a:pPr>
              <a:lnSpc>
                <a:spcPts val="3000"/>
              </a:lnSpc>
            </a:pPr>
            <a:r>
              <a:rPr lang="en-US" dirty="0" smtClean="0">
                <a:solidFill>
                  <a:srgbClr val="FFC000"/>
                </a:solidFill>
              </a:rPr>
              <a:t>Vs 13-19 Our privileges come with a price</a:t>
            </a:r>
            <a:r>
              <a:rPr lang="en-US" dirty="0" smtClean="0"/>
              <a:t>..</a:t>
            </a:r>
          </a:p>
          <a:p>
            <a:pPr lvl="1">
              <a:lnSpc>
                <a:spcPts val="3000"/>
              </a:lnSpc>
            </a:pPr>
            <a:r>
              <a:rPr lang="en-US" dirty="0" smtClean="0"/>
              <a:t>V 13 Gird up your mind</a:t>
            </a:r>
          </a:p>
          <a:p>
            <a:pPr lvl="1">
              <a:lnSpc>
                <a:spcPts val="3000"/>
              </a:lnSpc>
            </a:pPr>
            <a:r>
              <a:rPr lang="en-US" dirty="0" smtClean="0"/>
              <a:t>V 14-16 Live righteously</a:t>
            </a:r>
          </a:p>
          <a:p>
            <a:pPr lvl="1">
              <a:lnSpc>
                <a:spcPts val="3000"/>
              </a:lnSpc>
            </a:pPr>
            <a:r>
              <a:rPr lang="en-US" dirty="0" smtClean="0"/>
              <a:t>V 17-19 The seriousness of commitment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Where you belong 02.jpg"/>
          <p:cNvPicPr>
            <a:picLocks noChangeAspect="1"/>
          </p:cNvPicPr>
          <p:nvPr/>
        </p:nvPicPr>
        <p:blipFill>
          <a:blip r:embed="rId2" cstate="print">
            <a:lum bright="-65000" contrast="20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give your heart to God.jpg"/>
          <p:cNvPicPr>
            <a:picLocks noChangeAspect="1"/>
          </p:cNvPicPr>
          <p:nvPr/>
        </p:nvPicPr>
        <p:blipFill>
          <a:blip r:embed="rId3" cstate="print">
            <a:lum bright="-10000" contrast="10000"/>
          </a:blip>
          <a:stretch>
            <a:fillRect/>
          </a:stretch>
        </p:blipFill>
        <p:spPr>
          <a:xfrm>
            <a:off x="0" y="1676400"/>
            <a:ext cx="6726534" cy="4191000"/>
          </a:xfrm>
          <a:prstGeom prst="rect">
            <a:avLst/>
          </a:prstGeom>
        </p:spPr>
      </p:pic>
      <p:pic>
        <p:nvPicPr>
          <p:cNvPr id="4" name="Picture 3" descr="give your heart to God right side.jpg"/>
          <p:cNvPicPr>
            <a:picLocks noChangeAspect="1"/>
          </p:cNvPicPr>
          <p:nvPr/>
        </p:nvPicPr>
        <p:blipFill>
          <a:blip r:embed="rId4" cstate="print">
            <a:lum bright="-10000" contrast="10000"/>
          </a:blip>
          <a:srcRect r="6606"/>
          <a:stretch>
            <a:fillRect/>
          </a:stretch>
        </p:blipFill>
        <p:spPr>
          <a:xfrm>
            <a:off x="6248400" y="1752600"/>
            <a:ext cx="2895600" cy="41148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685800" y="304800"/>
            <a:ext cx="7772400" cy="1142999"/>
          </a:xfrm>
        </p:spPr>
        <p:txBody>
          <a:bodyPr/>
          <a:lstStyle/>
          <a:p>
            <a:r>
              <a:rPr lang="en-US" dirty="0" smtClean="0"/>
              <a:t>Where is Your Heart?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1524000" y="6019800"/>
            <a:ext cx="6400800" cy="685800"/>
          </a:xfrm>
        </p:spPr>
        <p:txBody>
          <a:bodyPr/>
          <a:lstStyle/>
          <a:p>
            <a:r>
              <a:rPr lang="en-US" dirty="0" smtClean="0"/>
              <a:t>Matthew 6:19-24</a:t>
            </a:r>
            <a:endParaRPr lang="en-US" dirty="0"/>
          </a:p>
        </p:txBody>
      </p:sp>
    </p:spTree>
  </p:cSld>
  <p:clrMapOvr>
    <a:masterClrMapping/>
  </p:clrMapOvr>
  <p:transition advTm="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1511</TotalTime>
  <Words>153</Words>
  <Application>Microsoft Office PowerPoint</Application>
  <PresentationFormat>On-screen Show (4:3)</PresentationFormat>
  <Paragraphs>28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Where is Your Heart?</vt:lpstr>
      <vt:lpstr>Matt 6:19-21,24 </vt:lpstr>
      <vt:lpstr>Problems in our Thinking</vt:lpstr>
      <vt:lpstr>Understanding of Salvation</vt:lpstr>
      <vt:lpstr>Salvation in 1 Peter 1</vt:lpstr>
      <vt:lpstr>Where is Your Heart?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Paul Bailey</cp:lastModifiedBy>
  <cp:revision>240</cp:revision>
  <dcterms:created xsi:type="dcterms:W3CDTF">2011-02-15T07:29:10Z</dcterms:created>
  <dcterms:modified xsi:type="dcterms:W3CDTF">2019-07-16T14:55:48Z</dcterms:modified>
</cp:coreProperties>
</file>