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57"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261300"/>
    <a:srgbClr val="663300"/>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83" d="100"/>
          <a:sy n="83" d="100"/>
        </p:scale>
        <p:origin x="-137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9/21/2019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04801"/>
            <a:ext cx="7772400" cy="914400"/>
          </a:xfrm>
        </p:spPr>
        <p:txBody>
          <a:bodyPr>
            <a:noAutofit/>
          </a:bodyPr>
          <a:lstStyle>
            <a:lvl1pPr algn="ctr">
              <a:defRPr sz="42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5410200"/>
            <a:ext cx="6400800" cy="685800"/>
          </a:xfrm>
        </p:spPr>
        <p:txBody>
          <a:bodyPr anchor="ctr">
            <a:normAutofit/>
          </a:bodyPr>
          <a:lstStyle>
            <a:lvl1pPr marL="0" indent="0" algn="ctr">
              <a:buNone/>
              <a:defRPr sz="3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9/21/2019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9/21/2019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9/21/2019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9/21/2019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Where you belong 02.jpg"/>
          <p:cNvPicPr>
            <a:picLocks noChangeAspect="1"/>
          </p:cNvPicPr>
          <p:nvPr userDrawn="1"/>
        </p:nvPicPr>
        <p:blipFill>
          <a:blip r:embed="rId13" cstate="print">
            <a:lum bright="-65000" contrast="20000"/>
          </a:blip>
          <a:stretch>
            <a:fillRect/>
          </a:stretch>
        </p:blipFill>
        <p:spPr>
          <a:xfrm>
            <a:off x="0" y="0"/>
            <a:ext cx="9144000" cy="6858000"/>
          </a:xfrm>
          <a:prstGeom prst="rect">
            <a:avLst/>
          </a:prstGeom>
        </p:spPr>
      </p:pic>
      <p:pic>
        <p:nvPicPr>
          <p:cNvPr id="7" name="Picture 6" descr="depositphotos_95993678-stock-photo-ray-of-sunshine-through-the.jpg"/>
          <p:cNvPicPr>
            <a:picLocks noChangeAspect="1"/>
          </p:cNvPicPr>
          <p:nvPr userDrawn="1"/>
        </p:nvPicPr>
        <p:blipFill>
          <a:blip r:embed="rId14" cstate="print">
            <a:lum bright="-10000" contrast="10000"/>
          </a:blip>
          <a:srcRect t="16867" b="5622"/>
          <a:stretch>
            <a:fillRect/>
          </a:stretch>
        </p:blipFill>
        <p:spPr>
          <a:xfrm>
            <a:off x="0" y="1752600"/>
            <a:ext cx="9144000" cy="4114800"/>
          </a:xfrm>
          <a:prstGeom prst="rect">
            <a:avLst/>
          </a:prstGeom>
        </p:spPr>
      </p:pic>
      <p:sp>
        <p:nvSpPr>
          <p:cNvPr id="9" name="Rectangle 8"/>
          <p:cNvSpPr/>
          <p:nvPr userDrawn="1"/>
        </p:nvSpPr>
        <p:spPr>
          <a:xfrm>
            <a:off x="0" y="1752600"/>
            <a:ext cx="9144000" cy="41148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676401"/>
            <a:ext cx="8305800" cy="42672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0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ere you belong 02.jpg"/>
          <p:cNvPicPr>
            <a:picLocks noChangeAspect="1"/>
          </p:cNvPicPr>
          <p:nvPr/>
        </p:nvPicPr>
        <p:blipFill>
          <a:blip r:embed="rId2" cstate="print">
            <a:lum bright="-65000" contrast="20000"/>
          </a:blip>
          <a:stretch>
            <a:fillRect/>
          </a:stretch>
        </p:blipFill>
        <p:spPr>
          <a:xfrm>
            <a:off x="0" y="0"/>
            <a:ext cx="9144000" cy="6858000"/>
          </a:xfrm>
          <a:prstGeom prst="rect">
            <a:avLst/>
          </a:prstGeom>
        </p:spPr>
      </p:pic>
      <p:sp>
        <p:nvSpPr>
          <p:cNvPr id="2" name="Title 1"/>
          <p:cNvSpPr>
            <a:spLocks noGrp="1"/>
          </p:cNvSpPr>
          <p:nvPr>
            <p:ph type="ctrTitle"/>
          </p:nvPr>
        </p:nvSpPr>
        <p:spPr/>
        <p:txBody>
          <a:bodyPr/>
          <a:lstStyle/>
          <a:p>
            <a:r>
              <a:rPr lang="en-US" dirty="0" smtClean="0"/>
              <a:t>Meeting God in Worship</a:t>
            </a:r>
            <a:endParaRPr lang="en-US" dirty="0"/>
          </a:p>
        </p:txBody>
      </p:sp>
      <p:sp>
        <p:nvSpPr>
          <p:cNvPr id="3" name="Subtitle 2"/>
          <p:cNvSpPr>
            <a:spLocks noGrp="1"/>
          </p:cNvSpPr>
          <p:nvPr>
            <p:ph type="subTitle" idx="1"/>
          </p:nvPr>
        </p:nvSpPr>
        <p:spPr>
          <a:xfrm>
            <a:off x="1371600" y="5943600"/>
            <a:ext cx="6400800" cy="762000"/>
          </a:xfrm>
        </p:spPr>
        <p:txBody>
          <a:bodyPr/>
          <a:lstStyle/>
          <a:p>
            <a:r>
              <a:rPr lang="en-US" dirty="0" smtClean="0"/>
              <a:t>Psalm 63:1-3</a:t>
            </a:r>
            <a:endParaRPr lang="en-US" dirty="0"/>
          </a:p>
        </p:txBody>
      </p:sp>
      <p:pic>
        <p:nvPicPr>
          <p:cNvPr id="5" name="Picture 4" descr="depositphotos_95993678-stock-photo-ray-of-sunshine-through-the.jpg"/>
          <p:cNvPicPr>
            <a:picLocks noChangeAspect="1"/>
          </p:cNvPicPr>
          <p:nvPr/>
        </p:nvPicPr>
        <p:blipFill>
          <a:blip r:embed="rId3" cstate="print">
            <a:lum bright="-10000" contrast="10000"/>
          </a:blip>
          <a:srcRect t="16867" b="5622"/>
          <a:stretch>
            <a:fillRect/>
          </a:stretch>
        </p:blipFill>
        <p:spPr>
          <a:xfrm>
            <a:off x="0" y="1676400"/>
            <a:ext cx="9144000" cy="4114800"/>
          </a:xfrm>
          <a:prstGeom prst="rect">
            <a:avLst/>
          </a:prstGeom>
        </p:spPr>
      </p:pic>
      <p:sp>
        <p:nvSpPr>
          <p:cNvPr id="6" name="Rectangle 5"/>
          <p:cNvSpPr/>
          <p:nvPr/>
        </p:nvSpPr>
        <p:spPr>
          <a:xfrm>
            <a:off x="0" y="1676400"/>
            <a:ext cx="9144000" cy="41148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04800"/>
            <a:ext cx="5105400" cy="1143000"/>
          </a:xfrm>
        </p:spPr>
        <p:txBody>
          <a:bodyPr/>
          <a:lstStyle/>
          <a:p>
            <a:r>
              <a:rPr lang="en-US" dirty="0" smtClean="0"/>
              <a:t>When we approach God</a:t>
            </a:r>
            <a:endParaRPr lang="en-US" dirty="0"/>
          </a:p>
        </p:txBody>
      </p:sp>
      <p:sp>
        <p:nvSpPr>
          <p:cNvPr id="5" name="Content Placeholder 4"/>
          <p:cNvSpPr>
            <a:spLocks noGrp="1"/>
          </p:cNvSpPr>
          <p:nvPr>
            <p:ph idx="1"/>
          </p:nvPr>
        </p:nvSpPr>
        <p:spPr>
          <a:xfrm>
            <a:off x="381000" y="1828799"/>
            <a:ext cx="8305800" cy="4114801"/>
          </a:xfrm>
        </p:spPr>
        <p:txBody>
          <a:bodyPr>
            <a:normAutofit/>
          </a:bodyPr>
          <a:lstStyle/>
          <a:p>
            <a:pPr>
              <a:lnSpc>
                <a:spcPts val="2800"/>
              </a:lnSpc>
            </a:pPr>
            <a:r>
              <a:rPr lang="en-US" sz="2600" dirty="0" smtClean="0">
                <a:solidFill>
                  <a:srgbClr val="FFC000"/>
                </a:solidFill>
              </a:rPr>
              <a:t>Psalm 63:1</a:t>
            </a:r>
            <a:r>
              <a:rPr lang="en-US" sz="2600" dirty="0" smtClean="0"/>
              <a:t> O God, You </a:t>
            </a:r>
            <a:r>
              <a:rPr lang="en-US" sz="2600" i="1" dirty="0" smtClean="0"/>
              <a:t>are</a:t>
            </a:r>
            <a:r>
              <a:rPr lang="en-US" sz="2600" dirty="0" smtClean="0"/>
              <a:t> my God; early will I seek You; my soul thirsts for You; my flesh longs for You in a dry and thirsty land where there is no water.</a:t>
            </a:r>
          </a:p>
          <a:p>
            <a:pPr>
              <a:lnSpc>
                <a:spcPts val="2800"/>
              </a:lnSpc>
            </a:pPr>
            <a:r>
              <a:rPr lang="en-US" sz="2600" baseline="30000" dirty="0" smtClean="0"/>
              <a:t>2 </a:t>
            </a:r>
            <a:r>
              <a:rPr lang="en-US" sz="2600" dirty="0" smtClean="0"/>
              <a:t>So I have looked for You in the sanctuary, to see Your power and Your glory. </a:t>
            </a:r>
            <a:r>
              <a:rPr lang="en-US" sz="2600" baseline="30000" dirty="0" smtClean="0"/>
              <a:t>3 </a:t>
            </a:r>
            <a:r>
              <a:rPr lang="en-US" sz="2600" dirty="0" smtClean="0"/>
              <a:t>Because Your loving-kindness </a:t>
            </a:r>
            <a:r>
              <a:rPr lang="en-US" sz="2600" i="1" dirty="0" smtClean="0"/>
              <a:t>is</a:t>
            </a:r>
            <a:r>
              <a:rPr lang="en-US" sz="2600" dirty="0" smtClean="0"/>
              <a:t> better than life, my lips shall praise You.</a:t>
            </a:r>
          </a:p>
          <a:p>
            <a:pPr>
              <a:lnSpc>
                <a:spcPts val="2800"/>
              </a:lnSpc>
            </a:pPr>
            <a:r>
              <a:rPr lang="en-US" sz="2600" dirty="0" smtClean="0">
                <a:solidFill>
                  <a:srgbClr val="FFC000"/>
                </a:solidFill>
              </a:rPr>
              <a:t>Psalm 122:1 </a:t>
            </a:r>
            <a:r>
              <a:rPr lang="en-US" sz="2800" dirty="0" smtClean="0"/>
              <a:t>I was glad when they said to me,</a:t>
            </a:r>
            <a:br>
              <a:rPr lang="en-US" sz="2800" dirty="0" smtClean="0"/>
            </a:br>
            <a:r>
              <a:rPr lang="en-US" sz="2800" dirty="0" smtClean="0"/>
              <a:t>“Let us go into the house of the </a:t>
            </a:r>
            <a:r>
              <a:rPr lang="en-US" sz="2800" cap="small" dirty="0" smtClean="0"/>
              <a:t>Lord</a:t>
            </a:r>
            <a:r>
              <a:rPr lang="en-US" sz="2800" dirty="0" smtClean="0"/>
              <a:t>.”</a:t>
            </a:r>
            <a:endParaRPr lang="en-US" sz="2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 is a religious being</a:t>
            </a:r>
            <a:endParaRPr lang="en-US" dirty="0"/>
          </a:p>
        </p:txBody>
      </p:sp>
      <p:sp>
        <p:nvSpPr>
          <p:cNvPr id="3" name="Content Placeholder 2"/>
          <p:cNvSpPr>
            <a:spLocks noGrp="1"/>
          </p:cNvSpPr>
          <p:nvPr>
            <p:ph idx="1"/>
          </p:nvPr>
        </p:nvSpPr>
        <p:spPr>
          <a:xfrm>
            <a:off x="381000" y="1828800"/>
            <a:ext cx="8305800" cy="4267200"/>
          </a:xfrm>
        </p:spPr>
        <p:txBody>
          <a:bodyPr>
            <a:normAutofit/>
          </a:bodyPr>
          <a:lstStyle/>
          <a:p>
            <a:pPr>
              <a:lnSpc>
                <a:spcPts val="2800"/>
              </a:lnSpc>
            </a:pPr>
            <a:r>
              <a:rPr lang="en-US" sz="2700" dirty="0" smtClean="0">
                <a:solidFill>
                  <a:srgbClr val="FFC000"/>
                </a:solidFill>
              </a:rPr>
              <a:t>Ecclesiastes 3:11 </a:t>
            </a:r>
            <a:r>
              <a:rPr lang="en-US" sz="2700" dirty="0" smtClean="0"/>
              <a:t>He has made everything beautiful in its time. Also He has put eternity in their hearts, except that no one can find out the work that God does from beginning to end.</a:t>
            </a:r>
          </a:p>
          <a:p>
            <a:pPr>
              <a:lnSpc>
                <a:spcPts val="2800"/>
              </a:lnSpc>
            </a:pPr>
            <a:r>
              <a:rPr lang="en-US" sz="2700" dirty="0" smtClean="0">
                <a:solidFill>
                  <a:srgbClr val="FFC000"/>
                </a:solidFill>
              </a:rPr>
              <a:t>Acts 17:27 </a:t>
            </a:r>
            <a:r>
              <a:rPr lang="en-US" sz="2700" dirty="0" smtClean="0"/>
              <a:t>He has made from one blood every nation of men to dwell on all the face of the earth.. that they should seek the Lord, in the hope that they might grope for Him and find Him..</a:t>
            </a: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Created to worship God.. but free to choose</a:t>
            </a:r>
            <a:endParaRPr lang="en-US" dirty="0"/>
          </a:p>
        </p:txBody>
      </p:sp>
      <p:sp>
        <p:nvSpPr>
          <p:cNvPr id="3" name="Content Placeholder 2"/>
          <p:cNvSpPr>
            <a:spLocks noGrp="1"/>
          </p:cNvSpPr>
          <p:nvPr>
            <p:ph idx="1"/>
          </p:nvPr>
        </p:nvSpPr>
        <p:spPr>
          <a:xfrm>
            <a:off x="304800" y="1828800"/>
            <a:ext cx="8305800" cy="4267200"/>
          </a:xfrm>
        </p:spPr>
        <p:txBody>
          <a:bodyPr>
            <a:normAutofit/>
          </a:bodyPr>
          <a:lstStyle/>
          <a:p>
            <a:pPr>
              <a:lnSpc>
                <a:spcPts val="2600"/>
              </a:lnSpc>
            </a:pPr>
            <a:r>
              <a:rPr lang="en-US" sz="2600" dirty="0" smtClean="0">
                <a:solidFill>
                  <a:srgbClr val="FFC000"/>
                </a:solidFill>
              </a:rPr>
              <a:t>Romans 1:19-21 </a:t>
            </a:r>
            <a:r>
              <a:rPr lang="en-US" sz="2600" baseline="30000" dirty="0" smtClean="0"/>
              <a:t> </a:t>
            </a:r>
            <a:r>
              <a:rPr lang="en-US" sz="2600" dirty="0" smtClean="0"/>
              <a:t>His invisible </a:t>
            </a:r>
            <a:r>
              <a:rPr lang="en-US" sz="2600" i="1" dirty="0" smtClean="0"/>
              <a:t>attributes</a:t>
            </a:r>
            <a:r>
              <a:rPr lang="en-US" sz="2600" dirty="0" smtClean="0"/>
              <a:t> are clearly seen, being understood by the things that are made, </a:t>
            </a:r>
            <a:r>
              <a:rPr lang="en-US" sz="2600" i="1" dirty="0" smtClean="0"/>
              <a:t>even</a:t>
            </a:r>
            <a:r>
              <a:rPr lang="en-US" sz="2600" dirty="0" smtClean="0"/>
              <a:t> His eternal power and Godhead, so that they are without excuse, </a:t>
            </a:r>
            <a:r>
              <a:rPr lang="en-US" sz="2600" baseline="30000" dirty="0" smtClean="0"/>
              <a:t>21 </a:t>
            </a:r>
            <a:r>
              <a:rPr lang="en-US" sz="2600" dirty="0" smtClean="0"/>
              <a:t>because, although they knew God, they did not glorify </a:t>
            </a:r>
            <a:r>
              <a:rPr lang="en-US" sz="2600" i="1" dirty="0" smtClean="0"/>
              <a:t>Him</a:t>
            </a:r>
            <a:r>
              <a:rPr lang="en-US" sz="2600" dirty="0" smtClean="0"/>
              <a:t> as God, nor were thankful, but became futile in their thoughts, and their foolish hearts were darkened.</a:t>
            </a:r>
          </a:p>
          <a:p>
            <a:pPr>
              <a:lnSpc>
                <a:spcPts val="2600"/>
              </a:lnSpc>
            </a:pPr>
            <a:r>
              <a:rPr lang="en-US" sz="2600" dirty="0" smtClean="0">
                <a:solidFill>
                  <a:srgbClr val="FFC000"/>
                </a:solidFill>
              </a:rPr>
              <a:t>Matt 6:21 </a:t>
            </a:r>
            <a:r>
              <a:rPr lang="en-US" sz="2600" dirty="0" smtClean="0"/>
              <a:t>for where your treasure is, there will your heart be also.. </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096000" cy="1143000"/>
          </a:xfrm>
        </p:spPr>
        <p:txBody>
          <a:bodyPr/>
          <a:lstStyle/>
          <a:p>
            <a:r>
              <a:rPr lang="en-US" dirty="0" smtClean="0"/>
              <a:t>Proper focus in worship..</a:t>
            </a:r>
            <a:endParaRPr lang="en-US" dirty="0"/>
          </a:p>
        </p:txBody>
      </p:sp>
      <p:sp>
        <p:nvSpPr>
          <p:cNvPr id="3" name="Content Placeholder 2"/>
          <p:cNvSpPr>
            <a:spLocks noGrp="1"/>
          </p:cNvSpPr>
          <p:nvPr>
            <p:ph idx="1"/>
          </p:nvPr>
        </p:nvSpPr>
        <p:spPr>
          <a:xfrm>
            <a:off x="381000" y="1828799"/>
            <a:ext cx="8305800" cy="4114801"/>
          </a:xfrm>
        </p:spPr>
        <p:txBody>
          <a:bodyPr/>
          <a:lstStyle/>
          <a:p>
            <a:pPr>
              <a:lnSpc>
                <a:spcPts val="3000"/>
              </a:lnSpc>
            </a:pPr>
            <a:r>
              <a:rPr lang="en-US" dirty="0" smtClean="0"/>
              <a:t>Two extremes today..</a:t>
            </a:r>
          </a:p>
          <a:p>
            <a:pPr lvl="1">
              <a:lnSpc>
                <a:spcPts val="3000"/>
              </a:lnSpc>
            </a:pPr>
            <a:r>
              <a:rPr lang="en-US" dirty="0" smtClean="0"/>
              <a:t>Satisfying emotionally but no doctrine..</a:t>
            </a:r>
          </a:p>
          <a:p>
            <a:pPr lvl="1">
              <a:lnSpc>
                <a:spcPts val="3000"/>
              </a:lnSpc>
            </a:pPr>
            <a:r>
              <a:rPr lang="en-US" dirty="0" smtClean="0"/>
              <a:t>Correct doctrine but dead, ritualistic..</a:t>
            </a:r>
          </a:p>
          <a:p>
            <a:pPr>
              <a:lnSpc>
                <a:spcPts val="3000"/>
              </a:lnSpc>
            </a:pPr>
            <a:r>
              <a:rPr lang="en-US" dirty="0" smtClean="0"/>
              <a:t>Biblical worship..</a:t>
            </a:r>
          </a:p>
          <a:p>
            <a:pPr lvl="1">
              <a:lnSpc>
                <a:spcPts val="3000"/>
              </a:lnSpc>
            </a:pPr>
            <a:r>
              <a:rPr lang="en-US" dirty="0" smtClean="0">
                <a:solidFill>
                  <a:srgbClr val="FFC000"/>
                </a:solidFill>
              </a:rPr>
              <a:t>Mark 12:30 </a:t>
            </a:r>
            <a:r>
              <a:rPr lang="en-US" dirty="0" smtClean="0"/>
              <a:t>And you shall love the </a:t>
            </a:r>
            <a:r>
              <a:rPr lang="en-US" cap="small" dirty="0" smtClean="0"/>
              <a:t>Lord</a:t>
            </a:r>
            <a:r>
              <a:rPr lang="en-US" dirty="0" smtClean="0"/>
              <a:t> your God with all your heart, with all your soul, with all your mind, and with all your strength.’</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Worship God on His terms</a:t>
            </a:r>
            <a:endParaRPr lang="en-US" dirty="0"/>
          </a:p>
        </p:txBody>
      </p:sp>
      <p:sp>
        <p:nvSpPr>
          <p:cNvPr id="3" name="Content Placeholder 2"/>
          <p:cNvSpPr>
            <a:spLocks noGrp="1"/>
          </p:cNvSpPr>
          <p:nvPr>
            <p:ph idx="1"/>
          </p:nvPr>
        </p:nvSpPr>
        <p:spPr>
          <a:xfrm>
            <a:off x="381000" y="1676401"/>
            <a:ext cx="8458200" cy="4267200"/>
          </a:xfrm>
        </p:spPr>
        <p:txBody>
          <a:bodyPr/>
          <a:lstStyle/>
          <a:p>
            <a:r>
              <a:rPr lang="en-US" dirty="0" smtClean="0">
                <a:solidFill>
                  <a:srgbClr val="FFC000"/>
                </a:solidFill>
              </a:rPr>
              <a:t>Psalm 145:18 </a:t>
            </a:r>
            <a:r>
              <a:rPr lang="en-US" dirty="0" smtClean="0"/>
              <a:t>The </a:t>
            </a:r>
            <a:r>
              <a:rPr lang="en-US" cap="small" dirty="0" smtClean="0"/>
              <a:t>Lord</a:t>
            </a:r>
            <a:r>
              <a:rPr lang="en-US" dirty="0" smtClean="0"/>
              <a:t> </a:t>
            </a:r>
            <a:r>
              <a:rPr lang="en-US" i="1" dirty="0" smtClean="0"/>
              <a:t>is</a:t>
            </a:r>
            <a:r>
              <a:rPr lang="en-US" dirty="0" smtClean="0"/>
              <a:t> near to all who call upon Him, to all who call upon Him in truth.</a:t>
            </a:r>
          </a:p>
          <a:p>
            <a:r>
              <a:rPr lang="en-US" sz="2700" dirty="0" smtClean="0">
                <a:solidFill>
                  <a:srgbClr val="FFC000"/>
                </a:solidFill>
              </a:rPr>
              <a:t>Ps 51:15-17 </a:t>
            </a:r>
            <a:r>
              <a:rPr lang="en-US" sz="2600" dirty="0" smtClean="0"/>
              <a:t>You do not desire sacrifice, or else I would give </a:t>
            </a:r>
            <a:r>
              <a:rPr lang="en-US" sz="2600" i="1" dirty="0" smtClean="0"/>
              <a:t>it;</a:t>
            </a:r>
            <a:r>
              <a:rPr lang="en-US" sz="2600" dirty="0" smtClean="0"/>
              <a:t> You do not delight in burnt offering. </a:t>
            </a:r>
            <a:r>
              <a:rPr lang="en-US" sz="2600" baseline="30000" dirty="0" smtClean="0"/>
              <a:t>17 </a:t>
            </a:r>
            <a:r>
              <a:rPr lang="en-US" sz="2600" dirty="0" smtClean="0"/>
              <a:t>The sacrifices of God </a:t>
            </a:r>
            <a:r>
              <a:rPr lang="en-US" sz="2600" i="1" dirty="0" smtClean="0"/>
              <a:t>are</a:t>
            </a:r>
            <a:r>
              <a:rPr lang="en-US" sz="2600" dirty="0" smtClean="0"/>
              <a:t> a broken spirit, A broken and a contrite heart— These, O God, You will not despise.</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867400" cy="1143000"/>
          </a:xfrm>
        </p:spPr>
        <p:txBody>
          <a:bodyPr/>
          <a:lstStyle/>
          <a:p>
            <a:r>
              <a:rPr lang="en-US" dirty="0" smtClean="0"/>
              <a:t>Meeting the presence of God</a:t>
            </a:r>
            <a:endParaRPr lang="en-US" dirty="0"/>
          </a:p>
        </p:txBody>
      </p:sp>
      <p:sp>
        <p:nvSpPr>
          <p:cNvPr id="3" name="Content Placeholder 2"/>
          <p:cNvSpPr>
            <a:spLocks noGrp="1"/>
          </p:cNvSpPr>
          <p:nvPr>
            <p:ph idx="1"/>
          </p:nvPr>
        </p:nvSpPr>
        <p:spPr>
          <a:xfrm>
            <a:off x="381000" y="1828800"/>
            <a:ext cx="8534400" cy="4267200"/>
          </a:xfrm>
        </p:spPr>
        <p:txBody>
          <a:bodyPr>
            <a:normAutofit/>
          </a:bodyPr>
          <a:lstStyle/>
          <a:p>
            <a:pPr>
              <a:lnSpc>
                <a:spcPts val="2700"/>
              </a:lnSpc>
            </a:pPr>
            <a:r>
              <a:rPr lang="en-US" sz="2700" dirty="0" smtClean="0">
                <a:solidFill>
                  <a:srgbClr val="FFC000"/>
                </a:solidFill>
              </a:rPr>
              <a:t>Exodus 33:13-14 </a:t>
            </a:r>
            <a:r>
              <a:rPr lang="en-US" sz="2700" baseline="30000" dirty="0" smtClean="0"/>
              <a:t> </a:t>
            </a:r>
            <a:r>
              <a:rPr lang="en-US" sz="2700" dirty="0" smtClean="0"/>
              <a:t>Now therefore, I pray, if I have found grace in Your sight, show me now Your way, that I may know You and that I may find grace in Your sight. And consider that this nation </a:t>
            </a:r>
            <a:r>
              <a:rPr lang="en-US" sz="2700" i="1" dirty="0" smtClean="0"/>
              <a:t>is</a:t>
            </a:r>
            <a:r>
              <a:rPr lang="en-US" sz="2700" dirty="0" smtClean="0"/>
              <a:t> Your people.”</a:t>
            </a:r>
            <a:r>
              <a:rPr lang="en-US" sz="2700" baseline="30000" dirty="0" smtClean="0"/>
              <a:t>14 </a:t>
            </a:r>
            <a:r>
              <a:rPr lang="en-US" sz="2700" dirty="0" smtClean="0"/>
              <a:t>And He said, “My Presence will go </a:t>
            </a:r>
            <a:r>
              <a:rPr lang="en-US" sz="2700" i="1" dirty="0" smtClean="0"/>
              <a:t>with you,</a:t>
            </a:r>
            <a:r>
              <a:rPr lang="en-US" sz="2700" dirty="0" smtClean="0"/>
              <a:t> and I will give you rest.”</a:t>
            </a:r>
          </a:p>
          <a:p>
            <a:pPr>
              <a:lnSpc>
                <a:spcPts val="2700"/>
              </a:lnSpc>
            </a:pPr>
            <a:r>
              <a:rPr lang="en-US" sz="2700" dirty="0" smtClean="0">
                <a:solidFill>
                  <a:srgbClr val="FFC000"/>
                </a:solidFill>
              </a:rPr>
              <a:t>17- 18 </a:t>
            </a:r>
            <a:r>
              <a:rPr lang="en-US" sz="2800" dirty="0" smtClean="0"/>
              <a:t>So the </a:t>
            </a:r>
            <a:r>
              <a:rPr lang="en-US" sz="2800" cap="small" dirty="0" smtClean="0"/>
              <a:t>Lord</a:t>
            </a:r>
            <a:r>
              <a:rPr lang="en-US" sz="2800" dirty="0" smtClean="0"/>
              <a:t> said to Moses, “I will also do this thing that you have spoken; for you have found grace in My sight, and I know you by name.” </a:t>
            </a:r>
            <a:r>
              <a:rPr lang="en-US" sz="2800" baseline="30000" dirty="0" smtClean="0"/>
              <a:t>18 </a:t>
            </a:r>
            <a:r>
              <a:rPr lang="en-US" sz="2800" dirty="0" smtClean="0"/>
              <a:t>And he said, “Please, show me Your glory.”</a:t>
            </a:r>
          </a:p>
          <a:p>
            <a:pPr>
              <a:lnSpc>
                <a:spcPts val="2700"/>
              </a:lnSpc>
            </a:pPr>
            <a:endParaRPr lang="en-US" sz="27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increase appreciation for God in worship..</a:t>
            </a:r>
            <a:endParaRPr lang="en-US" dirty="0"/>
          </a:p>
        </p:txBody>
      </p:sp>
      <p:sp>
        <p:nvSpPr>
          <p:cNvPr id="3" name="Content Placeholder 2"/>
          <p:cNvSpPr>
            <a:spLocks noGrp="1"/>
          </p:cNvSpPr>
          <p:nvPr>
            <p:ph idx="1"/>
          </p:nvPr>
        </p:nvSpPr>
        <p:spPr>
          <a:xfrm>
            <a:off x="228600" y="1676400"/>
            <a:ext cx="8305800" cy="4648200"/>
          </a:xfrm>
        </p:spPr>
        <p:txBody>
          <a:bodyPr>
            <a:normAutofit/>
          </a:bodyPr>
          <a:lstStyle/>
          <a:p>
            <a:pPr>
              <a:lnSpc>
                <a:spcPts val="2800"/>
              </a:lnSpc>
            </a:pPr>
            <a:r>
              <a:rPr lang="en-US" sz="2800" dirty="0" smtClean="0"/>
              <a:t>Anticipate God’s presence (before service)..</a:t>
            </a:r>
          </a:p>
          <a:p>
            <a:pPr>
              <a:lnSpc>
                <a:spcPts val="2800"/>
              </a:lnSpc>
            </a:pPr>
            <a:r>
              <a:rPr lang="en-US" sz="2800" dirty="0" smtClean="0"/>
              <a:t>Look for His presence (in our worship)..</a:t>
            </a:r>
          </a:p>
          <a:p>
            <a:pPr>
              <a:lnSpc>
                <a:spcPts val="2800"/>
              </a:lnSpc>
            </a:pPr>
            <a:r>
              <a:rPr lang="en-US" sz="2800" dirty="0" smtClean="0"/>
              <a:t>Listen to God speaking (through His word)..</a:t>
            </a:r>
          </a:p>
          <a:p>
            <a:pPr lvl="1">
              <a:lnSpc>
                <a:spcPts val="2500"/>
              </a:lnSpc>
            </a:pPr>
            <a:r>
              <a:rPr lang="en-US" sz="2400" dirty="0" smtClean="0">
                <a:solidFill>
                  <a:srgbClr val="FFC000"/>
                </a:solidFill>
              </a:rPr>
              <a:t>Heb 4:12 </a:t>
            </a:r>
            <a:r>
              <a:rPr lang="en-US" sz="2400" dirty="0" smtClean="0"/>
              <a:t>For the word of God </a:t>
            </a:r>
            <a:r>
              <a:rPr lang="en-US" sz="2400" i="1" dirty="0" smtClean="0"/>
              <a:t>is</a:t>
            </a:r>
            <a:r>
              <a:rPr lang="en-US" sz="2400" dirty="0" smtClean="0"/>
              <a:t> living and powerful, sharper than any two-edged sword, piercing to the division of soul and spirit, of joints and marrow, and is a discerner of the thoughts and intents of the heart. </a:t>
            </a:r>
          </a:p>
          <a:p>
            <a:pPr lvl="1">
              <a:lnSpc>
                <a:spcPts val="2500"/>
              </a:lnSpc>
            </a:pPr>
            <a:r>
              <a:rPr lang="en-US" sz="2400" dirty="0" smtClean="0">
                <a:solidFill>
                  <a:srgbClr val="FFC000"/>
                </a:solidFill>
              </a:rPr>
              <a:t>1 </a:t>
            </a:r>
            <a:r>
              <a:rPr lang="en-US" sz="2400" dirty="0" err="1" smtClean="0">
                <a:solidFill>
                  <a:srgbClr val="FFC000"/>
                </a:solidFill>
              </a:rPr>
              <a:t>Thess</a:t>
            </a:r>
            <a:r>
              <a:rPr lang="en-US" sz="2400" dirty="0" smtClean="0">
                <a:solidFill>
                  <a:srgbClr val="FFC000"/>
                </a:solidFill>
              </a:rPr>
              <a:t> 2:13</a:t>
            </a:r>
            <a:r>
              <a:rPr lang="en-US" sz="2400" dirty="0" smtClean="0"/>
              <a:t> when you received the word of God which you heard from us, you welcomed </a:t>
            </a:r>
            <a:r>
              <a:rPr lang="en-US" sz="2400" i="1" dirty="0" smtClean="0"/>
              <a:t>it</a:t>
            </a:r>
            <a:r>
              <a:rPr lang="en-US" sz="2400" dirty="0" smtClean="0"/>
              <a:t> not </a:t>
            </a:r>
            <a:r>
              <a:rPr lang="en-US" sz="2400" i="1" dirty="0" smtClean="0"/>
              <a:t>as</a:t>
            </a:r>
            <a:r>
              <a:rPr lang="en-US" sz="2400" dirty="0" smtClean="0"/>
              <a:t> the word of men, but as it is in truth, the word of God, which also effectively works in you who believe.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ere you belong 02.jpg"/>
          <p:cNvPicPr>
            <a:picLocks noChangeAspect="1"/>
          </p:cNvPicPr>
          <p:nvPr/>
        </p:nvPicPr>
        <p:blipFill>
          <a:blip r:embed="rId2" cstate="print">
            <a:lum bright="-65000" contrast="20000"/>
          </a:blip>
          <a:stretch>
            <a:fillRect/>
          </a:stretch>
        </p:blipFill>
        <p:spPr>
          <a:xfrm>
            <a:off x="0" y="0"/>
            <a:ext cx="9144000" cy="6858000"/>
          </a:xfrm>
          <a:prstGeom prst="rect">
            <a:avLst/>
          </a:prstGeom>
        </p:spPr>
      </p:pic>
      <p:sp>
        <p:nvSpPr>
          <p:cNvPr id="2" name="Title 1"/>
          <p:cNvSpPr>
            <a:spLocks noGrp="1"/>
          </p:cNvSpPr>
          <p:nvPr>
            <p:ph type="ctrTitle"/>
          </p:nvPr>
        </p:nvSpPr>
        <p:spPr/>
        <p:txBody>
          <a:bodyPr/>
          <a:lstStyle/>
          <a:p>
            <a:r>
              <a:rPr lang="en-US" dirty="0" smtClean="0"/>
              <a:t>Meeting God in Worship</a:t>
            </a:r>
            <a:endParaRPr lang="en-US" dirty="0"/>
          </a:p>
        </p:txBody>
      </p:sp>
      <p:sp>
        <p:nvSpPr>
          <p:cNvPr id="3" name="Subtitle 2"/>
          <p:cNvSpPr>
            <a:spLocks noGrp="1"/>
          </p:cNvSpPr>
          <p:nvPr>
            <p:ph type="subTitle" idx="1"/>
          </p:nvPr>
        </p:nvSpPr>
        <p:spPr>
          <a:xfrm>
            <a:off x="1371600" y="5943600"/>
            <a:ext cx="6400800" cy="762000"/>
          </a:xfrm>
        </p:spPr>
        <p:txBody>
          <a:bodyPr/>
          <a:lstStyle/>
          <a:p>
            <a:r>
              <a:rPr lang="en-US" dirty="0" smtClean="0"/>
              <a:t>Psalm 63:1-3</a:t>
            </a:r>
            <a:endParaRPr lang="en-US" dirty="0"/>
          </a:p>
        </p:txBody>
      </p:sp>
      <p:pic>
        <p:nvPicPr>
          <p:cNvPr id="5" name="Picture 4" descr="depositphotos_95993678-stock-photo-ray-of-sunshine-through-the.jpg"/>
          <p:cNvPicPr>
            <a:picLocks noChangeAspect="1"/>
          </p:cNvPicPr>
          <p:nvPr/>
        </p:nvPicPr>
        <p:blipFill>
          <a:blip r:embed="rId3" cstate="print">
            <a:lum bright="-10000" contrast="10000"/>
          </a:blip>
          <a:srcRect t="16867" b="5622"/>
          <a:stretch>
            <a:fillRect/>
          </a:stretch>
        </p:blipFill>
        <p:spPr>
          <a:xfrm>
            <a:off x="0" y="1676400"/>
            <a:ext cx="9144000" cy="4114800"/>
          </a:xfrm>
          <a:prstGeom prst="rect">
            <a:avLst/>
          </a:prstGeom>
        </p:spPr>
      </p:pic>
      <p:sp>
        <p:nvSpPr>
          <p:cNvPr id="6" name="Rectangle 5"/>
          <p:cNvSpPr/>
          <p:nvPr/>
        </p:nvSpPr>
        <p:spPr>
          <a:xfrm>
            <a:off x="0" y="1676400"/>
            <a:ext cx="9144000" cy="41148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1610</TotalTime>
  <Words>391</Words>
  <Application>Microsoft Office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Meeting God in Worship</vt:lpstr>
      <vt:lpstr>When we approach God</vt:lpstr>
      <vt:lpstr>Man is a religious being</vt:lpstr>
      <vt:lpstr>Created to worship God.. but free to choose</vt:lpstr>
      <vt:lpstr>Proper focus in worship..</vt:lpstr>
      <vt:lpstr>Worship God on His terms</vt:lpstr>
      <vt:lpstr>Meeting the presence of God</vt:lpstr>
      <vt:lpstr>How to increase appreciation for God in worship..</vt:lpstr>
      <vt:lpstr>Meeting God in Worship</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Paul Bailey</cp:lastModifiedBy>
  <cp:revision>246</cp:revision>
  <dcterms:created xsi:type="dcterms:W3CDTF">2011-02-15T07:29:10Z</dcterms:created>
  <dcterms:modified xsi:type="dcterms:W3CDTF">2019-09-21T17:25:02Z</dcterms:modified>
</cp:coreProperties>
</file>