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2" r:id="rId7"/>
    <p:sldId id="263" r:id="rId8"/>
    <p:sldId id="261" r:id="rId9"/>
    <p:sldId id="264"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9/21/2019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the-holy-spirit-gods-power-at-work.jpg"/>
          <p:cNvPicPr>
            <a:picLocks noChangeAspect="1"/>
          </p:cNvPicPr>
          <p:nvPr userDrawn="1"/>
        </p:nvPicPr>
        <p:blipFill>
          <a:blip r:embed="rId13" cstate="print"/>
          <a:srcRect t="1423" b="7115"/>
          <a:stretch>
            <a:fillRect/>
          </a:stretch>
        </p:blipFill>
        <p:spPr>
          <a:xfrm>
            <a:off x="0" y="1676400"/>
            <a:ext cx="9144000" cy="4444180"/>
          </a:xfrm>
          <a:prstGeom prst="rect">
            <a:avLst/>
          </a:prstGeom>
        </p:spPr>
      </p:pic>
      <p:pic>
        <p:nvPicPr>
          <p:cNvPr id="6" name="Picture 5" descr="Where you belong 02.jpg"/>
          <p:cNvPicPr>
            <a:picLocks noChangeAspect="1"/>
          </p:cNvPicPr>
          <p:nvPr userDrawn="1"/>
        </p:nvPicPr>
        <p:blipFill>
          <a:blip r:embed="rId14" cstate="print">
            <a:lum bright="-65000" contrast="20000"/>
          </a:blip>
          <a:stretch>
            <a:fillRect/>
          </a:stretch>
        </p:blipFill>
        <p:spPr>
          <a:xfrm>
            <a:off x="0" y="0"/>
            <a:ext cx="9144000" cy="6858000"/>
          </a:xfrm>
          <a:prstGeom prst="rect">
            <a:avLst/>
          </a:prstGeom>
        </p:spPr>
      </p:pic>
      <p:pic>
        <p:nvPicPr>
          <p:cNvPr id="8" name="Picture 7" descr="peter preaching at Pentecost.jpg"/>
          <p:cNvPicPr>
            <a:picLocks noChangeAspect="1"/>
          </p:cNvPicPr>
          <p:nvPr userDrawn="1"/>
        </p:nvPicPr>
        <p:blipFill>
          <a:blip r:embed="rId15" cstate="print"/>
          <a:srcRect t="7389" b="23645"/>
          <a:stretch>
            <a:fillRect/>
          </a:stretch>
        </p:blipFill>
        <p:spPr>
          <a:xfrm>
            <a:off x="0" y="1676400"/>
            <a:ext cx="9144000" cy="4417214"/>
          </a:xfrm>
          <a:prstGeom prst="rect">
            <a:avLst/>
          </a:prstGeom>
        </p:spPr>
      </p:pic>
      <p:sp>
        <p:nvSpPr>
          <p:cNvPr id="9" name="Rectangle 8"/>
          <p:cNvSpPr/>
          <p:nvPr userDrawn="1"/>
        </p:nvSpPr>
        <p:spPr>
          <a:xfrm>
            <a:off x="0" y="1676400"/>
            <a:ext cx="9144000" cy="44196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holy-spirit-gods-power-at-work.jpg"/>
          <p:cNvPicPr>
            <a:picLocks noChangeAspect="1"/>
          </p:cNvPicPr>
          <p:nvPr/>
        </p:nvPicPr>
        <p:blipFill>
          <a:blip r:embed="rId2" cstate="print"/>
          <a:srcRect r="25000"/>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Where you belong 02.jpg"/>
          <p:cNvPicPr>
            <a:picLocks noChangeAspect="1"/>
          </p:cNvPicPr>
          <p:nvPr/>
        </p:nvPicPr>
        <p:blipFill>
          <a:blip r:embed="rId3" cstate="print">
            <a:lum bright="-65000" contrast="20000"/>
          </a:blip>
          <a:stretch>
            <a:fillRect/>
          </a:stretch>
        </p:blipFill>
        <p:spPr>
          <a:xfrm>
            <a:off x="0" y="0"/>
            <a:ext cx="9144000" cy="6858000"/>
          </a:xfrm>
          <a:prstGeom prst="rect">
            <a:avLst/>
          </a:prstGeom>
        </p:spPr>
      </p:pic>
      <p:pic>
        <p:nvPicPr>
          <p:cNvPr id="6" name="Picture 5" descr="peter preaching at Pentecost.jpg"/>
          <p:cNvPicPr>
            <a:picLocks noChangeAspect="1"/>
          </p:cNvPicPr>
          <p:nvPr/>
        </p:nvPicPr>
        <p:blipFill>
          <a:blip r:embed="rId4" cstate="print">
            <a:lum contrast="10000"/>
          </a:blip>
          <a:srcRect l="16667" t="10345" b="23645"/>
          <a:stretch>
            <a:fillRect/>
          </a:stretch>
        </p:blipFill>
        <p:spPr>
          <a:xfrm>
            <a:off x="1" y="1371600"/>
            <a:ext cx="9144000" cy="4648200"/>
          </a:xfrm>
          <a:prstGeom prst="rect">
            <a:avLst/>
          </a:prstGeom>
        </p:spPr>
      </p:pic>
      <p:sp>
        <p:nvSpPr>
          <p:cNvPr id="2" name="Title 1"/>
          <p:cNvSpPr>
            <a:spLocks noGrp="1"/>
          </p:cNvSpPr>
          <p:nvPr>
            <p:ph type="ctrTitle"/>
          </p:nvPr>
        </p:nvSpPr>
        <p:spPr/>
        <p:txBody>
          <a:bodyPr/>
          <a:lstStyle/>
          <a:p>
            <a:r>
              <a:rPr lang="en-US" sz="3800" dirty="0" smtClean="0"/>
              <a:t>Peter’s Sermon at Pentecost</a:t>
            </a:r>
            <a:endParaRPr lang="en-US" sz="3800" dirty="0"/>
          </a:p>
        </p:txBody>
      </p:sp>
      <p:sp>
        <p:nvSpPr>
          <p:cNvPr id="3" name="Subtitle 2"/>
          <p:cNvSpPr>
            <a:spLocks noGrp="1"/>
          </p:cNvSpPr>
          <p:nvPr>
            <p:ph type="subTitle" idx="1"/>
          </p:nvPr>
        </p:nvSpPr>
        <p:spPr>
          <a:xfrm>
            <a:off x="1295400" y="6019800"/>
            <a:ext cx="6400800" cy="685800"/>
          </a:xfrm>
        </p:spPr>
        <p:txBody>
          <a:bodyPr>
            <a:noAutofit/>
          </a:bodyPr>
          <a:lstStyle/>
          <a:p>
            <a:r>
              <a:rPr lang="en-US" sz="3200" dirty="0" smtClean="0"/>
              <a:t>Acts 2:22-41</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Eyewitness testimony</a:t>
            </a:r>
            <a:endParaRPr lang="en-US" dirty="0"/>
          </a:p>
        </p:txBody>
      </p:sp>
      <p:sp>
        <p:nvSpPr>
          <p:cNvPr id="3" name="Content Placeholder 2"/>
          <p:cNvSpPr>
            <a:spLocks noGrp="1"/>
          </p:cNvSpPr>
          <p:nvPr>
            <p:ph idx="1"/>
          </p:nvPr>
        </p:nvSpPr>
        <p:spPr/>
        <p:txBody>
          <a:bodyPr/>
          <a:lstStyle/>
          <a:p>
            <a:r>
              <a:rPr lang="en-US" dirty="0" smtClean="0">
                <a:solidFill>
                  <a:srgbClr val="FFC000"/>
                </a:solidFill>
              </a:rPr>
              <a:t>32</a:t>
            </a:r>
            <a:r>
              <a:rPr lang="en-US" baseline="30000" dirty="0" smtClean="0"/>
              <a:t> </a:t>
            </a:r>
            <a:r>
              <a:rPr lang="en-US" dirty="0" smtClean="0"/>
              <a:t>This Jesus God has raised up, of which we are all witnesses.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exalted as Lord</a:t>
            </a:r>
            <a:endParaRPr lang="en-US" dirty="0"/>
          </a:p>
        </p:txBody>
      </p:sp>
      <p:sp>
        <p:nvSpPr>
          <p:cNvPr id="3" name="Content Placeholder 2"/>
          <p:cNvSpPr>
            <a:spLocks noGrp="1"/>
          </p:cNvSpPr>
          <p:nvPr>
            <p:ph idx="1"/>
          </p:nvPr>
        </p:nvSpPr>
        <p:spPr/>
        <p:txBody>
          <a:bodyPr>
            <a:normAutofit/>
          </a:bodyPr>
          <a:lstStyle/>
          <a:p>
            <a:pPr>
              <a:lnSpc>
                <a:spcPts val="2700"/>
              </a:lnSpc>
            </a:pPr>
            <a:r>
              <a:rPr lang="en-US" sz="2600" baseline="30000" dirty="0" smtClean="0"/>
              <a:t>33 </a:t>
            </a:r>
            <a:r>
              <a:rPr lang="en-US" sz="2600" dirty="0" smtClean="0"/>
              <a:t>Therefore being exalted to the right hand of God, and having received from the Father the promise of the Holy Spirit, He poured out this which you now see and hear. </a:t>
            </a:r>
            <a:r>
              <a:rPr lang="en-US" sz="2600" baseline="30000" dirty="0" smtClean="0"/>
              <a:t>34 </a:t>
            </a:r>
            <a:r>
              <a:rPr lang="en-US" sz="2600" dirty="0" smtClean="0"/>
              <a:t>“For David did not ascend into the heavens, but he says himself:</a:t>
            </a:r>
          </a:p>
          <a:p>
            <a:pPr>
              <a:lnSpc>
                <a:spcPts val="2700"/>
              </a:lnSpc>
            </a:pPr>
            <a:r>
              <a:rPr lang="en-US" sz="2600" u="sng" dirty="0" smtClean="0">
                <a:solidFill>
                  <a:srgbClr val="FFC000"/>
                </a:solidFill>
              </a:rPr>
              <a:t>#3 (Psalm 110:1)</a:t>
            </a:r>
          </a:p>
          <a:p>
            <a:pPr>
              <a:lnSpc>
                <a:spcPts val="2700"/>
              </a:lnSpc>
            </a:pPr>
            <a:r>
              <a:rPr lang="en-US" sz="2600" dirty="0" smtClean="0"/>
              <a:t>‘The </a:t>
            </a:r>
            <a:r>
              <a:rPr lang="en-US" sz="2600" cap="small" dirty="0" smtClean="0"/>
              <a:t>Lord</a:t>
            </a:r>
            <a:r>
              <a:rPr lang="en-US" sz="2600" dirty="0" smtClean="0"/>
              <a:t> said to my Lord, “Sit at My right hand,</a:t>
            </a:r>
            <a:br>
              <a:rPr lang="en-US" sz="2600" dirty="0" smtClean="0"/>
            </a:br>
            <a:r>
              <a:rPr lang="en-US" sz="2600" baseline="30000" dirty="0" smtClean="0"/>
              <a:t>35 </a:t>
            </a:r>
            <a:r>
              <a:rPr lang="en-US" sz="2600" dirty="0" smtClean="0"/>
              <a:t>Till I make Your enemies Your footstool.” </a:t>
            </a:r>
            <a:r>
              <a:rPr lang="en-US" dirty="0" smtClean="0"/>
              <a:t>’</a:t>
            </a:r>
          </a:p>
          <a:p>
            <a:pPr>
              <a:lnSpc>
                <a:spcPts val="27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nSpc>
                <a:spcPts val="3000"/>
              </a:lnSpc>
            </a:pPr>
            <a:r>
              <a:rPr lang="en-US" sz="2600" baseline="30000" dirty="0" smtClean="0">
                <a:solidFill>
                  <a:srgbClr val="FFC000"/>
                </a:solidFill>
              </a:rPr>
              <a:t>36</a:t>
            </a:r>
            <a:r>
              <a:rPr lang="en-US" sz="2600" baseline="30000" dirty="0" smtClean="0"/>
              <a:t> </a:t>
            </a:r>
            <a:r>
              <a:rPr lang="en-US" sz="2600" dirty="0" smtClean="0"/>
              <a:t>“Therefore let all the house of Israel know assuredly that God has made this Jesus, whom you crucified, both Lord and Christ.”</a:t>
            </a:r>
          </a:p>
          <a:p>
            <a:pPr>
              <a:lnSpc>
                <a:spcPts val="2800"/>
              </a:lnSpc>
            </a:pPr>
            <a:r>
              <a:rPr lang="en-US" sz="2600" baseline="30000" dirty="0" smtClean="0"/>
              <a:t>37 </a:t>
            </a:r>
            <a:r>
              <a:rPr lang="en-US" sz="2600" dirty="0" smtClean="0"/>
              <a:t>Now when they heard </a:t>
            </a:r>
            <a:r>
              <a:rPr lang="en-US" sz="2600" i="1" dirty="0" smtClean="0"/>
              <a:t>this,</a:t>
            </a:r>
            <a:r>
              <a:rPr lang="en-US" sz="2600" dirty="0" smtClean="0"/>
              <a:t> they were cut to the heart, and said to Peter and the rest of the apostles, “Men </a:t>
            </a:r>
            <a:r>
              <a:rPr lang="en-US" sz="2600" i="1" dirty="0" smtClean="0"/>
              <a:t>and</a:t>
            </a:r>
            <a:r>
              <a:rPr lang="en-US" sz="2600" dirty="0" smtClean="0"/>
              <a:t> brethren, what shall we do?”</a:t>
            </a:r>
          </a:p>
          <a:p>
            <a:pPr>
              <a:lnSpc>
                <a:spcPts val="2800"/>
              </a:lnSpc>
            </a:pPr>
            <a:r>
              <a:rPr lang="en-US" sz="2600" baseline="30000" dirty="0" smtClean="0"/>
              <a:t>38 </a:t>
            </a:r>
            <a:r>
              <a:rPr lang="en-US" sz="2600" dirty="0" smtClean="0"/>
              <a:t>Then Peter said to them, “Repent, and let every one of you be baptized in the name of Jesus Christ for the remission of sins; and you shall receive the gift of the Holy Spirit. </a:t>
            </a:r>
          </a:p>
          <a:p>
            <a:pPr>
              <a:lnSpc>
                <a:spcPts val="3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holy-spirit-gods-power-at-work.jpg"/>
          <p:cNvPicPr>
            <a:picLocks noChangeAspect="1"/>
          </p:cNvPicPr>
          <p:nvPr/>
        </p:nvPicPr>
        <p:blipFill>
          <a:blip r:embed="rId2" cstate="print"/>
          <a:srcRect r="25000"/>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Where you belong 02.jpg"/>
          <p:cNvPicPr>
            <a:picLocks noChangeAspect="1"/>
          </p:cNvPicPr>
          <p:nvPr/>
        </p:nvPicPr>
        <p:blipFill>
          <a:blip r:embed="rId3" cstate="print">
            <a:lum bright="-65000" contrast="20000"/>
          </a:blip>
          <a:stretch>
            <a:fillRect/>
          </a:stretch>
        </p:blipFill>
        <p:spPr>
          <a:xfrm>
            <a:off x="0" y="0"/>
            <a:ext cx="9144000" cy="6858000"/>
          </a:xfrm>
          <a:prstGeom prst="rect">
            <a:avLst/>
          </a:prstGeom>
        </p:spPr>
      </p:pic>
      <p:pic>
        <p:nvPicPr>
          <p:cNvPr id="6" name="Picture 5" descr="peter preaching at Pentecost.jpg"/>
          <p:cNvPicPr>
            <a:picLocks noChangeAspect="1"/>
          </p:cNvPicPr>
          <p:nvPr/>
        </p:nvPicPr>
        <p:blipFill>
          <a:blip r:embed="rId4" cstate="print">
            <a:lum contrast="10000"/>
          </a:blip>
          <a:srcRect l="16667" t="10345" b="23645"/>
          <a:stretch>
            <a:fillRect/>
          </a:stretch>
        </p:blipFill>
        <p:spPr>
          <a:xfrm>
            <a:off x="1" y="1371600"/>
            <a:ext cx="9144000" cy="4648200"/>
          </a:xfrm>
          <a:prstGeom prst="rect">
            <a:avLst/>
          </a:prstGeom>
        </p:spPr>
      </p:pic>
      <p:sp>
        <p:nvSpPr>
          <p:cNvPr id="2" name="Title 1"/>
          <p:cNvSpPr>
            <a:spLocks noGrp="1"/>
          </p:cNvSpPr>
          <p:nvPr>
            <p:ph type="ctrTitle"/>
          </p:nvPr>
        </p:nvSpPr>
        <p:spPr/>
        <p:txBody>
          <a:bodyPr/>
          <a:lstStyle/>
          <a:p>
            <a:r>
              <a:rPr lang="en-US" sz="3800" dirty="0" smtClean="0"/>
              <a:t>Peter’s Sermon at Pentecost</a:t>
            </a:r>
            <a:endParaRPr lang="en-US" sz="3800" dirty="0"/>
          </a:p>
        </p:txBody>
      </p:sp>
      <p:sp>
        <p:nvSpPr>
          <p:cNvPr id="3" name="Subtitle 2"/>
          <p:cNvSpPr>
            <a:spLocks noGrp="1"/>
          </p:cNvSpPr>
          <p:nvPr>
            <p:ph type="subTitle" idx="1"/>
          </p:nvPr>
        </p:nvSpPr>
        <p:spPr>
          <a:xfrm>
            <a:off x="1295400" y="6019800"/>
            <a:ext cx="6400800" cy="685800"/>
          </a:xfrm>
        </p:spPr>
        <p:txBody>
          <a:bodyPr>
            <a:noAutofit/>
          </a:bodyPr>
          <a:lstStyle/>
          <a:p>
            <a:r>
              <a:rPr lang="en-US" sz="3200" dirty="0" smtClean="0"/>
              <a:t>Acts 2:22-41</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Day of Pentecost</a:t>
            </a:r>
            <a:endParaRPr lang="en-US" dirty="0"/>
          </a:p>
        </p:txBody>
      </p:sp>
      <p:sp>
        <p:nvSpPr>
          <p:cNvPr id="5" name="Content Placeholder 4"/>
          <p:cNvSpPr>
            <a:spLocks noGrp="1"/>
          </p:cNvSpPr>
          <p:nvPr>
            <p:ph idx="1"/>
          </p:nvPr>
        </p:nvSpPr>
        <p:spPr>
          <a:xfrm>
            <a:off x="381000" y="1752599"/>
            <a:ext cx="8305800" cy="4191001"/>
          </a:xfrm>
        </p:spPr>
        <p:txBody>
          <a:bodyPr/>
          <a:lstStyle/>
          <a:p>
            <a:pPr>
              <a:lnSpc>
                <a:spcPts val="3000"/>
              </a:lnSpc>
            </a:pPr>
            <a:r>
              <a:rPr lang="en-US" dirty="0" smtClean="0"/>
              <a:t>Outpouring of the Holy Spirit..</a:t>
            </a:r>
          </a:p>
          <a:p>
            <a:pPr>
              <a:lnSpc>
                <a:spcPts val="3000"/>
              </a:lnSpc>
            </a:pPr>
            <a:r>
              <a:rPr lang="en-US" dirty="0" smtClean="0"/>
              <a:t>Fulfillment of Joel, John, Jesus..</a:t>
            </a:r>
          </a:p>
          <a:p>
            <a:pPr>
              <a:lnSpc>
                <a:spcPts val="3000"/>
              </a:lnSpc>
            </a:pPr>
            <a:r>
              <a:rPr lang="en-US" dirty="0" smtClean="0"/>
              <a:t>First gospel sermon.. Conversion of 3000</a:t>
            </a:r>
          </a:p>
          <a:p>
            <a:pPr>
              <a:lnSpc>
                <a:spcPts val="3000"/>
              </a:lnSpc>
            </a:pPr>
            <a:r>
              <a:rPr lang="en-US" dirty="0" smtClean="0"/>
              <a:t>Beginning of the church..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 these words..</a:t>
            </a:r>
            <a:endParaRPr lang="en-US" dirty="0"/>
          </a:p>
        </p:txBody>
      </p:sp>
      <p:sp>
        <p:nvSpPr>
          <p:cNvPr id="3" name="Content Placeholder 2"/>
          <p:cNvSpPr>
            <a:spLocks noGrp="1"/>
          </p:cNvSpPr>
          <p:nvPr>
            <p:ph idx="1"/>
          </p:nvPr>
        </p:nvSpPr>
        <p:spPr/>
        <p:txBody>
          <a:bodyPr/>
          <a:lstStyle/>
          <a:p>
            <a:pPr>
              <a:lnSpc>
                <a:spcPts val="3000"/>
              </a:lnSpc>
            </a:pPr>
            <a:r>
              <a:rPr lang="en-US" dirty="0" smtClean="0"/>
              <a:t>14 Men of Judea.. Heed my words</a:t>
            </a:r>
          </a:p>
          <a:p>
            <a:pPr>
              <a:lnSpc>
                <a:spcPts val="3000"/>
              </a:lnSpc>
            </a:pPr>
            <a:r>
              <a:rPr lang="en-US" dirty="0" smtClean="0"/>
              <a:t>22 Men of Israel.. Hear my words</a:t>
            </a:r>
          </a:p>
          <a:p>
            <a:pPr>
              <a:lnSpc>
                <a:spcPts val="3000"/>
              </a:lnSpc>
            </a:pPr>
            <a:r>
              <a:rPr lang="en-US" dirty="0" smtClean="0"/>
              <a:t>29 Men and brethren.. Let me speak freely</a:t>
            </a:r>
          </a:p>
          <a:p>
            <a:pPr>
              <a:lnSpc>
                <a:spcPts val="3000"/>
              </a:lnSpc>
            </a:pPr>
            <a:r>
              <a:rPr lang="en-US" dirty="0" smtClean="0"/>
              <a:t>40 with many other words he testified</a:t>
            </a:r>
          </a:p>
          <a:p>
            <a:pPr>
              <a:lnSpc>
                <a:spcPts val="3000"/>
              </a:lnSpc>
            </a:pPr>
            <a:r>
              <a:rPr lang="en-US" dirty="0" smtClean="0"/>
              <a:t>41 Those who gladly received his word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Sermon (22-36)</a:t>
            </a:r>
            <a:endParaRPr lang="en-US" dirty="0"/>
          </a:p>
        </p:txBody>
      </p:sp>
      <p:sp>
        <p:nvSpPr>
          <p:cNvPr id="3" name="Content Placeholder 2"/>
          <p:cNvSpPr>
            <a:spLocks noGrp="1"/>
          </p:cNvSpPr>
          <p:nvPr>
            <p:ph idx="1"/>
          </p:nvPr>
        </p:nvSpPr>
        <p:spPr/>
        <p:txBody>
          <a:bodyPr/>
          <a:lstStyle/>
          <a:p>
            <a:pPr>
              <a:lnSpc>
                <a:spcPts val="3200"/>
              </a:lnSpc>
            </a:pPr>
            <a:r>
              <a:rPr lang="en-US" dirty="0" smtClean="0"/>
              <a:t>Jesus attested by God (22)</a:t>
            </a:r>
          </a:p>
          <a:p>
            <a:pPr>
              <a:lnSpc>
                <a:spcPts val="3200"/>
              </a:lnSpc>
            </a:pPr>
            <a:r>
              <a:rPr lang="en-US" dirty="0" smtClean="0"/>
              <a:t>Jesus put to death (23)</a:t>
            </a:r>
          </a:p>
          <a:p>
            <a:pPr>
              <a:lnSpc>
                <a:spcPts val="3200"/>
              </a:lnSpc>
            </a:pPr>
            <a:r>
              <a:rPr lang="en-US" dirty="0" smtClean="0"/>
              <a:t>Jesus raised by God (24-31)</a:t>
            </a:r>
          </a:p>
          <a:p>
            <a:pPr>
              <a:lnSpc>
                <a:spcPts val="3200"/>
              </a:lnSpc>
            </a:pPr>
            <a:r>
              <a:rPr lang="en-US" dirty="0" smtClean="0"/>
              <a:t>Jesus exalted as Lord (33-36)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86600" cy="1143000"/>
          </a:xfrm>
        </p:spPr>
        <p:txBody>
          <a:bodyPr>
            <a:normAutofit/>
          </a:bodyPr>
          <a:lstStyle/>
          <a:p>
            <a:r>
              <a:rPr lang="en-US" sz="3200" dirty="0" smtClean="0"/>
              <a:t>Jesus attested by God (</a:t>
            </a:r>
            <a:r>
              <a:rPr lang="en-US" sz="2800" dirty="0" smtClean="0"/>
              <a:t>22)</a:t>
            </a:r>
            <a:endParaRPr lang="en-US" sz="2800" dirty="0"/>
          </a:p>
        </p:txBody>
      </p:sp>
      <p:sp>
        <p:nvSpPr>
          <p:cNvPr id="3" name="Content Placeholder 2"/>
          <p:cNvSpPr>
            <a:spLocks noGrp="1"/>
          </p:cNvSpPr>
          <p:nvPr>
            <p:ph idx="1"/>
          </p:nvPr>
        </p:nvSpPr>
        <p:spPr>
          <a:xfrm>
            <a:off x="381000" y="1676401"/>
            <a:ext cx="8458200" cy="4267200"/>
          </a:xfrm>
        </p:spPr>
        <p:txBody>
          <a:bodyPr>
            <a:normAutofit/>
          </a:bodyPr>
          <a:lstStyle/>
          <a:p>
            <a:pPr>
              <a:lnSpc>
                <a:spcPts val="2800"/>
              </a:lnSpc>
            </a:pPr>
            <a:r>
              <a:rPr lang="en-US" sz="2700" dirty="0" smtClean="0">
                <a:solidFill>
                  <a:srgbClr val="FFC000"/>
                </a:solidFill>
              </a:rPr>
              <a:t>22</a:t>
            </a:r>
            <a:r>
              <a:rPr lang="en-US" sz="2700" dirty="0" smtClean="0"/>
              <a:t> Men of Israel, hear these words: Jesus of Nazareth, a Man attested by God to you by miracles, wonders, and signs which God did through Him in your midst, as you yourselves also know—</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put to death (23)</a:t>
            </a:r>
            <a:endParaRPr lang="en-US" dirty="0"/>
          </a:p>
        </p:txBody>
      </p:sp>
      <p:sp>
        <p:nvSpPr>
          <p:cNvPr id="3" name="Content Placeholder 2"/>
          <p:cNvSpPr>
            <a:spLocks noGrp="1"/>
          </p:cNvSpPr>
          <p:nvPr>
            <p:ph idx="1"/>
          </p:nvPr>
        </p:nvSpPr>
        <p:spPr/>
        <p:txBody>
          <a:bodyPr>
            <a:normAutofit/>
          </a:bodyPr>
          <a:lstStyle/>
          <a:p>
            <a:pPr>
              <a:lnSpc>
                <a:spcPts val="2800"/>
              </a:lnSpc>
            </a:pPr>
            <a:r>
              <a:rPr lang="en-US" sz="2700" dirty="0" smtClean="0">
                <a:solidFill>
                  <a:srgbClr val="FFC000"/>
                </a:solidFill>
              </a:rPr>
              <a:t>23</a:t>
            </a:r>
            <a:r>
              <a:rPr lang="en-US" sz="2700" dirty="0" smtClean="0"/>
              <a:t> Him, being delivered by the determined purpose and foreknowledge of God, you have taken by lawless hands, have crucified, and put to death;</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raised by God (24)</a:t>
            </a:r>
            <a:endParaRPr lang="en-US" dirty="0"/>
          </a:p>
        </p:txBody>
      </p:sp>
      <p:sp>
        <p:nvSpPr>
          <p:cNvPr id="3" name="Content Placeholder 2"/>
          <p:cNvSpPr>
            <a:spLocks noGrp="1"/>
          </p:cNvSpPr>
          <p:nvPr>
            <p:ph idx="1"/>
          </p:nvPr>
        </p:nvSpPr>
        <p:spPr/>
        <p:txBody>
          <a:bodyPr>
            <a:normAutofit/>
          </a:bodyPr>
          <a:lstStyle/>
          <a:p>
            <a:r>
              <a:rPr lang="en-US" sz="2700" dirty="0" smtClean="0">
                <a:solidFill>
                  <a:srgbClr val="FFC000"/>
                </a:solidFill>
              </a:rPr>
              <a:t>24 </a:t>
            </a:r>
            <a:r>
              <a:rPr lang="en-US" sz="2700" dirty="0" smtClean="0"/>
              <a:t>whom God raised up, having loosed the pains of death, because it was not possible that He should be held by it. </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scripture..</a:t>
            </a:r>
            <a:endParaRPr lang="en-US" dirty="0"/>
          </a:p>
        </p:txBody>
      </p:sp>
      <p:sp>
        <p:nvSpPr>
          <p:cNvPr id="3" name="Content Placeholder 2"/>
          <p:cNvSpPr>
            <a:spLocks noGrp="1"/>
          </p:cNvSpPr>
          <p:nvPr>
            <p:ph idx="1"/>
          </p:nvPr>
        </p:nvSpPr>
        <p:spPr>
          <a:xfrm>
            <a:off x="381000" y="1676401"/>
            <a:ext cx="8610600" cy="4267200"/>
          </a:xfrm>
        </p:spPr>
        <p:txBody>
          <a:bodyPr>
            <a:normAutofit/>
          </a:bodyPr>
          <a:lstStyle/>
          <a:p>
            <a:pPr>
              <a:lnSpc>
                <a:spcPts val="2600"/>
              </a:lnSpc>
            </a:pPr>
            <a:r>
              <a:rPr lang="en-US" sz="2600" dirty="0" smtClean="0">
                <a:solidFill>
                  <a:srgbClr val="FFC000"/>
                </a:solidFill>
              </a:rPr>
              <a:t>25</a:t>
            </a:r>
            <a:r>
              <a:rPr lang="en-US" sz="2600" baseline="30000" dirty="0" smtClean="0"/>
              <a:t> </a:t>
            </a:r>
            <a:r>
              <a:rPr lang="en-US" sz="2600" dirty="0" smtClean="0"/>
              <a:t>For David says concerning Him: </a:t>
            </a:r>
          </a:p>
          <a:p>
            <a:pPr>
              <a:lnSpc>
                <a:spcPts val="2600"/>
              </a:lnSpc>
            </a:pPr>
            <a:r>
              <a:rPr lang="en-US" sz="2600" u="sng" dirty="0" smtClean="0">
                <a:solidFill>
                  <a:srgbClr val="FFC000"/>
                </a:solidFill>
              </a:rPr>
              <a:t>#1 (Psalm 16:8-11)</a:t>
            </a:r>
          </a:p>
          <a:p>
            <a:pPr>
              <a:lnSpc>
                <a:spcPts val="2600"/>
              </a:lnSpc>
            </a:pPr>
            <a:r>
              <a:rPr lang="en-US" sz="2600" dirty="0" smtClean="0">
                <a:solidFill>
                  <a:srgbClr val="FFC000"/>
                </a:solidFill>
              </a:rPr>
              <a:t>25</a:t>
            </a:r>
            <a:r>
              <a:rPr lang="en-US" sz="2600" dirty="0" smtClean="0"/>
              <a:t>  ‘I foresaw the </a:t>
            </a:r>
            <a:r>
              <a:rPr lang="en-US" sz="2600" cap="small" dirty="0" smtClean="0"/>
              <a:t>Lord</a:t>
            </a:r>
            <a:r>
              <a:rPr lang="en-US" sz="2600" dirty="0" smtClean="0"/>
              <a:t> always before my face, For He is at my right hand, that I may not be shaken. </a:t>
            </a:r>
            <a:r>
              <a:rPr lang="en-US" sz="2600" dirty="0" smtClean="0">
                <a:solidFill>
                  <a:srgbClr val="FFC000"/>
                </a:solidFill>
              </a:rPr>
              <a:t>26</a:t>
            </a:r>
            <a:r>
              <a:rPr lang="en-US" sz="2600" dirty="0" smtClean="0"/>
              <a:t> Therefore my heart rejoiced, and my tongue was glad; Moreover my flesh also will rest in hope.</a:t>
            </a:r>
          </a:p>
          <a:p>
            <a:pPr>
              <a:lnSpc>
                <a:spcPts val="2600"/>
              </a:lnSpc>
            </a:pPr>
            <a:r>
              <a:rPr lang="en-US" sz="2600" dirty="0" smtClean="0">
                <a:solidFill>
                  <a:srgbClr val="FFC000"/>
                </a:solidFill>
              </a:rPr>
              <a:t>27</a:t>
            </a:r>
            <a:r>
              <a:rPr lang="en-US" sz="2600" baseline="30000" dirty="0" smtClean="0"/>
              <a:t> </a:t>
            </a:r>
            <a:r>
              <a:rPr lang="en-US" sz="2600" dirty="0" smtClean="0"/>
              <a:t>For You will not leave my soul in Hades, Nor will You allow Your Holy One to see corruption. </a:t>
            </a:r>
            <a:r>
              <a:rPr lang="en-US" sz="2600" dirty="0" smtClean="0">
                <a:solidFill>
                  <a:srgbClr val="FFC000"/>
                </a:solidFill>
              </a:rPr>
              <a:t>28</a:t>
            </a:r>
            <a:r>
              <a:rPr lang="en-US" sz="2600" baseline="30000" dirty="0" smtClean="0"/>
              <a:t> </a:t>
            </a:r>
            <a:r>
              <a:rPr lang="en-US" sz="2600" dirty="0" smtClean="0"/>
              <a:t>You have made known to me the ways of life; You will make me full of joy in Your presence.’</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proof</a:t>
            </a:r>
            <a:endParaRPr lang="en-US" dirty="0"/>
          </a:p>
        </p:txBody>
      </p:sp>
      <p:sp>
        <p:nvSpPr>
          <p:cNvPr id="3" name="Content Placeholder 2"/>
          <p:cNvSpPr>
            <a:spLocks noGrp="1"/>
          </p:cNvSpPr>
          <p:nvPr>
            <p:ph idx="1"/>
          </p:nvPr>
        </p:nvSpPr>
        <p:spPr/>
        <p:txBody>
          <a:bodyPr>
            <a:normAutofit/>
          </a:bodyPr>
          <a:lstStyle/>
          <a:p>
            <a:pPr>
              <a:lnSpc>
                <a:spcPts val="2600"/>
              </a:lnSpc>
            </a:pPr>
            <a:r>
              <a:rPr lang="en-US" sz="2500" dirty="0" smtClean="0">
                <a:solidFill>
                  <a:srgbClr val="FFC000"/>
                </a:solidFill>
              </a:rPr>
              <a:t>29</a:t>
            </a:r>
            <a:r>
              <a:rPr lang="en-US" sz="2500" baseline="30000" dirty="0" smtClean="0"/>
              <a:t> </a:t>
            </a:r>
            <a:r>
              <a:rPr lang="en-US" sz="2500" dirty="0" smtClean="0"/>
              <a:t>“Men </a:t>
            </a:r>
            <a:r>
              <a:rPr lang="en-US" sz="2500" i="1" dirty="0" smtClean="0"/>
              <a:t>and</a:t>
            </a:r>
            <a:r>
              <a:rPr lang="en-US" sz="2500" dirty="0" smtClean="0"/>
              <a:t> brethren, let </a:t>
            </a:r>
            <a:r>
              <a:rPr lang="en-US" sz="2500" i="1" dirty="0" smtClean="0"/>
              <a:t>me</a:t>
            </a:r>
            <a:r>
              <a:rPr lang="en-US" sz="2500" dirty="0" smtClean="0"/>
              <a:t> speak freely to you of the patriarch David, that he is both dead and buried, and his tomb is with us to this day. </a:t>
            </a:r>
          </a:p>
          <a:p>
            <a:pPr>
              <a:lnSpc>
                <a:spcPts val="2600"/>
              </a:lnSpc>
            </a:pPr>
            <a:r>
              <a:rPr lang="en-US" sz="2500" u="sng" dirty="0" smtClean="0">
                <a:solidFill>
                  <a:srgbClr val="FFC000"/>
                </a:solidFill>
              </a:rPr>
              <a:t>#2 (Psalm 132:11)</a:t>
            </a:r>
          </a:p>
          <a:p>
            <a:pPr>
              <a:lnSpc>
                <a:spcPts val="2600"/>
              </a:lnSpc>
            </a:pPr>
            <a:r>
              <a:rPr lang="en-US" sz="2500" baseline="30000" dirty="0" smtClean="0"/>
              <a:t>30 </a:t>
            </a:r>
            <a:r>
              <a:rPr lang="en-US" sz="2500" dirty="0" smtClean="0"/>
              <a:t>Therefore, being a prophet, and knowing that God had sworn with an oath to him that of the fruit of his body, according to the flesh, He would raise up the Christ to sit on his throne, </a:t>
            </a:r>
            <a:r>
              <a:rPr lang="en-US" sz="2500" baseline="30000" dirty="0" smtClean="0"/>
              <a:t>31 </a:t>
            </a:r>
            <a:r>
              <a:rPr lang="en-US" sz="2500" dirty="0" smtClean="0"/>
              <a:t>he, foreseeing this, spoke concerning the resurrection of the Christ, that His soul was not left in Hades, nor did His flesh see corruption.</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2248</TotalTime>
  <Words>255</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Peter’s Sermon at Pentecost</vt:lpstr>
      <vt:lpstr>The Day of Pentecost</vt:lpstr>
      <vt:lpstr>“Hear these words..</vt:lpstr>
      <vt:lpstr>The Sermon (22-36)</vt:lpstr>
      <vt:lpstr>Jesus attested by God (22)</vt:lpstr>
      <vt:lpstr>Jesus put to death (23)</vt:lpstr>
      <vt:lpstr>Jesus raised by God (24)</vt:lpstr>
      <vt:lpstr>Proof by scripture..</vt:lpstr>
      <vt:lpstr>Further proof</vt:lpstr>
      <vt:lpstr>Eyewitness testimony</vt:lpstr>
      <vt:lpstr>Jesus exalted as Lord</vt:lpstr>
      <vt:lpstr>Conclusion</vt:lpstr>
      <vt:lpstr>Peter’s Sermon at Pentecost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248</cp:revision>
  <dcterms:created xsi:type="dcterms:W3CDTF">2011-02-15T07:29:10Z</dcterms:created>
  <dcterms:modified xsi:type="dcterms:W3CDTF">2019-09-21T17:29:50Z</dcterms:modified>
</cp:coreProperties>
</file>