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261300"/>
    <a:srgbClr val="663300"/>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9/21/2019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8674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9/21/2019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7" name="Picture 6" descr="Book-of-Acts_graphic.jpg"/>
          <p:cNvPicPr>
            <a:picLocks noChangeAspect="1"/>
          </p:cNvPicPr>
          <p:nvPr userDrawn="1"/>
        </p:nvPicPr>
        <p:blipFill>
          <a:blip r:embed="rId14" cstate="print"/>
          <a:stretch>
            <a:fillRect/>
          </a:stretch>
        </p:blipFill>
        <p:spPr>
          <a:xfrm>
            <a:off x="0" y="1524000"/>
            <a:ext cx="9144000" cy="4495800"/>
          </a:xfrm>
          <a:prstGeom prst="rect">
            <a:avLst/>
          </a:prstGeom>
        </p:spPr>
      </p:pic>
      <p:sp>
        <p:nvSpPr>
          <p:cNvPr id="9" name="Rectangle 8"/>
          <p:cNvSpPr/>
          <p:nvPr userDrawn="1"/>
        </p:nvSpPr>
        <p:spPr>
          <a:xfrm>
            <a:off x="0" y="1524000"/>
            <a:ext cx="9144000" cy="46482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676401"/>
            <a:ext cx="8305800" cy="4267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640080" y="419101"/>
            <a:ext cx="7772400" cy="914400"/>
          </a:xfrm>
        </p:spPr>
        <p:txBody>
          <a:bodyPr/>
          <a:lstStyle/>
          <a:p>
            <a:r>
              <a:rPr lang="en-US" dirty="0" smtClean="0"/>
              <a:t>Preparing for the Kingdom</a:t>
            </a:r>
            <a:endParaRPr lang="en-US" dirty="0"/>
          </a:p>
        </p:txBody>
      </p:sp>
      <p:sp>
        <p:nvSpPr>
          <p:cNvPr id="3" name="Subtitle 2"/>
          <p:cNvSpPr>
            <a:spLocks noGrp="1"/>
          </p:cNvSpPr>
          <p:nvPr>
            <p:ph type="subTitle" idx="1"/>
          </p:nvPr>
        </p:nvSpPr>
        <p:spPr/>
        <p:txBody>
          <a:bodyPr>
            <a:normAutofit/>
          </a:bodyPr>
          <a:lstStyle/>
          <a:p>
            <a:r>
              <a:rPr lang="en-US" sz="3600" dirty="0" smtClean="0"/>
              <a:t>Acts 1:1-26</a:t>
            </a:r>
            <a:endParaRPr lang="en-US" sz="3600" dirty="0"/>
          </a:p>
        </p:txBody>
      </p:sp>
      <p:pic>
        <p:nvPicPr>
          <p:cNvPr id="6" name="Picture 5" descr="Book-of-Acts_graphic.jpg"/>
          <p:cNvPicPr>
            <a:picLocks noChangeAspect="1"/>
          </p:cNvPicPr>
          <p:nvPr/>
        </p:nvPicPr>
        <p:blipFill>
          <a:blip r:embed="rId3" cstate="print">
            <a:lum bright="-10000" contrast="10000"/>
          </a:blip>
          <a:stretch>
            <a:fillRect/>
          </a:stretch>
        </p:blipFill>
        <p:spPr>
          <a:xfrm>
            <a:off x="0" y="1600200"/>
            <a:ext cx="9144000" cy="40635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Dependence on God (1:23-26)</a:t>
            </a:r>
            <a:endParaRPr lang="en-US" sz="3000" dirty="0"/>
          </a:p>
        </p:txBody>
      </p:sp>
      <p:sp>
        <p:nvSpPr>
          <p:cNvPr id="3" name="Content Placeholder 2"/>
          <p:cNvSpPr>
            <a:spLocks noGrp="1"/>
          </p:cNvSpPr>
          <p:nvPr>
            <p:ph idx="1"/>
          </p:nvPr>
        </p:nvSpPr>
        <p:spPr>
          <a:xfrm>
            <a:off x="381000" y="1676401"/>
            <a:ext cx="8458200" cy="4267200"/>
          </a:xfrm>
        </p:spPr>
        <p:txBody>
          <a:bodyPr>
            <a:normAutofit/>
          </a:bodyPr>
          <a:lstStyle/>
          <a:p>
            <a:pPr>
              <a:lnSpc>
                <a:spcPts val="2400"/>
              </a:lnSpc>
              <a:spcAft>
                <a:spcPts val="100"/>
              </a:spcAft>
            </a:pPr>
            <a:r>
              <a:rPr lang="en-US" sz="2400" dirty="0" smtClean="0">
                <a:solidFill>
                  <a:srgbClr val="FFC000"/>
                </a:solidFill>
              </a:rPr>
              <a:t>23</a:t>
            </a:r>
            <a:r>
              <a:rPr lang="en-US" sz="2400" baseline="30000" dirty="0" smtClean="0"/>
              <a:t> </a:t>
            </a:r>
            <a:r>
              <a:rPr lang="en-US" sz="2400" dirty="0" smtClean="0"/>
              <a:t>And they proposed two: Joseph called </a:t>
            </a:r>
            <a:r>
              <a:rPr lang="en-US" sz="2400" dirty="0" err="1" smtClean="0"/>
              <a:t>Barsabas</a:t>
            </a:r>
            <a:r>
              <a:rPr lang="en-US" sz="2400" dirty="0" smtClean="0"/>
              <a:t>, who was surnamed Justus, and Matthias.</a:t>
            </a:r>
          </a:p>
          <a:p>
            <a:pPr>
              <a:lnSpc>
                <a:spcPts val="2400"/>
              </a:lnSpc>
              <a:spcAft>
                <a:spcPts val="100"/>
              </a:spcAft>
            </a:pPr>
            <a:r>
              <a:rPr lang="en-US" sz="2400" dirty="0" smtClean="0">
                <a:solidFill>
                  <a:srgbClr val="FFC000"/>
                </a:solidFill>
              </a:rPr>
              <a:t>24</a:t>
            </a:r>
            <a:r>
              <a:rPr lang="en-US" sz="2400" baseline="30000" dirty="0" smtClean="0"/>
              <a:t> </a:t>
            </a:r>
            <a:r>
              <a:rPr lang="en-US" sz="2400" dirty="0" smtClean="0"/>
              <a:t>And they prayed and said, “You, O Lord, who know the hearts of all, show which of these two You have chosen</a:t>
            </a:r>
          </a:p>
          <a:p>
            <a:pPr>
              <a:lnSpc>
                <a:spcPts val="2400"/>
              </a:lnSpc>
              <a:spcAft>
                <a:spcPts val="100"/>
              </a:spcAft>
            </a:pPr>
            <a:r>
              <a:rPr lang="en-US" sz="2400" dirty="0" smtClean="0">
                <a:solidFill>
                  <a:srgbClr val="FFC000"/>
                </a:solidFill>
              </a:rPr>
              <a:t>25</a:t>
            </a:r>
            <a:r>
              <a:rPr lang="en-US" sz="2400" baseline="30000" dirty="0" smtClean="0"/>
              <a:t> </a:t>
            </a:r>
            <a:r>
              <a:rPr lang="en-US" sz="2400" dirty="0" smtClean="0"/>
              <a:t>to take part in this ministry and apostleship from which Judas by transgression fell, that he might go to his own place.”</a:t>
            </a:r>
          </a:p>
          <a:p>
            <a:pPr>
              <a:lnSpc>
                <a:spcPts val="2400"/>
              </a:lnSpc>
              <a:spcAft>
                <a:spcPts val="100"/>
              </a:spcAft>
            </a:pPr>
            <a:r>
              <a:rPr lang="en-US" sz="2400" dirty="0" smtClean="0">
                <a:solidFill>
                  <a:srgbClr val="FFC000"/>
                </a:solidFill>
              </a:rPr>
              <a:t>26</a:t>
            </a:r>
            <a:r>
              <a:rPr lang="en-US" sz="2400" baseline="30000" dirty="0" smtClean="0"/>
              <a:t> </a:t>
            </a:r>
            <a:r>
              <a:rPr lang="en-US" sz="2400" dirty="0" smtClean="0"/>
              <a:t>And they cast their lots, and the lot fell on Matthias. And he was numbered with the eleven apostles.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lame.jpeg"/>
          <p:cNvPicPr>
            <a:picLocks noChangeAspect="1"/>
          </p:cNvPicPr>
          <p:nvPr/>
        </p:nvPicPr>
        <p:blipFill>
          <a:blip r:embed="rId2" cstate="print">
            <a:lum bright="-15000" contrast="10000"/>
          </a:blip>
          <a:stretch>
            <a:fillRect/>
          </a:stretch>
        </p:blipFill>
        <p:spPr>
          <a:xfrm>
            <a:off x="0" y="1524000"/>
            <a:ext cx="9144000" cy="4648200"/>
          </a:xfrm>
          <a:prstGeom prst="rect">
            <a:avLst/>
          </a:prstGeom>
        </p:spPr>
      </p:pic>
      <p:sp>
        <p:nvSpPr>
          <p:cNvPr id="4" name="Rectangle 3"/>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a:bodyPr>
          <a:lstStyle/>
          <a:p>
            <a:r>
              <a:rPr lang="en-US" sz="3000" dirty="0" smtClean="0"/>
              <a:t>Lighting the flame..</a:t>
            </a:r>
            <a:endParaRPr lang="en-US" sz="3000" dirty="0"/>
          </a:p>
        </p:txBody>
      </p:sp>
      <p:sp>
        <p:nvSpPr>
          <p:cNvPr id="6" name="Content Placeholder 5"/>
          <p:cNvSpPr>
            <a:spLocks noGrp="1"/>
          </p:cNvSpPr>
          <p:nvPr>
            <p:ph idx="1"/>
          </p:nvPr>
        </p:nvSpPr>
        <p:spPr/>
        <p:txBody>
          <a:bodyPr>
            <a:normAutofit/>
          </a:bodyPr>
          <a:lstStyle/>
          <a:p>
            <a:r>
              <a:rPr lang="en-US" sz="2800" dirty="0" smtClean="0"/>
              <a:t>The power of God (1:8)</a:t>
            </a:r>
          </a:p>
          <a:p>
            <a:r>
              <a:rPr lang="en-US" sz="2800" dirty="0" smtClean="0"/>
              <a:t>United in prayer (1:14)</a:t>
            </a:r>
          </a:p>
          <a:p>
            <a:r>
              <a:rPr lang="en-US" sz="2800" dirty="0" smtClean="0"/>
              <a:t>United in scripture (1:15-20)</a:t>
            </a:r>
          </a:p>
          <a:p>
            <a:r>
              <a:rPr lang="en-US" sz="2800" dirty="0" smtClean="0"/>
              <a:t>Depending upon God (1:23-26)</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640080" y="419101"/>
            <a:ext cx="7772400" cy="914400"/>
          </a:xfrm>
        </p:spPr>
        <p:txBody>
          <a:bodyPr/>
          <a:lstStyle/>
          <a:p>
            <a:r>
              <a:rPr lang="en-US" dirty="0" smtClean="0"/>
              <a:t>Preparing for the Kingdom</a:t>
            </a:r>
            <a:endParaRPr lang="en-US" dirty="0"/>
          </a:p>
        </p:txBody>
      </p:sp>
      <p:sp>
        <p:nvSpPr>
          <p:cNvPr id="3" name="Subtitle 2"/>
          <p:cNvSpPr>
            <a:spLocks noGrp="1"/>
          </p:cNvSpPr>
          <p:nvPr>
            <p:ph type="subTitle" idx="1"/>
          </p:nvPr>
        </p:nvSpPr>
        <p:spPr/>
        <p:txBody>
          <a:bodyPr>
            <a:normAutofit/>
          </a:bodyPr>
          <a:lstStyle/>
          <a:p>
            <a:r>
              <a:rPr lang="en-US" sz="3600" dirty="0" smtClean="0"/>
              <a:t>Acts 1:1-26</a:t>
            </a:r>
            <a:endParaRPr lang="en-US" sz="3600" dirty="0"/>
          </a:p>
        </p:txBody>
      </p:sp>
      <p:pic>
        <p:nvPicPr>
          <p:cNvPr id="6" name="Picture 5" descr="Book-of-Acts_graphic.jpg"/>
          <p:cNvPicPr>
            <a:picLocks noChangeAspect="1"/>
          </p:cNvPicPr>
          <p:nvPr/>
        </p:nvPicPr>
        <p:blipFill>
          <a:blip r:embed="rId3" cstate="print">
            <a:lum bright="-10000" contrast="10000"/>
          </a:blip>
          <a:stretch>
            <a:fillRect/>
          </a:stretch>
        </p:blipFill>
        <p:spPr>
          <a:xfrm>
            <a:off x="0" y="1600200"/>
            <a:ext cx="9144000" cy="406359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5562600" cy="990600"/>
          </a:xfrm>
        </p:spPr>
        <p:txBody>
          <a:bodyPr>
            <a:normAutofit fontScale="90000"/>
          </a:bodyPr>
          <a:lstStyle/>
          <a:p>
            <a:r>
              <a:rPr lang="en-US" dirty="0" smtClean="0"/>
              <a:t>Author and purpose Acts 1:1-3</a:t>
            </a:r>
            <a:endParaRPr lang="en-US" dirty="0"/>
          </a:p>
        </p:txBody>
      </p:sp>
      <p:sp>
        <p:nvSpPr>
          <p:cNvPr id="3" name="Content Placeholder 2"/>
          <p:cNvSpPr>
            <a:spLocks noGrp="1"/>
          </p:cNvSpPr>
          <p:nvPr>
            <p:ph idx="1"/>
          </p:nvPr>
        </p:nvSpPr>
        <p:spPr>
          <a:xfrm>
            <a:off x="381000" y="1676400"/>
            <a:ext cx="8077200" cy="4267200"/>
          </a:xfrm>
        </p:spPr>
        <p:txBody>
          <a:bodyPr>
            <a:normAutofit/>
          </a:bodyPr>
          <a:lstStyle/>
          <a:p>
            <a:pPr>
              <a:lnSpc>
                <a:spcPts val="2400"/>
              </a:lnSpc>
              <a:spcAft>
                <a:spcPts val="100"/>
              </a:spcAft>
            </a:pPr>
            <a:r>
              <a:rPr lang="en-US" sz="2400" dirty="0" smtClean="0">
                <a:solidFill>
                  <a:srgbClr val="FFC000"/>
                </a:solidFill>
              </a:rPr>
              <a:t>1</a:t>
            </a:r>
            <a:r>
              <a:rPr lang="en-US" sz="2400" dirty="0" smtClean="0"/>
              <a:t> The former account I made, O </a:t>
            </a:r>
            <a:r>
              <a:rPr lang="en-US" sz="2400" dirty="0" err="1" smtClean="0"/>
              <a:t>Theophilus</a:t>
            </a:r>
            <a:r>
              <a:rPr lang="en-US" sz="2400" dirty="0" smtClean="0"/>
              <a:t>, of all that Jesus began both to do and teach, </a:t>
            </a:r>
          </a:p>
          <a:p>
            <a:pPr>
              <a:lnSpc>
                <a:spcPts val="2400"/>
              </a:lnSpc>
              <a:spcAft>
                <a:spcPts val="100"/>
              </a:spcAft>
            </a:pPr>
            <a:r>
              <a:rPr lang="en-US" sz="2400" dirty="0" smtClean="0">
                <a:solidFill>
                  <a:srgbClr val="FFC000"/>
                </a:solidFill>
              </a:rPr>
              <a:t>2</a:t>
            </a:r>
            <a:r>
              <a:rPr lang="en-US" sz="2400" baseline="30000" dirty="0" smtClean="0"/>
              <a:t> </a:t>
            </a:r>
            <a:r>
              <a:rPr lang="en-US" sz="2400" dirty="0" smtClean="0"/>
              <a:t>until the day in which He was taken up, after He through the Holy Spirit had given commandments to the apostles whom He had chosen, </a:t>
            </a:r>
          </a:p>
          <a:p>
            <a:pPr>
              <a:lnSpc>
                <a:spcPts val="2400"/>
              </a:lnSpc>
              <a:spcAft>
                <a:spcPts val="100"/>
              </a:spcAft>
            </a:pPr>
            <a:r>
              <a:rPr lang="en-US" sz="2400" dirty="0" smtClean="0">
                <a:solidFill>
                  <a:srgbClr val="FFC000"/>
                </a:solidFill>
              </a:rPr>
              <a:t>3</a:t>
            </a:r>
            <a:r>
              <a:rPr lang="en-US" sz="2400" baseline="30000" dirty="0" smtClean="0"/>
              <a:t> </a:t>
            </a:r>
            <a:r>
              <a:rPr lang="en-US" sz="2400" dirty="0" smtClean="0"/>
              <a:t>to whom He also presented Himself alive after His suffering by many infallible proofs, being seen by them during forty days and speaking of the things pertaining to the kingdom of God.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715000" cy="1143000"/>
          </a:xfrm>
        </p:spPr>
        <p:txBody>
          <a:bodyPr>
            <a:normAutofit/>
          </a:bodyPr>
          <a:lstStyle/>
          <a:p>
            <a:r>
              <a:rPr lang="en-US" sz="3000" dirty="0" smtClean="0"/>
              <a:t>Promise of the Holy Spirit (4-5)</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4</a:t>
            </a:r>
            <a:r>
              <a:rPr lang="en-US" sz="2400" baseline="30000" dirty="0" smtClean="0"/>
              <a:t> </a:t>
            </a:r>
            <a:r>
              <a:rPr lang="en-US" sz="2400" dirty="0" smtClean="0"/>
              <a:t>And being assembled together with </a:t>
            </a:r>
            <a:r>
              <a:rPr lang="en-US" sz="2400" i="1" dirty="0" smtClean="0"/>
              <a:t>them,</a:t>
            </a:r>
            <a:r>
              <a:rPr lang="en-US" sz="2400" dirty="0" smtClean="0"/>
              <a:t> He commanded them not to depart from Jerusalem, but to wait for the Promise of the Father, “which,” </a:t>
            </a:r>
            <a:r>
              <a:rPr lang="en-US" sz="2400" i="1" dirty="0" smtClean="0"/>
              <a:t>He said,</a:t>
            </a:r>
            <a:r>
              <a:rPr lang="en-US" sz="2400" dirty="0" smtClean="0"/>
              <a:t> “you have heard from Me; </a:t>
            </a:r>
          </a:p>
          <a:p>
            <a:pPr>
              <a:lnSpc>
                <a:spcPts val="2400"/>
              </a:lnSpc>
              <a:spcAft>
                <a:spcPts val="100"/>
              </a:spcAft>
            </a:pPr>
            <a:r>
              <a:rPr lang="en-US" sz="2400" dirty="0" smtClean="0">
                <a:solidFill>
                  <a:srgbClr val="FFC000"/>
                </a:solidFill>
              </a:rPr>
              <a:t>5</a:t>
            </a:r>
            <a:r>
              <a:rPr lang="en-US" sz="2400" dirty="0" smtClean="0"/>
              <a:t> for John truly baptized with water, but you shall be baptized with the Holy Spirit not many days from now.”</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19800" cy="1143000"/>
          </a:xfrm>
        </p:spPr>
        <p:txBody>
          <a:bodyPr>
            <a:normAutofit/>
          </a:bodyPr>
          <a:lstStyle/>
          <a:p>
            <a:r>
              <a:rPr lang="en-US" sz="3000" dirty="0" smtClean="0"/>
              <a:t>Question about the Kingdom (6-8)</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6</a:t>
            </a:r>
            <a:r>
              <a:rPr lang="en-US" sz="2400" baseline="30000" dirty="0" smtClean="0"/>
              <a:t> </a:t>
            </a:r>
            <a:r>
              <a:rPr lang="en-US" sz="2400" dirty="0" smtClean="0"/>
              <a:t>Therefore, when they had come together, they asked Him, saying, “Lord, will You at this time restore the kingdom to Israel?”</a:t>
            </a:r>
          </a:p>
          <a:p>
            <a:pPr>
              <a:lnSpc>
                <a:spcPts val="2400"/>
              </a:lnSpc>
              <a:spcAft>
                <a:spcPts val="100"/>
              </a:spcAft>
            </a:pPr>
            <a:r>
              <a:rPr lang="en-US" sz="2400" dirty="0" smtClean="0">
                <a:solidFill>
                  <a:srgbClr val="FFC000"/>
                </a:solidFill>
              </a:rPr>
              <a:t> 7 </a:t>
            </a:r>
            <a:r>
              <a:rPr lang="en-US" sz="2400" dirty="0" smtClean="0"/>
              <a:t>And He said to them, “It is not for you to know times or seasons which the Father has put in His own authority.</a:t>
            </a:r>
          </a:p>
          <a:p>
            <a:pPr>
              <a:lnSpc>
                <a:spcPts val="2400"/>
              </a:lnSpc>
              <a:spcAft>
                <a:spcPts val="100"/>
              </a:spcAft>
            </a:pPr>
            <a:r>
              <a:rPr lang="en-US" sz="2400" dirty="0" smtClean="0">
                <a:solidFill>
                  <a:srgbClr val="FFC000"/>
                </a:solidFill>
              </a:rPr>
              <a:t>8</a:t>
            </a:r>
            <a:r>
              <a:rPr lang="en-US" sz="2400" baseline="30000" dirty="0" smtClean="0"/>
              <a:t> </a:t>
            </a:r>
            <a:r>
              <a:rPr lang="en-US" sz="2400" dirty="0" smtClean="0"/>
              <a:t>But you shall receive power when the Holy Spirit has come upon you; and you shall be witnesses to Me in Jerusalem, and in all Judea and Samaria, and to the end of the earth.”</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Jesus ascends to Heaven (9-11)</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9 </a:t>
            </a:r>
            <a:r>
              <a:rPr lang="en-US" sz="2400" dirty="0" smtClean="0"/>
              <a:t>Now when He had spoken these things, while they watched, He was taken up, and a cloud received Him out of their sight. </a:t>
            </a:r>
          </a:p>
          <a:p>
            <a:pPr>
              <a:lnSpc>
                <a:spcPts val="2400"/>
              </a:lnSpc>
              <a:spcAft>
                <a:spcPts val="100"/>
              </a:spcAft>
            </a:pPr>
            <a:r>
              <a:rPr lang="en-US" sz="2400" dirty="0" smtClean="0">
                <a:solidFill>
                  <a:srgbClr val="FFC000"/>
                </a:solidFill>
              </a:rPr>
              <a:t>10</a:t>
            </a:r>
            <a:r>
              <a:rPr lang="en-US" sz="2400" baseline="30000" dirty="0" smtClean="0"/>
              <a:t> </a:t>
            </a:r>
            <a:r>
              <a:rPr lang="en-US" sz="2400" dirty="0" smtClean="0"/>
              <a:t>And while they looked steadfastly toward heaven as He went up, behold, two men stood by them in white apparel, </a:t>
            </a:r>
          </a:p>
          <a:p>
            <a:pPr>
              <a:lnSpc>
                <a:spcPts val="2400"/>
              </a:lnSpc>
              <a:spcAft>
                <a:spcPts val="100"/>
              </a:spcAft>
            </a:pPr>
            <a:r>
              <a:rPr lang="en-US" sz="2400" dirty="0" smtClean="0">
                <a:solidFill>
                  <a:srgbClr val="FFC000"/>
                </a:solidFill>
              </a:rPr>
              <a:t>11</a:t>
            </a:r>
            <a:r>
              <a:rPr lang="en-US" sz="2400" baseline="30000" dirty="0" smtClean="0"/>
              <a:t> </a:t>
            </a:r>
            <a:r>
              <a:rPr lang="en-US" sz="2400" dirty="0" smtClean="0"/>
              <a:t>who also said, “Men of Galilee, why do you stand gazing up into heaven? This </a:t>
            </a:r>
            <a:r>
              <a:rPr lang="en-US" sz="2400" i="1" dirty="0" smtClean="0"/>
              <a:t>same</a:t>
            </a:r>
            <a:r>
              <a:rPr lang="en-US" sz="2400" dirty="0" smtClean="0"/>
              <a:t> Jesus, who was taken up from you into heaven, will so come in like manner as you saw Him go into heaven.”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Praying in Jerusalem (12-14)</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12</a:t>
            </a:r>
            <a:r>
              <a:rPr lang="en-US" sz="2400" baseline="30000" dirty="0" smtClean="0"/>
              <a:t> </a:t>
            </a:r>
            <a:r>
              <a:rPr lang="en-US" sz="2400" dirty="0" smtClean="0"/>
              <a:t>Then they returned to Jerusalem from the mount called Olivet, which is near Jerusalem, a Sabbath day’s journey. </a:t>
            </a:r>
          </a:p>
          <a:p>
            <a:pPr>
              <a:lnSpc>
                <a:spcPts val="2400"/>
              </a:lnSpc>
              <a:spcAft>
                <a:spcPts val="100"/>
              </a:spcAft>
            </a:pPr>
            <a:r>
              <a:rPr lang="en-US" sz="2400" dirty="0" smtClean="0">
                <a:solidFill>
                  <a:srgbClr val="FFC000"/>
                </a:solidFill>
              </a:rPr>
              <a:t>13</a:t>
            </a:r>
            <a:r>
              <a:rPr lang="en-US" sz="2400" baseline="30000" dirty="0" smtClean="0"/>
              <a:t> </a:t>
            </a:r>
            <a:r>
              <a:rPr lang="en-US" sz="2400" dirty="0" smtClean="0"/>
              <a:t>And when they had entered, they went up into the upper room where they were staying: Peter, James, John, and Andrew; Philip and Thomas; Bartholomew and Matthew; James </a:t>
            </a:r>
            <a:r>
              <a:rPr lang="en-US" sz="2400" i="1" dirty="0" smtClean="0"/>
              <a:t>the son</a:t>
            </a:r>
            <a:r>
              <a:rPr lang="en-US" sz="2400" dirty="0" smtClean="0"/>
              <a:t> of </a:t>
            </a:r>
            <a:r>
              <a:rPr lang="en-US" sz="2400" dirty="0" err="1" smtClean="0"/>
              <a:t>Alphaeus</a:t>
            </a:r>
            <a:r>
              <a:rPr lang="en-US" sz="2400" dirty="0" smtClean="0"/>
              <a:t> and Simon the Zealot; and Judas </a:t>
            </a:r>
            <a:r>
              <a:rPr lang="en-US" sz="2400" i="1" dirty="0" smtClean="0"/>
              <a:t>the son</a:t>
            </a:r>
            <a:r>
              <a:rPr lang="en-US" sz="2400" dirty="0" smtClean="0"/>
              <a:t> of James. </a:t>
            </a:r>
          </a:p>
          <a:p>
            <a:pPr>
              <a:lnSpc>
                <a:spcPts val="2400"/>
              </a:lnSpc>
              <a:spcAft>
                <a:spcPts val="100"/>
              </a:spcAft>
            </a:pPr>
            <a:r>
              <a:rPr lang="en-US" sz="2400" dirty="0" smtClean="0">
                <a:solidFill>
                  <a:srgbClr val="FFC000"/>
                </a:solidFill>
              </a:rPr>
              <a:t>14</a:t>
            </a:r>
            <a:r>
              <a:rPr lang="en-US" sz="2400" baseline="30000" dirty="0" smtClean="0"/>
              <a:t> </a:t>
            </a:r>
            <a:r>
              <a:rPr lang="en-US" sz="2400" dirty="0" smtClean="0"/>
              <a:t>These all continued with one accord in prayer and supplication, with the women and Mary the mother of Jesus, and with His brothers.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867400" cy="1143000"/>
          </a:xfrm>
        </p:spPr>
        <p:txBody>
          <a:bodyPr>
            <a:normAutofit/>
          </a:bodyPr>
          <a:lstStyle/>
          <a:p>
            <a:r>
              <a:rPr lang="en-US" sz="3000" dirty="0" smtClean="0"/>
              <a:t>Filling the place of Judas (15-19)</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15 </a:t>
            </a:r>
            <a:r>
              <a:rPr lang="en-US" sz="2400" dirty="0" smtClean="0"/>
              <a:t>And in those days Peter stood up in the midst of the disciples (altogether the number of names was about a hundred and twenty), and said, </a:t>
            </a:r>
          </a:p>
          <a:p>
            <a:pPr>
              <a:lnSpc>
                <a:spcPts val="2400"/>
              </a:lnSpc>
              <a:spcAft>
                <a:spcPts val="100"/>
              </a:spcAft>
            </a:pPr>
            <a:r>
              <a:rPr lang="en-US" sz="2400" dirty="0" smtClean="0">
                <a:solidFill>
                  <a:srgbClr val="FFC000"/>
                </a:solidFill>
              </a:rPr>
              <a:t>16</a:t>
            </a:r>
            <a:r>
              <a:rPr lang="en-US" sz="2400" baseline="30000" dirty="0" smtClean="0"/>
              <a:t> </a:t>
            </a:r>
            <a:r>
              <a:rPr lang="en-US" sz="2400" dirty="0" smtClean="0"/>
              <a:t>“Men </a:t>
            </a:r>
            <a:r>
              <a:rPr lang="en-US" sz="2400" i="1" dirty="0" smtClean="0"/>
              <a:t>and</a:t>
            </a:r>
            <a:r>
              <a:rPr lang="en-US" sz="2400" dirty="0" smtClean="0"/>
              <a:t> brethren, this Scripture had to be fulfilled, which the Holy Spirit spoke before by the mouth of David concerning Judas, who became a guide to those who arrested Jesus; </a:t>
            </a:r>
          </a:p>
          <a:p>
            <a:pPr>
              <a:lnSpc>
                <a:spcPts val="2400"/>
              </a:lnSpc>
              <a:spcAft>
                <a:spcPts val="100"/>
              </a:spcAft>
            </a:pPr>
            <a:r>
              <a:rPr lang="en-US" sz="2400" dirty="0" smtClean="0">
                <a:solidFill>
                  <a:srgbClr val="FFC000"/>
                </a:solidFill>
              </a:rPr>
              <a:t>17 </a:t>
            </a:r>
            <a:r>
              <a:rPr lang="en-US" sz="2400" dirty="0" smtClean="0"/>
              <a:t>for he was numbered with us and obtained a part in this ministry.”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791200" cy="1143000"/>
          </a:xfrm>
        </p:spPr>
        <p:txBody>
          <a:bodyPr/>
          <a:lstStyle/>
          <a:p>
            <a:r>
              <a:rPr lang="en-US" sz="3000" dirty="0" smtClean="0"/>
              <a:t>Filling the place of Judas (15-19)</a:t>
            </a:r>
            <a:r>
              <a:rPr lang="en-US" dirty="0" smtClean="0"/>
              <a:t> </a:t>
            </a:r>
            <a:endParaRPr lang="en-US" dirty="0"/>
          </a:p>
        </p:txBody>
      </p:sp>
      <p:sp>
        <p:nvSpPr>
          <p:cNvPr id="3" name="Content Placeholder 2"/>
          <p:cNvSpPr>
            <a:spLocks noGrp="1"/>
          </p:cNvSpPr>
          <p:nvPr>
            <p:ph idx="1"/>
          </p:nvPr>
        </p:nvSpPr>
        <p:spPr/>
        <p:txBody>
          <a:bodyPr/>
          <a:lstStyle/>
          <a:p>
            <a:pPr>
              <a:lnSpc>
                <a:spcPts val="2400"/>
              </a:lnSpc>
              <a:spcAft>
                <a:spcPts val="100"/>
              </a:spcAft>
            </a:pPr>
            <a:r>
              <a:rPr lang="en-US" sz="2400" dirty="0" smtClean="0">
                <a:solidFill>
                  <a:srgbClr val="FFC000"/>
                </a:solidFill>
              </a:rPr>
              <a:t>18 </a:t>
            </a:r>
            <a:r>
              <a:rPr lang="en-US" sz="2400" dirty="0" smtClean="0"/>
              <a:t>(Now this man purchased a field with the wages of iniquity; and falling headlong, he burst open in the middle and all his entrails gushed out. </a:t>
            </a:r>
          </a:p>
          <a:p>
            <a:pPr>
              <a:lnSpc>
                <a:spcPts val="2400"/>
              </a:lnSpc>
              <a:spcAft>
                <a:spcPts val="100"/>
              </a:spcAft>
            </a:pPr>
            <a:r>
              <a:rPr lang="en-US" sz="2400" dirty="0" smtClean="0">
                <a:solidFill>
                  <a:srgbClr val="FFC000"/>
                </a:solidFill>
              </a:rPr>
              <a:t>19 </a:t>
            </a:r>
            <a:r>
              <a:rPr lang="en-US" sz="2400" dirty="0" smtClean="0"/>
              <a:t>And it became known to all those dwelling in Jerusalem; so that field is called in their own language, </a:t>
            </a:r>
            <a:r>
              <a:rPr lang="en-US" sz="2400" dirty="0" err="1" smtClean="0"/>
              <a:t>Akel</a:t>
            </a:r>
            <a:r>
              <a:rPr lang="en-US" sz="2400" dirty="0" smtClean="0"/>
              <a:t> </a:t>
            </a:r>
            <a:r>
              <a:rPr lang="en-US" sz="2400" dirty="0" err="1" smtClean="0"/>
              <a:t>Dama</a:t>
            </a:r>
            <a:r>
              <a:rPr lang="en-US" sz="2400" dirty="0" smtClean="0"/>
              <a:t>, that is, Field of Blood.)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867400" cy="1143000"/>
          </a:xfrm>
        </p:spPr>
        <p:txBody>
          <a:bodyPr>
            <a:normAutofit/>
          </a:bodyPr>
          <a:lstStyle/>
          <a:p>
            <a:r>
              <a:rPr lang="en-US" sz="3000" dirty="0" smtClean="0"/>
              <a:t>Going to the scriptures (20-22)</a:t>
            </a:r>
            <a:endParaRPr lang="en-US" sz="3000" dirty="0"/>
          </a:p>
        </p:txBody>
      </p:sp>
      <p:sp>
        <p:nvSpPr>
          <p:cNvPr id="3" name="Content Placeholder 2"/>
          <p:cNvSpPr>
            <a:spLocks noGrp="1"/>
          </p:cNvSpPr>
          <p:nvPr>
            <p:ph idx="1"/>
          </p:nvPr>
        </p:nvSpPr>
        <p:spPr/>
        <p:txBody>
          <a:bodyPr>
            <a:normAutofit/>
          </a:bodyPr>
          <a:lstStyle/>
          <a:p>
            <a:pPr>
              <a:lnSpc>
                <a:spcPts val="2400"/>
              </a:lnSpc>
              <a:spcAft>
                <a:spcPts val="100"/>
              </a:spcAft>
            </a:pPr>
            <a:r>
              <a:rPr lang="en-US" sz="2400" dirty="0" smtClean="0">
                <a:solidFill>
                  <a:srgbClr val="FFC000"/>
                </a:solidFill>
              </a:rPr>
              <a:t>20</a:t>
            </a:r>
            <a:r>
              <a:rPr lang="en-US" sz="2400" baseline="30000" dirty="0" smtClean="0"/>
              <a:t> </a:t>
            </a:r>
            <a:r>
              <a:rPr lang="en-US" sz="2400" dirty="0" smtClean="0"/>
              <a:t>“For it is written in the Book of Psalms: ‘Let his dwelling place be desolate, And let no one live in it’;</a:t>
            </a:r>
          </a:p>
          <a:p>
            <a:pPr>
              <a:lnSpc>
                <a:spcPts val="2400"/>
              </a:lnSpc>
              <a:spcAft>
                <a:spcPts val="100"/>
              </a:spcAft>
            </a:pPr>
            <a:r>
              <a:rPr lang="en-US" sz="2400" dirty="0" smtClean="0"/>
              <a:t>and, ‘Let another take his office.’</a:t>
            </a:r>
          </a:p>
          <a:p>
            <a:pPr>
              <a:lnSpc>
                <a:spcPts val="2400"/>
              </a:lnSpc>
              <a:spcAft>
                <a:spcPts val="100"/>
              </a:spcAft>
            </a:pPr>
            <a:r>
              <a:rPr lang="en-US" sz="2400" dirty="0" smtClean="0">
                <a:solidFill>
                  <a:srgbClr val="FFC000"/>
                </a:solidFill>
              </a:rPr>
              <a:t>21</a:t>
            </a:r>
            <a:r>
              <a:rPr lang="en-US" sz="2400" baseline="30000" dirty="0" smtClean="0"/>
              <a:t> </a:t>
            </a:r>
            <a:r>
              <a:rPr lang="en-US" sz="2400" dirty="0" smtClean="0"/>
              <a:t>“Therefore, of these men who have accompanied us all the time that the Lord Jesus went in and out among us,</a:t>
            </a:r>
          </a:p>
          <a:p>
            <a:pPr>
              <a:lnSpc>
                <a:spcPts val="2400"/>
              </a:lnSpc>
              <a:spcAft>
                <a:spcPts val="100"/>
              </a:spcAft>
            </a:pPr>
            <a:r>
              <a:rPr lang="en-US" sz="2400" dirty="0" smtClean="0">
                <a:solidFill>
                  <a:srgbClr val="FFC000"/>
                </a:solidFill>
              </a:rPr>
              <a:t>22 </a:t>
            </a:r>
            <a:r>
              <a:rPr lang="en-US" sz="2400" dirty="0" smtClean="0"/>
              <a:t>beginning from the baptism of John to that day when He was taken up from us, one of these must become a witness with us of His resurrection.”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TotalTime>
  <Words>112</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Preparing for the Kingdom</vt:lpstr>
      <vt:lpstr>Author and purpose Acts 1:1-3</vt:lpstr>
      <vt:lpstr>Promise of the Holy Spirit (4-5)</vt:lpstr>
      <vt:lpstr>Question about the Kingdom (6-8)</vt:lpstr>
      <vt:lpstr>Jesus ascends to Heaven (9-11)</vt:lpstr>
      <vt:lpstr>Praying in Jerusalem (12-14)</vt:lpstr>
      <vt:lpstr>Filling the place of Judas (15-19)</vt:lpstr>
      <vt:lpstr>Filling the place of Judas (15-19) </vt:lpstr>
      <vt:lpstr>Going to the scriptures (20-22)</vt:lpstr>
      <vt:lpstr>Dependence on God (1:23-26)</vt:lpstr>
      <vt:lpstr>Lighting the flame..</vt:lpstr>
      <vt:lpstr>Preparing for the Kingdom</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246</cp:revision>
  <dcterms:created xsi:type="dcterms:W3CDTF">2011-02-15T07:29:10Z</dcterms:created>
  <dcterms:modified xsi:type="dcterms:W3CDTF">2019-09-21T17:27:17Z</dcterms:modified>
</cp:coreProperties>
</file>