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3" d="100"/>
          <a:sy n="83" d="100"/>
        </p:scale>
        <p:origin x="-137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9/21/2019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1"/>
            <a:ext cx="7772400" cy="914400"/>
          </a:xfrm>
        </p:spPr>
        <p:txBody>
          <a:bodyPr>
            <a:no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410200"/>
            <a:ext cx="6400800" cy="685800"/>
          </a:xfrm>
        </p:spPr>
        <p:txBody>
          <a:bodyPr anchor="ct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Where you belong 02.jpg"/>
          <p:cNvPicPr>
            <a:picLocks noChangeAspect="1"/>
          </p:cNvPicPr>
          <p:nvPr userDrawn="1"/>
        </p:nvPicPr>
        <p:blipFill>
          <a:blip r:embed="rId13" cstate="print">
            <a:lum bright="-65000" contrast="20000"/>
          </a:blip>
          <a:stretch>
            <a:fillRect/>
          </a:stretch>
        </p:blipFill>
        <p:spPr>
          <a:xfrm>
            <a:off x="0" y="0"/>
            <a:ext cx="9144000" cy="6858000"/>
          </a:xfrm>
          <a:prstGeom prst="rect">
            <a:avLst/>
          </a:prstGeom>
        </p:spPr>
      </p:pic>
      <p:pic>
        <p:nvPicPr>
          <p:cNvPr id="7" name="Picture 6" descr="power of Gods word.jpg"/>
          <p:cNvPicPr>
            <a:picLocks noChangeAspect="1"/>
          </p:cNvPicPr>
          <p:nvPr userDrawn="1"/>
        </p:nvPicPr>
        <p:blipFill>
          <a:blip r:embed="rId14" cstate="print"/>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1"/>
            <a:ext cx="8305800" cy="42672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12px-Gebhard_Fugel_Pfingtspredigt.jpg"/>
          <p:cNvPicPr>
            <a:picLocks noChangeAspect="1"/>
          </p:cNvPicPr>
          <p:nvPr/>
        </p:nvPicPr>
        <p:blipFill>
          <a:blip r:embed="rId2" cstate="print"/>
          <a:stretch>
            <a:fillRect/>
          </a:stretch>
        </p:blipFill>
        <p:spPr>
          <a:xfrm>
            <a:off x="-1" y="0"/>
            <a:ext cx="9144001" cy="6857999"/>
          </a:xfrm>
          <a:prstGeom prst="rect">
            <a:avLst/>
          </a:prstGeom>
        </p:spPr>
      </p:pic>
      <p:sp>
        <p:nvSpPr>
          <p:cNvPr id="5" name="Rectangle 4"/>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ower of Gods word.jpg"/>
          <p:cNvPicPr>
            <a:picLocks noChangeAspect="1"/>
          </p:cNvPicPr>
          <p:nvPr/>
        </p:nvPicPr>
        <p:blipFill>
          <a:blip r:embed="rId3" cstate="print">
            <a:lum bright="-15000" contrast="-10000"/>
          </a:blip>
          <a:srcRect l="10800" t="6000" r="15300"/>
          <a:stretch>
            <a:fillRect/>
          </a:stretch>
        </p:blipFill>
        <p:spPr>
          <a:xfrm>
            <a:off x="-5218" y="228599"/>
            <a:ext cx="8844418" cy="5867401"/>
          </a:xfrm>
          <a:prstGeom prst="rect">
            <a:avLst/>
          </a:prstGeom>
        </p:spPr>
      </p:pic>
      <p:sp>
        <p:nvSpPr>
          <p:cNvPr id="2" name="Title 1"/>
          <p:cNvSpPr>
            <a:spLocks noGrp="1"/>
          </p:cNvSpPr>
          <p:nvPr>
            <p:ph type="ctrTitle"/>
          </p:nvPr>
        </p:nvSpPr>
        <p:spPr>
          <a:xfrm>
            <a:off x="685800" y="304800"/>
            <a:ext cx="7772400" cy="1142999"/>
          </a:xfrm>
        </p:spPr>
        <p:txBody>
          <a:bodyPr/>
          <a:lstStyle/>
          <a:p>
            <a:r>
              <a:rPr lang="en-US" dirty="0" smtClean="0"/>
              <a:t>The Power of Pentecost</a:t>
            </a:r>
            <a:endParaRPr lang="en-US" dirty="0"/>
          </a:p>
        </p:txBody>
      </p:sp>
      <p:sp>
        <p:nvSpPr>
          <p:cNvPr id="3" name="Subtitle 2"/>
          <p:cNvSpPr>
            <a:spLocks noGrp="1"/>
          </p:cNvSpPr>
          <p:nvPr>
            <p:ph type="subTitle" idx="1"/>
          </p:nvPr>
        </p:nvSpPr>
        <p:spPr>
          <a:xfrm>
            <a:off x="1371600" y="5638800"/>
            <a:ext cx="6400800" cy="914400"/>
          </a:xfrm>
        </p:spPr>
        <p:txBody>
          <a:bodyPr>
            <a:normAutofit/>
          </a:bodyPr>
          <a:lstStyle/>
          <a:p>
            <a:r>
              <a:rPr lang="en-US" sz="3600" dirty="0" smtClean="0"/>
              <a:t>Acts 2:1-21</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12px-Gebhard_Fugel_Pfingtspredigt.jpg"/>
          <p:cNvPicPr>
            <a:picLocks noChangeAspect="1"/>
          </p:cNvPicPr>
          <p:nvPr/>
        </p:nvPicPr>
        <p:blipFill>
          <a:blip r:embed="rId2" cstate="print"/>
          <a:stretch>
            <a:fillRect/>
          </a:stretch>
        </p:blipFill>
        <p:spPr>
          <a:xfrm>
            <a:off x="-1" y="0"/>
            <a:ext cx="9144001" cy="6857999"/>
          </a:xfrm>
          <a:prstGeom prst="rect">
            <a:avLst/>
          </a:prstGeom>
        </p:spPr>
      </p:pic>
      <p:sp>
        <p:nvSpPr>
          <p:cNvPr id="5" name="Rectangle 4"/>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ower of Gods word.jpg"/>
          <p:cNvPicPr>
            <a:picLocks noChangeAspect="1"/>
          </p:cNvPicPr>
          <p:nvPr/>
        </p:nvPicPr>
        <p:blipFill>
          <a:blip r:embed="rId3" cstate="print">
            <a:lum bright="-15000" contrast="-10000"/>
          </a:blip>
          <a:srcRect l="10800" t="6000" r="15300"/>
          <a:stretch>
            <a:fillRect/>
          </a:stretch>
        </p:blipFill>
        <p:spPr>
          <a:xfrm>
            <a:off x="-5218" y="228599"/>
            <a:ext cx="8844418" cy="5867401"/>
          </a:xfrm>
          <a:prstGeom prst="rect">
            <a:avLst/>
          </a:prstGeom>
        </p:spPr>
      </p:pic>
      <p:sp>
        <p:nvSpPr>
          <p:cNvPr id="2" name="Title 1"/>
          <p:cNvSpPr>
            <a:spLocks noGrp="1"/>
          </p:cNvSpPr>
          <p:nvPr>
            <p:ph type="ctrTitle"/>
          </p:nvPr>
        </p:nvSpPr>
        <p:spPr>
          <a:xfrm>
            <a:off x="685800" y="304800"/>
            <a:ext cx="7772400" cy="1142999"/>
          </a:xfrm>
        </p:spPr>
        <p:txBody>
          <a:bodyPr/>
          <a:lstStyle/>
          <a:p>
            <a:r>
              <a:rPr lang="en-US" dirty="0" smtClean="0"/>
              <a:t>The Power of Pentecost</a:t>
            </a:r>
            <a:endParaRPr lang="en-US" dirty="0"/>
          </a:p>
        </p:txBody>
      </p:sp>
      <p:sp>
        <p:nvSpPr>
          <p:cNvPr id="3" name="Subtitle 2"/>
          <p:cNvSpPr>
            <a:spLocks noGrp="1"/>
          </p:cNvSpPr>
          <p:nvPr>
            <p:ph type="subTitle" idx="1"/>
          </p:nvPr>
        </p:nvSpPr>
        <p:spPr>
          <a:xfrm>
            <a:off x="1371600" y="5638800"/>
            <a:ext cx="6400800" cy="914400"/>
          </a:xfrm>
        </p:spPr>
        <p:txBody>
          <a:bodyPr>
            <a:normAutofit/>
          </a:bodyPr>
          <a:lstStyle/>
          <a:p>
            <a:r>
              <a:rPr lang="en-US" sz="3600" dirty="0" smtClean="0"/>
              <a:t>Acts 2:1-21</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5867400" cy="1143000"/>
          </a:xfrm>
        </p:spPr>
        <p:txBody>
          <a:bodyPr/>
          <a:lstStyle/>
          <a:p>
            <a:r>
              <a:rPr lang="en-US" dirty="0" smtClean="0"/>
              <a:t>Acts 1 The Apostles Waiting</a:t>
            </a:r>
            <a:endParaRPr lang="en-US" dirty="0"/>
          </a:p>
        </p:txBody>
      </p:sp>
      <p:sp>
        <p:nvSpPr>
          <p:cNvPr id="5" name="Content Placeholder 4"/>
          <p:cNvSpPr>
            <a:spLocks noGrp="1"/>
          </p:cNvSpPr>
          <p:nvPr>
            <p:ph idx="1"/>
          </p:nvPr>
        </p:nvSpPr>
        <p:spPr/>
        <p:txBody>
          <a:bodyPr/>
          <a:lstStyle/>
          <a:p>
            <a:pPr>
              <a:lnSpc>
                <a:spcPts val="2800"/>
              </a:lnSpc>
            </a:pPr>
            <a:r>
              <a:rPr lang="en-US" dirty="0" smtClean="0">
                <a:solidFill>
                  <a:srgbClr val="FFC000"/>
                </a:solidFill>
              </a:rPr>
              <a:t>1:1-3</a:t>
            </a:r>
            <a:r>
              <a:rPr lang="en-US" dirty="0" smtClean="0"/>
              <a:t>  Jesus seen 40 days, speaking with them</a:t>
            </a:r>
          </a:p>
          <a:p>
            <a:pPr>
              <a:lnSpc>
                <a:spcPts val="2800"/>
              </a:lnSpc>
            </a:pPr>
            <a:r>
              <a:rPr lang="en-US" dirty="0" smtClean="0">
                <a:solidFill>
                  <a:srgbClr val="FFC000"/>
                </a:solidFill>
              </a:rPr>
              <a:t>1:4-5</a:t>
            </a:r>
            <a:r>
              <a:rPr lang="en-US" dirty="0" smtClean="0"/>
              <a:t>  Wait in Jerusalem for the promise</a:t>
            </a:r>
          </a:p>
          <a:p>
            <a:pPr>
              <a:lnSpc>
                <a:spcPts val="2800"/>
              </a:lnSpc>
            </a:pPr>
            <a:r>
              <a:rPr lang="en-US" dirty="0" smtClean="0">
                <a:solidFill>
                  <a:srgbClr val="FFC000"/>
                </a:solidFill>
              </a:rPr>
              <a:t>1:8</a:t>
            </a:r>
            <a:r>
              <a:rPr lang="en-US" dirty="0" smtClean="0"/>
              <a:t>  To receive power when Holy Spirit came</a:t>
            </a:r>
          </a:p>
          <a:p>
            <a:pPr>
              <a:lnSpc>
                <a:spcPts val="2800"/>
              </a:lnSpc>
            </a:pPr>
            <a:r>
              <a:rPr lang="en-US" dirty="0" smtClean="0">
                <a:solidFill>
                  <a:srgbClr val="FFC000"/>
                </a:solidFill>
              </a:rPr>
              <a:t>1:12-14</a:t>
            </a:r>
            <a:r>
              <a:rPr lang="en-US" dirty="0" smtClean="0"/>
              <a:t> Continuing together in prayer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Place</a:t>
            </a:r>
            <a:endParaRPr lang="en-US" dirty="0"/>
          </a:p>
        </p:txBody>
      </p:sp>
      <p:sp>
        <p:nvSpPr>
          <p:cNvPr id="3" name="Content Placeholder 2"/>
          <p:cNvSpPr>
            <a:spLocks noGrp="1"/>
          </p:cNvSpPr>
          <p:nvPr>
            <p:ph idx="1"/>
          </p:nvPr>
        </p:nvSpPr>
        <p:spPr>
          <a:xfrm>
            <a:off x="381000" y="1524000"/>
            <a:ext cx="8305800" cy="4419601"/>
          </a:xfrm>
        </p:spPr>
        <p:txBody>
          <a:bodyPr/>
          <a:lstStyle/>
          <a:p>
            <a:pPr>
              <a:lnSpc>
                <a:spcPts val="3000"/>
              </a:lnSpc>
            </a:pPr>
            <a:r>
              <a:rPr lang="en-US" dirty="0" smtClean="0">
                <a:solidFill>
                  <a:srgbClr val="FFC000"/>
                </a:solidFill>
              </a:rPr>
              <a:t>Acts 2:1 </a:t>
            </a:r>
            <a:r>
              <a:rPr lang="en-US" sz="2600" dirty="0" smtClean="0"/>
              <a:t>When the Day of Pentecost had fully come, they were all with one accord in one place.</a:t>
            </a:r>
          </a:p>
          <a:p>
            <a:pPr lvl="1">
              <a:lnSpc>
                <a:spcPts val="2600"/>
              </a:lnSpc>
            </a:pPr>
            <a:r>
              <a:rPr lang="en-US" sz="2600" dirty="0" smtClean="0"/>
              <a:t>Pentecost – 50 days from Passover</a:t>
            </a:r>
          </a:p>
          <a:p>
            <a:pPr lvl="1">
              <a:lnSpc>
                <a:spcPts val="2600"/>
              </a:lnSpc>
            </a:pPr>
            <a:r>
              <a:rPr lang="en-US" sz="2600" dirty="0" smtClean="0"/>
              <a:t>Feast of weeks, </a:t>
            </a:r>
            <a:r>
              <a:rPr lang="en-US" sz="2600" dirty="0" err="1" smtClean="0"/>
              <a:t>Firstfruits</a:t>
            </a:r>
            <a:r>
              <a:rPr lang="en-US" sz="2600" dirty="0" smtClean="0"/>
              <a:t> – Lev 23:15 </a:t>
            </a:r>
          </a:p>
          <a:p>
            <a:pPr lvl="1">
              <a:lnSpc>
                <a:spcPts val="2600"/>
              </a:lnSpc>
            </a:pPr>
            <a:r>
              <a:rPr lang="en-US" sz="2600" dirty="0" smtClean="0"/>
              <a:t>Coming of the Holy Spirit </a:t>
            </a:r>
          </a:p>
          <a:p>
            <a:pPr lvl="2">
              <a:lnSpc>
                <a:spcPts val="2400"/>
              </a:lnSpc>
            </a:pPr>
            <a:r>
              <a:rPr lang="en-US" dirty="0" smtClean="0"/>
              <a:t>A sound from heaven (as a rushing wind)</a:t>
            </a:r>
          </a:p>
          <a:p>
            <a:pPr lvl="2">
              <a:lnSpc>
                <a:spcPts val="2400"/>
              </a:lnSpc>
            </a:pPr>
            <a:r>
              <a:rPr lang="en-US" dirty="0" smtClean="0"/>
              <a:t>Divided tongues (as of fire) one sat on each </a:t>
            </a:r>
          </a:p>
          <a:p>
            <a:pPr lvl="1">
              <a:lnSpc>
                <a:spcPts val="2400"/>
              </a:lnSpc>
            </a:pPr>
            <a:r>
              <a:rPr lang="en-US" u="sng" dirty="0" smtClean="0">
                <a:solidFill>
                  <a:srgbClr val="FFC000"/>
                </a:solidFill>
              </a:rPr>
              <a:t>The Power </a:t>
            </a:r>
            <a:r>
              <a:rPr lang="en-US" dirty="0" smtClean="0"/>
              <a:t>..</a:t>
            </a:r>
          </a:p>
          <a:p>
            <a:pPr lvl="2">
              <a:lnSpc>
                <a:spcPts val="2400"/>
              </a:lnSpc>
            </a:pPr>
            <a:r>
              <a:rPr lang="en-US" dirty="0" smtClean="0">
                <a:solidFill>
                  <a:srgbClr val="FFC000"/>
                </a:solidFill>
              </a:rPr>
              <a:t>V 4</a:t>
            </a:r>
            <a:r>
              <a:rPr lang="en-US" dirty="0" smtClean="0"/>
              <a:t> And </a:t>
            </a:r>
            <a:r>
              <a:rPr lang="en-US" u="sng" dirty="0" smtClean="0">
                <a:solidFill>
                  <a:srgbClr val="FFC000"/>
                </a:solidFill>
              </a:rPr>
              <a:t>they were all filled with the Holy Spirit</a:t>
            </a:r>
            <a:r>
              <a:rPr lang="en-US" dirty="0" smtClean="0"/>
              <a:t> and began to speak with other tongues, as the Spirit gave them utterance.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dissolv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dissolve">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Timing</a:t>
            </a:r>
            <a:endParaRPr lang="en-US" dirty="0"/>
          </a:p>
        </p:txBody>
      </p:sp>
      <p:sp>
        <p:nvSpPr>
          <p:cNvPr id="3" name="Content Placeholder 2"/>
          <p:cNvSpPr>
            <a:spLocks noGrp="1"/>
          </p:cNvSpPr>
          <p:nvPr>
            <p:ph idx="1"/>
          </p:nvPr>
        </p:nvSpPr>
        <p:spPr/>
        <p:txBody>
          <a:bodyPr>
            <a:normAutofit/>
          </a:bodyPr>
          <a:lstStyle/>
          <a:p>
            <a:pPr>
              <a:lnSpc>
                <a:spcPts val="2600"/>
              </a:lnSpc>
            </a:pPr>
            <a:r>
              <a:rPr lang="en-US" dirty="0" smtClean="0">
                <a:solidFill>
                  <a:srgbClr val="FFC000"/>
                </a:solidFill>
              </a:rPr>
              <a:t>Acts 2:5-8 </a:t>
            </a:r>
            <a:r>
              <a:rPr lang="en-US" sz="2400" dirty="0" smtClean="0"/>
              <a:t>And there were dwelling in Jerusalem Jews, devout men, from every nation under heaven. 6</a:t>
            </a:r>
            <a:r>
              <a:rPr lang="en-US" sz="2400" baseline="30000" dirty="0" smtClean="0"/>
              <a:t> </a:t>
            </a:r>
            <a:r>
              <a:rPr lang="en-US" sz="2400" dirty="0" smtClean="0"/>
              <a:t>And </a:t>
            </a:r>
            <a:r>
              <a:rPr lang="en-US" sz="2400" u="sng" dirty="0" smtClean="0">
                <a:solidFill>
                  <a:srgbClr val="FFC000"/>
                </a:solidFill>
              </a:rPr>
              <a:t>when this sound occurred, the multitude came together</a:t>
            </a:r>
            <a:r>
              <a:rPr lang="en-US" sz="2400" dirty="0" smtClean="0"/>
              <a:t>, and were confused, because everyone heard them speak in his own language. 7</a:t>
            </a:r>
            <a:r>
              <a:rPr lang="en-US" sz="2400" baseline="30000" dirty="0" smtClean="0"/>
              <a:t> </a:t>
            </a:r>
            <a:r>
              <a:rPr lang="en-US" sz="2400" dirty="0" smtClean="0"/>
              <a:t>Then they were all amazed and marveled, saying to one another, “Look, are not all these who speak Galileans? 8 And how </a:t>
            </a:r>
            <a:r>
              <a:rPr lang="en-US" sz="2400" i="1" dirty="0" smtClean="0"/>
              <a:t>is it that</a:t>
            </a:r>
            <a:r>
              <a:rPr lang="en-US" sz="2400" dirty="0" smtClean="0"/>
              <a:t> we hear, each in our own language in which we were born? </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Reaction</a:t>
            </a:r>
            <a:endParaRPr lang="en-US" dirty="0"/>
          </a:p>
        </p:txBody>
      </p:sp>
      <p:sp>
        <p:nvSpPr>
          <p:cNvPr id="3" name="Content Placeholder 2"/>
          <p:cNvSpPr>
            <a:spLocks noGrp="1"/>
          </p:cNvSpPr>
          <p:nvPr>
            <p:ph idx="1"/>
          </p:nvPr>
        </p:nvSpPr>
        <p:spPr/>
        <p:txBody>
          <a:bodyPr>
            <a:normAutofit/>
          </a:bodyPr>
          <a:lstStyle/>
          <a:p>
            <a:pPr>
              <a:lnSpc>
                <a:spcPts val="2600"/>
              </a:lnSpc>
            </a:pPr>
            <a:r>
              <a:rPr lang="en-US" dirty="0" smtClean="0">
                <a:solidFill>
                  <a:srgbClr val="FFC000"/>
                </a:solidFill>
              </a:rPr>
              <a:t>Acts 2:9-12 </a:t>
            </a:r>
            <a:r>
              <a:rPr lang="en-US" sz="2400" dirty="0" err="1" smtClean="0"/>
              <a:t>Parthians</a:t>
            </a:r>
            <a:r>
              <a:rPr lang="en-US" sz="2400" dirty="0" smtClean="0"/>
              <a:t> and Medes and </a:t>
            </a:r>
            <a:r>
              <a:rPr lang="en-US" sz="2400" dirty="0" err="1" smtClean="0"/>
              <a:t>Elamites</a:t>
            </a:r>
            <a:r>
              <a:rPr lang="en-US" sz="2400" dirty="0" smtClean="0"/>
              <a:t>, those dwelling in Mesopotamia, Judea and Cappadocia, Pontus and Asia, </a:t>
            </a:r>
            <a:r>
              <a:rPr lang="en-US" sz="2400" baseline="30000" dirty="0" smtClean="0"/>
              <a:t>10 </a:t>
            </a:r>
            <a:r>
              <a:rPr lang="en-US" sz="2400" dirty="0" smtClean="0"/>
              <a:t>Phrygia and </a:t>
            </a:r>
            <a:r>
              <a:rPr lang="en-US" sz="2400" dirty="0" err="1" smtClean="0"/>
              <a:t>Pamphylia</a:t>
            </a:r>
            <a:r>
              <a:rPr lang="en-US" sz="2400" dirty="0" smtClean="0"/>
              <a:t>, Egypt and the parts of Libya adjoining Cyrene, visitors from Rome, both Jews and proselytes, </a:t>
            </a:r>
            <a:r>
              <a:rPr lang="en-US" sz="2400" baseline="30000" dirty="0" smtClean="0"/>
              <a:t>11 </a:t>
            </a:r>
            <a:r>
              <a:rPr lang="en-US" sz="2400" dirty="0" smtClean="0"/>
              <a:t>Cretans and Arabs—we hear them speaking in our own tongues the wonderful works of God.” </a:t>
            </a:r>
            <a:r>
              <a:rPr lang="en-US" sz="2400" baseline="30000" dirty="0" smtClean="0"/>
              <a:t>12 </a:t>
            </a:r>
            <a:r>
              <a:rPr lang="en-US" sz="2400" dirty="0" smtClean="0"/>
              <a:t>So they were all amazed and perplexed, saying to one another, </a:t>
            </a:r>
            <a:r>
              <a:rPr lang="en-US" sz="2400" u="sng" dirty="0" smtClean="0">
                <a:solidFill>
                  <a:srgbClr val="FFC000"/>
                </a:solidFill>
              </a:rPr>
              <a:t>“Whatever could this mean?”</a:t>
            </a:r>
            <a:r>
              <a:rPr lang="en-US" sz="2400" baseline="30000" dirty="0" smtClean="0"/>
              <a:t>13 </a:t>
            </a:r>
            <a:r>
              <a:rPr lang="en-US" sz="2400" dirty="0" smtClean="0"/>
              <a:t>Others mocking said, “They are full of new wine.”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Message</a:t>
            </a:r>
            <a:endParaRPr lang="en-US" dirty="0"/>
          </a:p>
        </p:txBody>
      </p:sp>
      <p:sp>
        <p:nvSpPr>
          <p:cNvPr id="3" name="Content Placeholder 2"/>
          <p:cNvSpPr>
            <a:spLocks noGrp="1"/>
          </p:cNvSpPr>
          <p:nvPr>
            <p:ph idx="1"/>
          </p:nvPr>
        </p:nvSpPr>
        <p:spPr/>
        <p:txBody>
          <a:bodyPr>
            <a:normAutofit/>
          </a:bodyPr>
          <a:lstStyle/>
          <a:p>
            <a:pPr>
              <a:lnSpc>
                <a:spcPts val="2600"/>
              </a:lnSpc>
            </a:pPr>
            <a:r>
              <a:rPr lang="en-US" dirty="0" smtClean="0">
                <a:solidFill>
                  <a:srgbClr val="FFC000"/>
                </a:solidFill>
              </a:rPr>
              <a:t>Acts 2:14-17 </a:t>
            </a:r>
            <a:r>
              <a:rPr lang="en-US" sz="2400" dirty="0" smtClean="0"/>
              <a:t>But Peter, standing up with the eleven, raised his voice and said to them, “Men of Judea and all who dwell in Jerusalem, let this be known to you, and heed my words. </a:t>
            </a:r>
            <a:r>
              <a:rPr lang="en-US" sz="2400" baseline="30000" dirty="0" smtClean="0"/>
              <a:t>15 </a:t>
            </a:r>
            <a:r>
              <a:rPr lang="en-US" sz="2400" dirty="0" smtClean="0"/>
              <a:t>For these are not drunk, as you suppose, since it is </a:t>
            </a:r>
            <a:r>
              <a:rPr lang="en-US" sz="2400" i="1" dirty="0" smtClean="0"/>
              <a:t>only</a:t>
            </a:r>
            <a:r>
              <a:rPr lang="en-US" sz="2400" dirty="0" smtClean="0"/>
              <a:t> the third hour of the day. </a:t>
            </a:r>
            <a:r>
              <a:rPr lang="en-US" sz="2400" baseline="30000" dirty="0" smtClean="0"/>
              <a:t>16 </a:t>
            </a:r>
            <a:r>
              <a:rPr lang="en-US" sz="2400" dirty="0" smtClean="0"/>
              <a:t>But </a:t>
            </a:r>
            <a:r>
              <a:rPr lang="en-US" sz="2400" u="sng" dirty="0" smtClean="0">
                <a:solidFill>
                  <a:srgbClr val="FFC000"/>
                </a:solidFill>
              </a:rPr>
              <a:t>this is what was spoken by the prophet Joel</a:t>
            </a:r>
            <a:r>
              <a:rPr lang="en-US" sz="2400" dirty="0" smtClean="0"/>
              <a:t>: </a:t>
            </a:r>
            <a:r>
              <a:rPr lang="en-US" sz="2400" baseline="30000" dirty="0" smtClean="0"/>
              <a:t>17 </a:t>
            </a:r>
            <a:r>
              <a:rPr lang="en-US" sz="2400" dirty="0" smtClean="0"/>
              <a:t>‘And it shall come to pass in the last days, says God, That I will pour out of My Spirit on all flesh;</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Message</a:t>
            </a:r>
            <a:endParaRPr lang="en-US" dirty="0"/>
          </a:p>
        </p:txBody>
      </p:sp>
      <p:sp>
        <p:nvSpPr>
          <p:cNvPr id="3" name="Content Placeholder 2"/>
          <p:cNvSpPr>
            <a:spLocks noGrp="1"/>
          </p:cNvSpPr>
          <p:nvPr>
            <p:ph idx="1"/>
          </p:nvPr>
        </p:nvSpPr>
        <p:spPr/>
        <p:txBody>
          <a:bodyPr>
            <a:normAutofit/>
          </a:bodyPr>
          <a:lstStyle/>
          <a:p>
            <a:pPr>
              <a:lnSpc>
                <a:spcPts val="2600"/>
              </a:lnSpc>
            </a:pPr>
            <a:r>
              <a:rPr lang="en-US" dirty="0" smtClean="0">
                <a:solidFill>
                  <a:srgbClr val="FFC000"/>
                </a:solidFill>
              </a:rPr>
              <a:t>Acts 2:17-19 </a:t>
            </a:r>
            <a:r>
              <a:rPr lang="en-US" sz="2400" dirty="0" smtClean="0"/>
              <a:t>Your sons and your daughters shall prophesy, Your young men shall see visions, Your old men shall dream dreams. </a:t>
            </a:r>
            <a:r>
              <a:rPr lang="en-US" sz="2400" baseline="30000" dirty="0" smtClean="0"/>
              <a:t>18 </a:t>
            </a:r>
            <a:r>
              <a:rPr lang="en-US" sz="2400" dirty="0" smtClean="0"/>
              <a:t>And </a:t>
            </a:r>
            <a:r>
              <a:rPr lang="en-US" sz="2400" u="sng" dirty="0" smtClean="0">
                <a:solidFill>
                  <a:srgbClr val="FFC000"/>
                </a:solidFill>
              </a:rPr>
              <a:t>on My menservants and on My maidservants I will pour out My Spirit in those days</a:t>
            </a:r>
            <a:r>
              <a:rPr lang="en-US" sz="2400" dirty="0" smtClean="0"/>
              <a:t>; And they shall prophesy. </a:t>
            </a:r>
            <a:r>
              <a:rPr lang="en-US" sz="2400" baseline="30000" dirty="0" smtClean="0"/>
              <a:t>19 </a:t>
            </a:r>
            <a:r>
              <a:rPr lang="en-US" sz="2400" dirty="0" smtClean="0"/>
              <a:t>I will show wonders in heaven above And signs in the earth beneath: Blood and fire and vapor of smoke. </a:t>
            </a:r>
            <a:r>
              <a:rPr lang="en-US" sz="2400" baseline="30000" dirty="0" smtClean="0"/>
              <a:t>20 </a:t>
            </a:r>
            <a:r>
              <a:rPr lang="en-US" sz="2400" dirty="0" smtClean="0"/>
              <a:t>The sun shall be turned into darkness, And the moon into blood, </a:t>
            </a:r>
            <a:r>
              <a:rPr lang="en-US" sz="2400" u="sng" dirty="0" smtClean="0">
                <a:solidFill>
                  <a:srgbClr val="FFC000"/>
                </a:solidFill>
              </a:rPr>
              <a:t>Before the coming of the great and awesome day of the </a:t>
            </a:r>
            <a:r>
              <a:rPr lang="en-US" sz="2400" u="sng" cap="small" dirty="0" smtClean="0">
                <a:solidFill>
                  <a:srgbClr val="FFC000"/>
                </a:solidFill>
              </a:rPr>
              <a:t>Lord</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Response</a:t>
            </a:r>
            <a:endParaRPr lang="en-US" dirty="0"/>
          </a:p>
        </p:txBody>
      </p:sp>
      <p:sp>
        <p:nvSpPr>
          <p:cNvPr id="3" name="Content Placeholder 2"/>
          <p:cNvSpPr>
            <a:spLocks noGrp="1"/>
          </p:cNvSpPr>
          <p:nvPr>
            <p:ph idx="1"/>
          </p:nvPr>
        </p:nvSpPr>
        <p:spPr/>
        <p:txBody>
          <a:bodyPr/>
          <a:lstStyle/>
          <a:p>
            <a:r>
              <a:rPr lang="en-US" dirty="0" smtClean="0">
                <a:solidFill>
                  <a:srgbClr val="FFC000"/>
                </a:solidFill>
              </a:rPr>
              <a:t>Acts 2:21 </a:t>
            </a:r>
            <a:r>
              <a:rPr lang="en-US" sz="2600" dirty="0" smtClean="0"/>
              <a:t>And it shall come to pass </a:t>
            </a:r>
            <a:r>
              <a:rPr lang="en-US" sz="2600" i="1" dirty="0" smtClean="0"/>
              <a:t>that</a:t>
            </a:r>
            <a:r>
              <a:rPr lang="en-US" sz="2600" dirty="0" smtClean="0"/>
              <a:t> </a:t>
            </a:r>
            <a:r>
              <a:rPr lang="en-US" sz="2600" u="sng" dirty="0" smtClean="0">
                <a:solidFill>
                  <a:srgbClr val="FFC000"/>
                </a:solidFill>
              </a:rPr>
              <a:t>whoever calls on the name of the </a:t>
            </a:r>
            <a:r>
              <a:rPr lang="en-US" sz="2600" u="sng" cap="small" dirty="0" smtClean="0">
                <a:solidFill>
                  <a:srgbClr val="FFC000"/>
                </a:solidFill>
              </a:rPr>
              <a:t>Lord</a:t>
            </a:r>
            <a:r>
              <a:rPr lang="en-US" sz="2600" u="sng" dirty="0" smtClean="0">
                <a:solidFill>
                  <a:srgbClr val="FFC000"/>
                </a:solidFill>
              </a:rPr>
              <a:t> shall be saved</a:t>
            </a:r>
            <a:r>
              <a:rPr lang="en-US" sz="2600" dirty="0" smtClean="0"/>
              <a:t>.’ </a:t>
            </a:r>
            <a:endParaRPr lang="en-US"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lessons..</a:t>
            </a:r>
            <a:endParaRPr lang="en-US" dirty="0"/>
          </a:p>
        </p:txBody>
      </p:sp>
      <p:sp>
        <p:nvSpPr>
          <p:cNvPr id="3" name="Content Placeholder 2"/>
          <p:cNvSpPr>
            <a:spLocks noGrp="1"/>
          </p:cNvSpPr>
          <p:nvPr>
            <p:ph idx="1"/>
          </p:nvPr>
        </p:nvSpPr>
        <p:spPr/>
        <p:txBody>
          <a:bodyPr/>
          <a:lstStyle/>
          <a:p>
            <a:pPr>
              <a:lnSpc>
                <a:spcPts val="3000"/>
              </a:lnSpc>
            </a:pPr>
            <a:r>
              <a:rPr lang="en-US" dirty="0" smtClean="0"/>
              <a:t>The power of the Holy Spirit</a:t>
            </a:r>
          </a:p>
          <a:p>
            <a:pPr>
              <a:lnSpc>
                <a:spcPts val="3000"/>
              </a:lnSpc>
            </a:pPr>
            <a:r>
              <a:rPr lang="en-US" dirty="0" smtClean="0"/>
              <a:t>The central message of Jesus</a:t>
            </a:r>
          </a:p>
          <a:p>
            <a:pPr>
              <a:lnSpc>
                <a:spcPts val="3000"/>
              </a:lnSpc>
            </a:pPr>
            <a:r>
              <a:rPr lang="en-US" dirty="0" smtClean="0"/>
              <a:t>The inevitability of a response to Christ</a:t>
            </a:r>
          </a:p>
          <a:p>
            <a:pPr>
              <a:lnSpc>
                <a:spcPts val="3000"/>
              </a:lnSpc>
            </a:pPr>
            <a:r>
              <a:rPr lang="en-US" dirty="0" smtClean="0"/>
              <a:t>Looking for the right moment in </a:t>
            </a:r>
            <a:r>
              <a:rPr lang="en-US" smtClean="0"/>
              <a:t>your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TotalTime>
  <Words>314</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Power of Pentecost</vt:lpstr>
      <vt:lpstr>Acts 1 The Apostles Waiting</vt:lpstr>
      <vt:lpstr>The Right Place</vt:lpstr>
      <vt:lpstr>The Right Timing</vt:lpstr>
      <vt:lpstr>The Right Reaction</vt:lpstr>
      <vt:lpstr>The Right Message</vt:lpstr>
      <vt:lpstr>The Right Message</vt:lpstr>
      <vt:lpstr>The Right Response</vt:lpstr>
      <vt:lpstr>Important lessons..</vt:lpstr>
      <vt:lpstr>The Power of Pentecost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253</cp:revision>
  <dcterms:created xsi:type="dcterms:W3CDTF">2011-02-15T07:29:10Z</dcterms:created>
  <dcterms:modified xsi:type="dcterms:W3CDTF">2019-09-21T17:28:42Z</dcterms:modified>
</cp:coreProperties>
</file>