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261300"/>
    <a:srgbClr val="663300"/>
    <a:srgbClr val="0094C8"/>
    <a:srgbClr val="0078A2"/>
    <a:srgbClr val="000000"/>
    <a:srgbClr val="FFCC00"/>
    <a:srgbClr val="6699FF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4801"/>
            <a:ext cx="7772400" cy="914400"/>
          </a:xfrm>
        </p:spPr>
        <p:txBody>
          <a:bodyPr>
            <a:noAutofit/>
          </a:bodyPr>
          <a:lstStyle>
            <a:lvl1pPr algn="ctr">
              <a:defRPr sz="4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410200"/>
            <a:ext cx="6400800" cy="685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ere you belong 02.jpg"/>
          <p:cNvPicPr>
            <a:picLocks noChangeAspect="1"/>
          </p:cNvPicPr>
          <p:nvPr userDrawn="1"/>
        </p:nvPicPr>
        <p:blipFill>
          <a:blip r:embed="rId13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Picture 9" descr="SA1569301_l.jpg"/>
          <p:cNvPicPr>
            <a:picLocks noChangeAspect="1"/>
          </p:cNvPicPr>
          <p:nvPr userDrawn="1"/>
        </p:nvPicPr>
        <p:blipFill>
          <a:blip r:embed="rId14" cstate="print"/>
          <a:srcRect t="10202" b="1457"/>
          <a:stretch>
            <a:fillRect/>
          </a:stretch>
        </p:blipFill>
        <p:spPr>
          <a:xfrm>
            <a:off x="0" y="1600200"/>
            <a:ext cx="9144000" cy="44958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1600200"/>
            <a:ext cx="9144000" cy="4495800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76401"/>
            <a:ext cx="83058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rgbClr val="FFC000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here you belong 02.jpg"/>
          <p:cNvPicPr>
            <a:picLocks noChangeAspect="1"/>
          </p:cNvPicPr>
          <p:nvPr/>
        </p:nvPicPr>
        <p:blipFill>
          <a:blip r:embed="rId2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en-US" sz="4400" dirty="0" smtClean="0">
                <a:effectLst>
                  <a:glow rad="101600">
                    <a:schemeClr val="tx1">
                      <a:alpha val="40000"/>
                    </a:schemeClr>
                  </a:glow>
                </a:effectLst>
              </a:rPr>
              <a:t>Active in the Church </a:t>
            </a:r>
            <a:endParaRPr lang="en-US" sz="4400" dirty="0">
              <a:effectLst>
                <a:glow rad="101600">
                  <a:schemeClr val="tx1"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6324600" cy="6096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Acts 2:42-47</a:t>
            </a:r>
            <a:endParaRPr lang="en-US" sz="3600" dirty="0"/>
          </a:p>
        </p:txBody>
      </p:sp>
      <p:pic>
        <p:nvPicPr>
          <p:cNvPr id="9" name="Picture 8" descr="SA1569301_l.jpg"/>
          <p:cNvPicPr>
            <a:picLocks noChangeAspect="1"/>
          </p:cNvPicPr>
          <p:nvPr/>
        </p:nvPicPr>
        <p:blipFill>
          <a:blip r:embed="rId3" cstate="print">
            <a:lum bright="-10000" contrast="10000"/>
          </a:blip>
          <a:srcRect t="10202" b="1457"/>
          <a:stretch>
            <a:fillRect/>
          </a:stretch>
        </p:blipFill>
        <p:spPr>
          <a:xfrm>
            <a:off x="0" y="1600200"/>
            <a:ext cx="9144000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Young people leaving?..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900"/>
              </a:lnSpc>
            </a:pPr>
            <a:r>
              <a:rPr lang="en-US" dirty="0" smtClean="0">
                <a:solidFill>
                  <a:srgbClr val="FFC000"/>
                </a:solidFill>
              </a:rPr>
              <a:t>LA Times </a:t>
            </a:r>
            <a:r>
              <a:rPr lang="en-US" dirty="0" smtClean="0"/>
              <a:t>– </a:t>
            </a:r>
            <a:r>
              <a:rPr lang="en-US" dirty="0" smtClean="0">
                <a:solidFill>
                  <a:srgbClr val="FFC000"/>
                </a:solidFill>
              </a:rPr>
              <a:t>How </a:t>
            </a:r>
            <a:r>
              <a:rPr lang="en-US" dirty="0" err="1" smtClean="0">
                <a:solidFill>
                  <a:srgbClr val="FFC000"/>
                </a:solidFill>
              </a:rPr>
              <a:t>Millenials</a:t>
            </a:r>
            <a:r>
              <a:rPr lang="en-US" dirty="0" smtClean="0">
                <a:solidFill>
                  <a:srgbClr val="FFC000"/>
                </a:solidFill>
              </a:rPr>
              <a:t> Replaced Religion with Astrology and Crystals</a:t>
            </a:r>
            <a:r>
              <a:rPr lang="en-US" dirty="0" smtClean="0"/>
              <a:t>.. </a:t>
            </a:r>
          </a:p>
          <a:p>
            <a:pPr lvl="1">
              <a:lnSpc>
                <a:spcPts val="2900"/>
              </a:lnSpc>
            </a:pPr>
            <a:r>
              <a:rPr lang="en-US" dirty="0" smtClean="0"/>
              <a:t>“A growing number of young people, largely </a:t>
            </a:r>
            <a:r>
              <a:rPr lang="en-US" dirty="0" err="1" smtClean="0"/>
              <a:t>millenials</a:t>
            </a:r>
            <a:r>
              <a:rPr lang="en-US" dirty="0" smtClean="0"/>
              <a:t>, have turned away from traditional organized religion and are embracing more spiritual beliefs and practices like astrology, meditation, energy healing and crystals”..</a:t>
            </a:r>
          </a:p>
          <a:p>
            <a:pPr lvl="1">
              <a:lnSpc>
                <a:spcPts val="2900"/>
              </a:lnSpc>
            </a:pPr>
            <a:r>
              <a:rPr lang="en-US" dirty="0" smtClean="0"/>
              <a:t>“One of the big draws for younger people about spiritual practices is the ability to pick and choose”..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04800"/>
            <a:ext cx="4114800" cy="1143000"/>
          </a:xfrm>
        </p:spPr>
        <p:txBody>
          <a:bodyPr/>
          <a:lstStyle/>
          <a:p>
            <a:r>
              <a:rPr lang="en-US" dirty="0" smtClean="0"/>
              <a:t>The Key to a Thriving Church..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Active membership</a:t>
            </a:r>
            <a:r>
              <a:rPr lang="en-US" dirty="0" smtClean="0"/>
              <a:t>.. Acts 2:42-47</a:t>
            </a:r>
          </a:p>
          <a:p>
            <a:pPr lvl="1">
              <a:lnSpc>
                <a:spcPts val="2700"/>
              </a:lnSpc>
            </a:pPr>
            <a:r>
              <a:rPr lang="en-US" dirty="0" smtClean="0"/>
              <a:t>Every member.. 1 </a:t>
            </a:r>
            <a:r>
              <a:rPr lang="en-US" dirty="0" err="1" smtClean="0"/>
              <a:t>Cor</a:t>
            </a:r>
            <a:r>
              <a:rPr lang="en-US" dirty="0" smtClean="0"/>
              <a:t> 3:5-6</a:t>
            </a:r>
          </a:p>
          <a:p>
            <a:pPr lvl="1">
              <a:lnSpc>
                <a:spcPts val="2700"/>
              </a:lnSpc>
            </a:pPr>
            <a:r>
              <a:rPr lang="en-US" dirty="0" smtClean="0"/>
              <a:t>The role of leaders.. Eph 4:11-12</a:t>
            </a:r>
          </a:p>
          <a:p>
            <a:pPr lvl="1">
              <a:lnSpc>
                <a:spcPts val="2700"/>
              </a:lnSpc>
            </a:pPr>
            <a:r>
              <a:rPr lang="en-US" dirty="0" smtClean="0"/>
              <a:t>The church is the center.. 1 </a:t>
            </a:r>
            <a:r>
              <a:rPr lang="en-US" dirty="0" err="1" smtClean="0"/>
              <a:t>Thess</a:t>
            </a:r>
            <a:r>
              <a:rPr lang="en-US" dirty="0" smtClean="0"/>
              <a:t> 5:11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4572000" cy="1143000"/>
          </a:xfrm>
        </p:spPr>
        <p:txBody>
          <a:bodyPr/>
          <a:lstStyle/>
          <a:p>
            <a:r>
              <a:rPr lang="en-US" dirty="0" smtClean="0"/>
              <a:t>Characteristics of Active Members..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1"/>
            <a:ext cx="8001000" cy="4267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Humble Integrity</a:t>
            </a:r>
            <a:r>
              <a:rPr lang="en-US" dirty="0" smtClean="0"/>
              <a:t>.. </a:t>
            </a:r>
            <a:r>
              <a:rPr lang="en-US" dirty="0" smtClean="0">
                <a:solidFill>
                  <a:srgbClr val="FFC000"/>
                </a:solidFill>
              </a:rPr>
              <a:t>1 Tim 1:12-16</a:t>
            </a:r>
          </a:p>
          <a:p>
            <a:pPr lvl="1">
              <a:lnSpc>
                <a:spcPts val="2700"/>
              </a:lnSpc>
            </a:pPr>
            <a:r>
              <a:rPr lang="en-US" sz="2600" dirty="0" smtClean="0"/>
              <a:t>This </a:t>
            </a:r>
            <a:r>
              <a:rPr lang="en-US" sz="2600" i="1" dirty="0" smtClean="0"/>
              <a:t>is</a:t>
            </a:r>
            <a:r>
              <a:rPr lang="en-US" sz="2600" dirty="0" smtClean="0"/>
              <a:t> a faithful saying and worthy of all acceptance, that Christ Jesus came into the world to save sinners, of whom I am chief.</a:t>
            </a:r>
          </a:p>
          <a:p>
            <a:pPr lvl="1">
              <a:lnSpc>
                <a:spcPts val="2700"/>
              </a:lnSpc>
            </a:pPr>
            <a:r>
              <a:rPr lang="en-US" sz="2600" dirty="0" smtClean="0">
                <a:solidFill>
                  <a:srgbClr val="FFC000"/>
                </a:solidFill>
              </a:rPr>
              <a:t>Matt 7:16-20 </a:t>
            </a:r>
            <a:r>
              <a:rPr lang="en-US" sz="2600" dirty="0" smtClean="0"/>
              <a:t>by their fruits you will know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4572000" cy="1143000"/>
          </a:xfrm>
        </p:spPr>
        <p:txBody>
          <a:bodyPr/>
          <a:lstStyle/>
          <a:p>
            <a:r>
              <a:rPr lang="en-US" dirty="0" smtClean="0"/>
              <a:t>Characteristics of Active Members..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1"/>
            <a:ext cx="8001000" cy="4267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Humble Integrity</a:t>
            </a:r>
            <a:r>
              <a:rPr lang="en-US" dirty="0" smtClean="0"/>
              <a:t>.. </a:t>
            </a:r>
            <a:r>
              <a:rPr lang="en-US" dirty="0" smtClean="0">
                <a:solidFill>
                  <a:srgbClr val="FFC000"/>
                </a:solidFill>
              </a:rPr>
              <a:t>1 Tim 1:12-16</a:t>
            </a:r>
          </a:p>
          <a:p>
            <a:pPr>
              <a:lnSpc>
                <a:spcPts val="2700"/>
              </a:lnSpc>
            </a:pPr>
            <a:r>
              <a:rPr lang="en-US" dirty="0" smtClean="0">
                <a:solidFill>
                  <a:srgbClr val="FFC000"/>
                </a:solidFill>
              </a:rPr>
              <a:t>Growing Disciples</a:t>
            </a:r>
            <a:r>
              <a:rPr lang="en-US" dirty="0" smtClean="0"/>
              <a:t>.. </a:t>
            </a:r>
            <a:r>
              <a:rPr lang="en-US" dirty="0" smtClean="0">
                <a:solidFill>
                  <a:srgbClr val="FFC000"/>
                </a:solidFill>
              </a:rPr>
              <a:t>Eph 4:12-16</a:t>
            </a:r>
          </a:p>
          <a:p>
            <a:pPr lvl="1">
              <a:lnSpc>
                <a:spcPts val="2600"/>
              </a:lnSpc>
            </a:pPr>
            <a:r>
              <a:rPr lang="en-US" sz="2600" dirty="0" smtClean="0"/>
              <a:t>May grow up in all things into Him who is the head—Christ— </a:t>
            </a:r>
            <a:r>
              <a:rPr lang="en-US" sz="2600" baseline="30000" dirty="0" smtClean="0"/>
              <a:t>16 </a:t>
            </a:r>
            <a:r>
              <a:rPr lang="en-US" sz="2600" dirty="0" smtClean="0"/>
              <a:t>from whom the whole body, joined and knit together by what every joint supplies, according to the effective working by which every part does its share..</a:t>
            </a:r>
          </a:p>
          <a:p>
            <a:endParaRPr lang="en-US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4572000" cy="1143000"/>
          </a:xfrm>
        </p:spPr>
        <p:txBody>
          <a:bodyPr/>
          <a:lstStyle/>
          <a:p>
            <a:r>
              <a:rPr lang="en-US" dirty="0" smtClean="0"/>
              <a:t>Characteristics of Active Members..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1"/>
            <a:ext cx="7620000" cy="4267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Humble integrity</a:t>
            </a:r>
            <a:r>
              <a:rPr lang="en-US" dirty="0" smtClean="0"/>
              <a:t>.. </a:t>
            </a:r>
            <a:r>
              <a:rPr lang="en-US" dirty="0" smtClean="0">
                <a:solidFill>
                  <a:srgbClr val="FFC000"/>
                </a:solidFill>
              </a:rPr>
              <a:t>1 Tim 1:12-16</a:t>
            </a:r>
          </a:p>
          <a:p>
            <a:pPr>
              <a:lnSpc>
                <a:spcPts val="2700"/>
              </a:lnSpc>
            </a:pPr>
            <a:r>
              <a:rPr lang="en-US" dirty="0" smtClean="0">
                <a:solidFill>
                  <a:srgbClr val="FFC000"/>
                </a:solidFill>
              </a:rPr>
              <a:t>Growing disciples</a:t>
            </a:r>
            <a:r>
              <a:rPr lang="en-US" dirty="0" smtClean="0"/>
              <a:t>.. </a:t>
            </a:r>
            <a:r>
              <a:rPr lang="en-US" dirty="0" smtClean="0">
                <a:solidFill>
                  <a:srgbClr val="FFC000"/>
                </a:solidFill>
              </a:rPr>
              <a:t>Eph 4:12-16</a:t>
            </a:r>
          </a:p>
          <a:p>
            <a:pPr>
              <a:lnSpc>
                <a:spcPts val="2700"/>
              </a:lnSpc>
            </a:pPr>
            <a:r>
              <a:rPr lang="en-US" dirty="0" smtClean="0">
                <a:solidFill>
                  <a:srgbClr val="FFC000"/>
                </a:solidFill>
              </a:rPr>
              <a:t>Personal affirmation.. Rom 1:12</a:t>
            </a:r>
          </a:p>
          <a:p>
            <a:pPr lvl="1">
              <a:lnSpc>
                <a:spcPts val="2700"/>
              </a:lnSpc>
            </a:pPr>
            <a:r>
              <a:rPr lang="en-US" sz="2600" dirty="0" smtClean="0"/>
              <a:t>that I may be encouraged together with you by the mutual faith both of you and me.</a:t>
            </a:r>
          </a:p>
          <a:p>
            <a:pPr lvl="1">
              <a:lnSpc>
                <a:spcPts val="2700"/>
              </a:lnSpc>
            </a:pPr>
            <a:r>
              <a:rPr lang="en-US" sz="2600" dirty="0" smtClean="0">
                <a:solidFill>
                  <a:srgbClr val="FFC000"/>
                </a:solidFill>
              </a:rPr>
              <a:t>Rom 12:10-13 </a:t>
            </a:r>
            <a:r>
              <a:rPr lang="en-US" sz="2600" i="1" dirty="0" smtClean="0"/>
              <a:t>Be</a:t>
            </a:r>
            <a:r>
              <a:rPr lang="en-US" sz="2600" dirty="0" smtClean="0"/>
              <a:t> kindly affectionate to one another with brotherly love, in honor giving preference to one another..</a:t>
            </a:r>
            <a:endParaRPr lang="en-US" sz="2600" dirty="0" smtClean="0">
              <a:solidFill>
                <a:srgbClr val="FFC000"/>
              </a:solidFill>
            </a:endParaRPr>
          </a:p>
          <a:p>
            <a:endParaRPr lang="en-US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4572000" cy="1143000"/>
          </a:xfrm>
        </p:spPr>
        <p:txBody>
          <a:bodyPr/>
          <a:lstStyle/>
          <a:p>
            <a:r>
              <a:rPr lang="en-US" dirty="0" smtClean="0"/>
              <a:t>Characteristics of Active Members..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1"/>
            <a:ext cx="7620000" cy="4267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Humble integrity</a:t>
            </a:r>
            <a:r>
              <a:rPr lang="en-US" dirty="0" smtClean="0"/>
              <a:t>.. </a:t>
            </a:r>
            <a:r>
              <a:rPr lang="en-US" dirty="0" smtClean="0">
                <a:solidFill>
                  <a:srgbClr val="FFC000"/>
                </a:solidFill>
              </a:rPr>
              <a:t>1 Tim 1:12-16</a:t>
            </a:r>
          </a:p>
          <a:p>
            <a:pPr>
              <a:lnSpc>
                <a:spcPts val="2700"/>
              </a:lnSpc>
            </a:pPr>
            <a:r>
              <a:rPr lang="en-US" dirty="0" smtClean="0">
                <a:solidFill>
                  <a:srgbClr val="FFC000"/>
                </a:solidFill>
              </a:rPr>
              <a:t>Growing disciples</a:t>
            </a:r>
            <a:r>
              <a:rPr lang="en-US" dirty="0" smtClean="0"/>
              <a:t>.. </a:t>
            </a:r>
            <a:r>
              <a:rPr lang="en-US" dirty="0" smtClean="0">
                <a:solidFill>
                  <a:srgbClr val="FFC000"/>
                </a:solidFill>
              </a:rPr>
              <a:t>Eph 4:12-16</a:t>
            </a:r>
          </a:p>
          <a:p>
            <a:pPr>
              <a:lnSpc>
                <a:spcPts val="2700"/>
              </a:lnSpc>
            </a:pPr>
            <a:r>
              <a:rPr lang="en-US" dirty="0" smtClean="0">
                <a:solidFill>
                  <a:srgbClr val="FFC000"/>
                </a:solidFill>
              </a:rPr>
              <a:t>Personal affirmation.. Rom 1:12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Sharing Jesus.. 2 </a:t>
            </a:r>
            <a:r>
              <a:rPr lang="en-US" dirty="0" err="1" smtClean="0">
                <a:solidFill>
                  <a:srgbClr val="FFC000"/>
                </a:solidFill>
              </a:rPr>
              <a:t>Cor</a:t>
            </a:r>
            <a:r>
              <a:rPr lang="en-US" dirty="0" smtClean="0">
                <a:solidFill>
                  <a:srgbClr val="FFC000"/>
                </a:solidFill>
              </a:rPr>
              <a:t> 5:19-20</a:t>
            </a:r>
          </a:p>
          <a:p>
            <a:pPr lvl="1">
              <a:lnSpc>
                <a:spcPts val="2700"/>
              </a:lnSpc>
            </a:pPr>
            <a:r>
              <a:rPr lang="en-US" sz="2600" dirty="0" smtClean="0"/>
              <a:t>that is, that God was in Christ reconciling the world to Himself, not imputing their trespasses to them, and has committed to us the word of reconciliation.</a:t>
            </a:r>
            <a:endParaRPr lang="en-US" sz="2600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here you belong 02.jpg"/>
          <p:cNvPicPr>
            <a:picLocks noChangeAspect="1"/>
          </p:cNvPicPr>
          <p:nvPr/>
        </p:nvPicPr>
        <p:blipFill>
          <a:blip r:embed="rId2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en-US" sz="4400" dirty="0" smtClean="0">
                <a:effectLst>
                  <a:glow rad="101600">
                    <a:schemeClr val="tx1">
                      <a:alpha val="40000"/>
                    </a:schemeClr>
                  </a:glow>
                </a:effectLst>
              </a:rPr>
              <a:t>Active in the Church </a:t>
            </a:r>
            <a:endParaRPr lang="en-US" sz="4400" dirty="0">
              <a:effectLst>
                <a:glow rad="101600">
                  <a:schemeClr val="tx1"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6324600" cy="6096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Acts 2:42-47</a:t>
            </a:r>
            <a:endParaRPr lang="en-US" sz="3600" dirty="0"/>
          </a:p>
        </p:txBody>
      </p:sp>
      <p:pic>
        <p:nvPicPr>
          <p:cNvPr id="9" name="Picture 8" descr="SA1569301_l.jpg"/>
          <p:cNvPicPr>
            <a:picLocks noChangeAspect="1"/>
          </p:cNvPicPr>
          <p:nvPr/>
        </p:nvPicPr>
        <p:blipFill>
          <a:blip r:embed="rId3" cstate="print">
            <a:lum bright="-10000" contrast="10000"/>
          </a:blip>
          <a:srcRect t="10202" b="1457"/>
          <a:stretch>
            <a:fillRect/>
          </a:stretch>
        </p:blipFill>
        <p:spPr>
          <a:xfrm>
            <a:off x="0" y="1600200"/>
            <a:ext cx="9144000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2059</TotalTime>
  <Words>313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Active in the Church </vt:lpstr>
      <vt:lpstr>Young people leaving?.. </vt:lpstr>
      <vt:lpstr>The Key to a Thriving Church.. </vt:lpstr>
      <vt:lpstr>Characteristics of Active Members..</vt:lpstr>
      <vt:lpstr>Characteristics of Active Members..</vt:lpstr>
      <vt:lpstr>Characteristics of Active Members..</vt:lpstr>
      <vt:lpstr>Characteristics of Active Members..</vt:lpstr>
      <vt:lpstr>Active in the Church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Paul Bailey</cp:lastModifiedBy>
  <cp:revision>242</cp:revision>
  <dcterms:created xsi:type="dcterms:W3CDTF">2011-02-15T07:29:10Z</dcterms:created>
  <dcterms:modified xsi:type="dcterms:W3CDTF">2019-10-20T02:49:35Z</dcterms:modified>
</cp:coreProperties>
</file>