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9933"/>
    <a:srgbClr val="261300"/>
    <a:srgbClr val="663300"/>
    <a:srgbClr val="0094C8"/>
    <a:srgbClr val="0078A2"/>
    <a:srgbClr val="000000"/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salm 691-3.jpg"/>
          <p:cNvPicPr>
            <a:picLocks noChangeAspect="1"/>
          </p:cNvPicPr>
          <p:nvPr userDrawn="1"/>
        </p:nvPicPr>
        <p:blipFill>
          <a:blip r:embed="rId13" cstate="print"/>
          <a:srcRect t="6038" b="15698"/>
          <a:stretch>
            <a:fillRect/>
          </a:stretch>
        </p:blipFill>
        <p:spPr>
          <a:xfrm>
            <a:off x="0" y="1628746"/>
            <a:ext cx="9144000" cy="4476401"/>
          </a:xfrm>
          <a:prstGeom prst="rect">
            <a:avLst/>
          </a:prstGeom>
        </p:spPr>
      </p:pic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4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Psalm 691-3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rcRect l="15106" r="15106" b="1086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1722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ve Me O God 0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Psalm 691-3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5106" r="15106" b="1086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600"/>
          </a:xfrm>
          <a:solidFill>
            <a:schemeClr val="tx1">
              <a:alpha val="65000"/>
            </a:schemeClr>
          </a:solidFill>
        </p:spPr>
        <p:txBody>
          <a:bodyPr/>
          <a:lstStyle/>
          <a:p>
            <a:pPr lvl="0">
              <a:lnSpc>
                <a:spcPts val="3600"/>
              </a:lnSpc>
              <a:spcBef>
                <a:spcPts val="1200"/>
              </a:spcBef>
            </a:pPr>
            <a:r>
              <a:rPr lang="en-US" sz="48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Stencil" pitchFamily="82" charset="0"/>
              </a:rPr>
              <a:t>Save Me, O God</a:t>
            </a:r>
            <a:br>
              <a:rPr lang="en-US" sz="48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Stencil" pitchFamily="82" charset="0"/>
              </a:rPr>
            </a:br>
            <a:r>
              <a:rPr lang="en-US" sz="2400" i="1" dirty="0" smtClean="0">
                <a:solidFill>
                  <a:schemeClr val="bg1"/>
                </a:solidFill>
              </a:rPr>
              <a:t>For the waters have come up to my neck</a:t>
            </a:r>
            <a:r>
              <a:rPr lang="en-US" sz="2400" i="1" dirty="0" smtClean="0">
                <a:solidFill>
                  <a:schemeClr val="bg1"/>
                </a:solidFill>
                <a:ea typeface="+mn-ea"/>
              </a:rPr>
              <a:t> </a:t>
            </a:r>
            <a:endParaRPr lang="en-US" sz="2400" dirty="0">
              <a:effectLst>
                <a:glow rad="101600">
                  <a:schemeClr val="tx1">
                    <a:alpha val="40000"/>
                  </a:schemeClr>
                </a:glow>
              </a:effectLst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Psalm 69:1-12</a:t>
            </a:r>
            <a:endParaRPr lang="en-US" sz="3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002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800600"/>
            <a:ext cx="77724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rgbClr val="C00000">
                      <a:alpha val="40000"/>
                    </a:srgbClr>
                  </a:glow>
                </a:effectLst>
                <a:uLnTx/>
                <a:uFillTx/>
                <a:latin typeface="Impact" pitchFamily="34" charset="0"/>
                <a:ea typeface="+mj-ea"/>
                <a:cs typeface="Times New Roman" pitchFamily="18" charset="0"/>
              </a:rPr>
              <a:t>Hope is Here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rgbClr val="C00000">
                    <a:alpha val="40000"/>
                  </a:srgbClr>
                </a:glow>
              </a:effectLst>
              <a:uLnTx/>
              <a:uFillTx/>
              <a:latin typeface="Impact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iptures testify of Jesus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7771" b="2743"/>
          <a:stretch>
            <a:fillRect/>
          </a:stretch>
        </p:blipFill>
        <p:spPr>
          <a:xfrm>
            <a:off x="1" y="457200"/>
            <a:ext cx="9143999" cy="4773152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5334000"/>
            <a:ext cx="8305800" cy="1295400"/>
          </a:xfrm>
        </p:spPr>
        <p:txBody>
          <a:bodyPr anchor="ctr">
            <a:noAutofit/>
          </a:bodyPr>
          <a:lstStyle/>
          <a:p>
            <a:pPr algn="ctr">
              <a:lnSpc>
                <a:spcPts val="3300"/>
              </a:lnSpc>
              <a:buNone/>
            </a:pPr>
            <a:r>
              <a:rPr lang="en-US" sz="3600" dirty="0" smtClean="0"/>
              <a:t>Luke 24:24-25,44:45 </a:t>
            </a:r>
          </a:p>
          <a:p>
            <a:pPr algn="ctr">
              <a:lnSpc>
                <a:spcPts val="3300"/>
              </a:lnSpc>
              <a:buNone/>
            </a:pPr>
            <a:r>
              <a:rPr lang="en-US" sz="3600" dirty="0" smtClean="0"/>
              <a:t>Acts 26:22-23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5943600" cy="1143000"/>
          </a:xfrm>
        </p:spPr>
        <p:txBody>
          <a:bodyPr/>
          <a:lstStyle/>
          <a:p>
            <a:r>
              <a:rPr lang="en-US" dirty="0" smtClean="0"/>
              <a:t>Psalm 69:1-12 A Cry for Help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4419600" cy="38862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/>
              <a:t>1-12  His predicament..</a:t>
            </a:r>
          </a:p>
          <a:p>
            <a:pPr lvl="1">
              <a:lnSpc>
                <a:spcPts val="2800"/>
              </a:lnSpc>
            </a:pPr>
            <a:r>
              <a:rPr lang="en-US" sz="2600" dirty="0" smtClean="0"/>
              <a:t>He is drowning.. </a:t>
            </a:r>
          </a:p>
          <a:p>
            <a:pPr lvl="1">
              <a:lnSpc>
                <a:spcPts val="2800"/>
              </a:lnSpc>
            </a:pPr>
            <a:r>
              <a:rPr lang="en-US" sz="2600" dirty="0" smtClean="0"/>
              <a:t>Weary of crying..</a:t>
            </a:r>
          </a:p>
          <a:p>
            <a:pPr lvl="1">
              <a:lnSpc>
                <a:spcPts val="2800"/>
              </a:lnSpc>
            </a:pPr>
            <a:r>
              <a:rPr lang="en-US" sz="2600" dirty="0" smtClean="0"/>
              <a:t>His enemies..</a:t>
            </a:r>
          </a:p>
          <a:p>
            <a:pPr lvl="1">
              <a:lnSpc>
                <a:spcPts val="2800"/>
              </a:lnSpc>
            </a:pPr>
            <a:r>
              <a:rPr lang="en-US" sz="2600" dirty="0" smtClean="0"/>
              <a:t>For Your sake 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13-28 His prayer..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29-36 His praise..</a:t>
            </a:r>
          </a:p>
          <a:p>
            <a:pPr lvl="1">
              <a:lnSpc>
                <a:spcPts val="2800"/>
              </a:lnSpc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724400" y="1676400"/>
            <a:ext cx="441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28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NT quotations applied to Jesus..</a:t>
            </a:r>
            <a:endParaRPr lang="en-US" sz="30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  <a:p>
            <a:pPr marL="548640" marR="0" lvl="0" indent="-342900" algn="l" defTabSz="914400" rtl="0" eaLnBrk="1" fontAlgn="auto" latinLnBrk="0" hangingPunct="1">
              <a:lnSpc>
                <a:spcPts val="2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They hated me w/o cause</a:t>
            </a:r>
          </a:p>
          <a:p>
            <a:pPr marL="548640" marR="0" lvl="0" indent="-342900" algn="l" defTabSz="914400" rtl="0" eaLnBrk="1" fontAlgn="auto" latinLnBrk="0" hangingPunct="1">
              <a:lnSpc>
                <a:spcPts val="2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 Zeal for your house</a:t>
            </a:r>
          </a:p>
          <a:p>
            <a:pPr marL="548640" marR="0" lvl="0" indent="-342900" algn="l" defTabSz="914400" rtl="0" eaLnBrk="1" fontAlgn="auto" latinLnBrk="0" hangingPunct="1">
              <a:lnSpc>
                <a:spcPts val="2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400" noProof="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Reproaches fell on me</a:t>
            </a:r>
          </a:p>
          <a:p>
            <a:pPr marL="548640" marR="0" lvl="0" indent="-342900" algn="l" defTabSz="914400" rtl="0" eaLnBrk="1" fontAlgn="auto" latinLnBrk="0" hangingPunct="1">
              <a:lnSpc>
                <a:spcPts val="2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Let their dwelling place be desolate</a:t>
            </a:r>
          </a:p>
          <a:p>
            <a:pPr marL="548640" marR="0" lvl="0" indent="-342900" algn="l" defTabSz="914400" rtl="0" eaLnBrk="1" fontAlgn="auto" latinLnBrk="0" hangingPunct="1">
              <a:lnSpc>
                <a:spcPts val="2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Let their table be a snare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ts val="2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" y="556260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But </a:t>
            </a:r>
            <a:r>
              <a:rPr lang="en-US" sz="3600" noProof="0" dirty="0" err="1" smtClean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vs</a:t>
            </a:r>
            <a:r>
              <a:rPr lang="en-US" sz="3600" noProof="0" dirty="0" smtClean="0">
                <a:solidFill>
                  <a:srgbClr val="FFC000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Georgia" pitchFamily="18" charset="0"/>
                <a:cs typeface="Times New Roman" pitchFamily="18" charset="0"/>
              </a:rPr>
              <a:t> 5 cannot apply directly  to Jesus..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noProof="0" dirty="0" smtClean="0">
              <a:solidFill>
                <a:srgbClr val="FFC000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Georgia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400" y="5638800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O God, You know my foolishness;</a:t>
            </a:r>
            <a:b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Georgia" pitchFamily="18" charset="0"/>
              </a:rPr>
              <a:t>And my sins are not hidden from You.</a:t>
            </a:r>
            <a:endParaRPr lang="en-US" sz="24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4419600" cy="1143000"/>
          </a:xfrm>
        </p:spPr>
        <p:txBody>
          <a:bodyPr/>
          <a:lstStyle/>
          <a:p>
            <a:r>
              <a:rPr lang="en-US" dirty="0" smtClean="0"/>
              <a:t>A Way to look at the Old Testament..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Applying the OT to our lives..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OT individuals suffering for serving God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Acts 7.. The Jews rejected their deliverers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 wicked king taking a man’s vineyard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David was an innocent sufferer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The experiences of Job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Jesus the ultimate innocent sufferer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ve Me O God 02.jpg"/>
          <p:cNvPicPr>
            <a:picLocks noChangeAspect="1"/>
          </p:cNvPicPr>
          <p:nvPr/>
        </p:nvPicPr>
        <p:blipFill>
          <a:blip r:embed="rId2" cstate="print">
            <a:lum bright="-1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3" cstate="print">
            <a:lum bright="-6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Psalm 691-3.jpg"/>
          <p:cNvPicPr>
            <a:picLocks noChangeAspect="1"/>
          </p:cNvPicPr>
          <p:nvPr/>
        </p:nvPicPr>
        <p:blipFill>
          <a:blip r:embed="rId4" cstate="print">
            <a:lum bright="-10000" contrast="10000"/>
          </a:blip>
          <a:srcRect l="15106" r="15106" b="1086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600"/>
          </a:xfrm>
          <a:solidFill>
            <a:schemeClr val="tx1">
              <a:alpha val="65000"/>
            </a:schemeClr>
          </a:solidFill>
        </p:spPr>
        <p:txBody>
          <a:bodyPr/>
          <a:lstStyle/>
          <a:p>
            <a:pPr lvl="0">
              <a:lnSpc>
                <a:spcPts val="3600"/>
              </a:lnSpc>
              <a:spcBef>
                <a:spcPts val="1200"/>
              </a:spcBef>
            </a:pPr>
            <a:r>
              <a:rPr lang="en-US" sz="48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Stencil" pitchFamily="82" charset="0"/>
              </a:rPr>
              <a:t>Save Me, O God</a:t>
            </a:r>
            <a:br>
              <a:rPr lang="en-US" sz="48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Stencil" pitchFamily="82" charset="0"/>
              </a:rPr>
            </a:br>
            <a:r>
              <a:rPr lang="en-US" sz="2400" i="1" dirty="0" smtClean="0">
                <a:solidFill>
                  <a:schemeClr val="bg1"/>
                </a:solidFill>
              </a:rPr>
              <a:t>For the waters have come up to my neck</a:t>
            </a:r>
            <a:r>
              <a:rPr lang="en-US" sz="2400" i="1" dirty="0" smtClean="0">
                <a:solidFill>
                  <a:schemeClr val="bg1"/>
                </a:solidFill>
                <a:ea typeface="+mn-ea"/>
              </a:rPr>
              <a:t> </a:t>
            </a:r>
            <a:endParaRPr lang="en-US" sz="2400" dirty="0">
              <a:effectLst>
                <a:glow rad="101600">
                  <a:schemeClr val="tx1">
                    <a:alpha val="40000"/>
                  </a:schemeClr>
                </a:glow>
              </a:effectLst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791200"/>
            <a:ext cx="64008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Psalm 69:1-12</a:t>
            </a:r>
            <a:endParaRPr lang="en-US" sz="3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00200"/>
            <a:ext cx="6400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800600"/>
            <a:ext cx="77724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rgbClr val="C00000">
                      <a:alpha val="40000"/>
                    </a:srgbClr>
                  </a:glow>
                </a:effectLst>
                <a:uLnTx/>
                <a:uFillTx/>
                <a:latin typeface="Impact" pitchFamily="34" charset="0"/>
                <a:ea typeface="+mj-ea"/>
                <a:cs typeface="Times New Roman" pitchFamily="18" charset="0"/>
              </a:rPr>
              <a:t>Hope is Here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rgbClr val="C00000">
                    <a:alpha val="40000"/>
                  </a:srgbClr>
                </a:glow>
              </a:effectLst>
              <a:uLnTx/>
              <a:uFillTx/>
              <a:latin typeface="Impact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2198</TotalTime>
  <Words>156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Save Me, O God For the waters have come up to my neck </vt:lpstr>
      <vt:lpstr>Slide 2</vt:lpstr>
      <vt:lpstr>Psalm 69:1-12 A Cry for Help</vt:lpstr>
      <vt:lpstr>A Way to look at the Old Testament..</vt:lpstr>
      <vt:lpstr>Save Me, O God For the waters have come up to my neck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244</cp:revision>
  <dcterms:created xsi:type="dcterms:W3CDTF">2011-02-15T07:29:10Z</dcterms:created>
  <dcterms:modified xsi:type="dcterms:W3CDTF">2019-10-20T02:47:48Z</dcterms:modified>
</cp:coreProperties>
</file>