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CC00"/>
    <a:srgbClr val="261300"/>
    <a:srgbClr val="663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3" d="100"/>
          <a:sy n="83" d="100"/>
        </p:scale>
        <p:origin x="-13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descr="http://www.abercrombie.cc/calvimages/bible.gif"/>
          <p:cNvPicPr>
            <a:picLocks noChangeAspect="1" noChangeArrowheads="1"/>
          </p:cNvPicPr>
          <p:nvPr userDrawn="1"/>
        </p:nvPicPr>
        <p:blipFill>
          <a:blip r:embed="rId13" cstate="print">
            <a:lum bright="-5000" contrast="10000"/>
          </a:blip>
          <a:srcRect b="13714"/>
          <a:stretch>
            <a:fillRect/>
          </a:stretch>
        </p:blipFill>
        <p:spPr bwMode="auto">
          <a:xfrm>
            <a:off x="1905000" y="2514600"/>
            <a:ext cx="5305425" cy="2727203"/>
          </a:xfrm>
          <a:prstGeom prst="rect">
            <a:avLst/>
          </a:prstGeom>
          <a:noFill/>
          <a:ln w="9525">
            <a:noFill/>
            <a:miter lim="800000"/>
            <a:headEnd/>
            <a:tailEnd/>
          </a:ln>
        </p:spPr>
      </p:pic>
      <p:pic>
        <p:nvPicPr>
          <p:cNvPr id="6" name="Picture 5" descr="Where you belong 02.jpg"/>
          <p:cNvPicPr>
            <a:picLocks noChangeAspect="1"/>
          </p:cNvPicPr>
          <p:nvPr userDrawn="1"/>
        </p:nvPicPr>
        <p:blipFill>
          <a:blip r:embed="rId14" cstate="print">
            <a:lum bright="-80000" contrast="20000"/>
          </a:blip>
          <a:stretch>
            <a:fillRect/>
          </a:stretch>
        </p:blipFill>
        <p:spPr>
          <a:xfrm>
            <a:off x="0" y="0"/>
            <a:ext cx="9144000" cy="6858000"/>
          </a:xfrm>
          <a:prstGeom prst="rect">
            <a:avLst/>
          </a:prstGeom>
        </p:spPr>
      </p:pic>
      <p:pic>
        <p:nvPicPr>
          <p:cNvPr id="7" name="Picture 6" descr="Bible-numbers.jpg"/>
          <p:cNvPicPr>
            <a:picLocks noChangeAspect="1"/>
          </p:cNvPicPr>
          <p:nvPr userDrawn="1"/>
        </p:nvPicPr>
        <p:blipFill>
          <a:blip r:embed="rId15" cstate="print">
            <a:lum bright="-10000" contrast="10000"/>
          </a:blip>
          <a:srcRect l="9769" r="9769"/>
          <a:stretch>
            <a:fillRect/>
          </a:stretch>
        </p:blipFill>
        <p:spPr>
          <a:xfrm>
            <a:off x="1581" y="608656"/>
            <a:ext cx="9142419" cy="5792144"/>
          </a:xfrm>
          <a:prstGeom prst="rect">
            <a:avLst/>
          </a:prstGeom>
        </p:spPr>
      </p:pic>
      <p:sp>
        <p:nvSpPr>
          <p:cNvPr id="9" name="Rectangle 8"/>
          <p:cNvSpPr/>
          <p:nvPr userDrawn="1"/>
        </p:nvSpPr>
        <p:spPr>
          <a:xfrm>
            <a:off x="0" y="533400"/>
            <a:ext cx="9144000" cy="6019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Arial Rounded MT Bold"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pic>
        <p:nvPicPr>
          <p:cNvPr id="5" name="Picture 4" descr="Bible-numbers.jpg"/>
          <p:cNvPicPr>
            <a:picLocks noChangeAspect="1"/>
          </p:cNvPicPr>
          <p:nvPr/>
        </p:nvPicPr>
        <p:blipFill>
          <a:blip r:embed="rId3" cstate="print">
            <a:lum bright="-25000" contrast="10000"/>
          </a:blip>
          <a:srcRect l="9769" r="9769"/>
          <a:stretch>
            <a:fillRect/>
          </a:stretch>
        </p:blipFill>
        <p:spPr>
          <a:xfrm>
            <a:off x="1447" y="304800"/>
            <a:ext cx="9142553" cy="6324600"/>
          </a:xfrm>
          <a:prstGeom prst="rect">
            <a:avLst/>
          </a:prstGeom>
        </p:spPr>
      </p:pic>
      <p:sp>
        <p:nvSpPr>
          <p:cNvPr id="2" name="Title 1"/>
          <p:cNvSpPr>
            <a:spLocks noGrp="1"/>
          </p:cNvSpPr>
          <p:nvPr>
            <p:ph type="ctrTitle"/>
          </p:nvPr>
        </p:nvSpPr>
        <p:spPr>
          <a:xfrm>
            <a:off x="381000" y="304800"/>
            <a:ext cx="8458200" cy="990599"/>
          </a:xfrm>
          <a:solidFill>
            <a:schemeClr val="tx1">
              <a:alpha val="60000"/>
            </a:schemeClr>
          </a:solidFill>
        </p:spPr>
        <p:txBody>
          <a:bodyPr/>
          <a:lstStyle/>
          <a:p>
            <a:r>
              <a:rPr lang="en-US" dirty="0" smtClean="0">
                <a:effectLst>
                  <a:glow rad="101600">
                    <a:schemeClr val="tx1">
                      <a:alpha val="40000"/>
                    </a:schemeClr>
                  </a:glow>
                </a:effectLst>
              </a:rPr>
              <a:t>Gospel by the Numbers</a:t>
            </a:r>
            <a:endParaRPr lang="en-US" dirty="0">
              <a:effectLst>
                <a:glow rad="101600">
                  <a:schemeClr val="tx1">
                    <a:alpha val="40000"/>
                  </a:schemeClr>
                </a:glow>
              </a:effectLst>
            </a:endParaRPr>
          </a:p>
        </p:txBody>
      </p:sp>
      <p:sp>
        <p:nvSpPr>
          <p:cNvPr id="3" name="Subtitle 2"/>
          <p:cNvSpPr>
            <a:spLocks noGrp="1"/>
          </p:cNvSpPr>
          <p:nvPr>
            <p:ph type="subTitle" idx="1"/>
          </p:nvPr>
        </p:nvSpPr>
        <p:spPr>
          <a:xfrm>
            <a:off x="1981200" y="5791200"/>
            <a:ext cx="5257800" cy="685800"/>
          </a:xfrm>
          <a:solidFill>
            <a:schemeClr val="tx1">
              <a:alpha val="60000"/>
            </a:schemeClr>
          </a:solidFill>
        </p:spPr>
        <p:txBody>
          <a:bodyPr>
            <a:normAutofit/>
          </a:bodyPr>
          <a:lstStyle/>
          <a:p>
            <a:r>
              <a:rPr lang="en-US" sz="3600" dirty="0" smtClean="0"/>
              <a:t>Five </a:t>
            </a:r>
            <a:r>
              <a:rPr lang="en-US" sz="3600" dirty="0" smtClean="0"/>
              <a:t>Loaves Multiplied</a:t>
            </a:r>
            <a:endParaRPr lang="en-US" sz="3600" dirty="0"/>
          </a:p>
        </p:txBody>
      </p:sp>
      <p:sp>
        <p:nvSpPr>
          <p:cNvPr id="8" name="TextBox 7"/>
          <p:cNvSpPr txBox="1"/>
          <p:nvPr/>
        </p:nvSpPr>
        <p:spPr>
          <a:xfrm>
            <a:off x="3200400" y="1112520"/>
            <a:ext cx="2667000" cy="4069080"/>
          </a:xfrm>
          <a:prstGeom prst="rect">
            <a:avLst/>
          </a:prstGeom>
          <a:noFill/>
        </p:spPr>
        <p:txBody>
          <a:bodyPr wrap="square" rtlCol="0" anchor="ctr">
            <a:spAutoFit/>
          </a:bodyPr>
          <a:lstStyle/>
          <a:p>
            <a:pPr algn="ctr"/>
            <a:r>
              <a:rPr lang="en-US" sz="25000" dirty="0" smtClean="0">
                <a:solidFill>
                  <a:schemeClr val="bg1"/>
                </a:solidFill>
                <a:latin typeface="Georgia" pitchFamily="18" charset="0"/>
              </a:rPr>
              <a:t>5</a:t>
            </a:r>
            <a:endParaRPr lang="en-US" sz="25000" dirty="0">
              <a:solidFill>
                <a:schemeClr val="bg1"/>
              </a:solidFill>
              <a:latin typeface="Georgia" pitchFamily="18" charset="0"/>
            </a:endParaRPr>
          </a:p>
        </p:txBody>
      </p:sp>
      <p:sp>
        <p:nvSpPr>
          <p:cNvPr id="7" name="Subtitle 2"/>
          <p:cNvSpPr txBox="1">
            <a:spLocks/>
          </p:cNvSpPr>
          <p:nvPr/>
        </p:nvSpPr>
        <p:spPr>
          <a:xfrm>
            <a:off x="1981200" y="1219200"/>
            <a:ext cx="5257800" cy="685800"/>
          </a:xfrm>
          <a:prstGeom prst="rect">
            <a:avLst/>
          </a:prstGeom>
          <a:solidFill>
            <a:schemeClr val="tx1">
              <a:alpha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Arial" pitchFamily="34" charset="0"/>
                <a:ea typeface="+mn-ea"/>
                <a:cs typeface="Arial" pitchFamily="34" charset="0"/>
              </a:rPr>
              <a:t>A Small Number</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lessons..</a:t>
            </a:r>
            <a:endParaRPr lang="en-US" dirty="0"/>
          </a:p>
        </p:txBody>
      </p:sp>
      <p:sp>
        <p:nvSpPr>
          <p:cNvPr id="3" name="Content Placeholder 2"/>
          <p:cNvSpPr>
            <a:spLocks noGrp="1"/>
          </p:cNvSpPr>
          <p:nvPr>
            <p:ph idx="1"/>
          </p:nvPr>
        </p:nvSpPr>
        <p:spPr/>
        <p:txBody>
          <a:bodyPr>
            <a:normAutofit/>
          </a:bodyPr>
          <a:lstStyle/>
          <a:p>
            <a:r>
              <a:rPr lang="en-US" dirty="0" smtClean="0">
                <a:solidFill>
                  <a:srgbClr val="FFC000"/>
                </a:solidFill>
              </a:rPr>
              <a:t>5 </a:t>
            </a:r>
            <a:r>
              <a:rPr lang="en-US" dirty="0" smtClean="0"/>
              <a:t>Many reject Him because they just don’t know what they really need..</a:t>
            </a:r>
          </a:p>
          <a:p>
            <a:pPr lvl="1"/>
            <a:r>
              <a:rPr lang="en-US" sz="2600" dirty="0" smtClean="0">
                <a:solidFill>
                  <a:srgbClr val="FFCC00"/>
                </a:solidFill>
              </a:rPr>
              <a:t>John 6:66-68 </a:t>
            </a:r>
            <a:r>
              <a:rPr lang="en-US" sz="2600" baseline="30000" dirty="0" smtClean="0"/>
              <a:t> </a:t>
            </a:r>
            <a:r>
              <a:rPr lang="en-US" sz="2300" dirty="0" smtClean="0"/>
              <a:t>From that </a:t>
            </a:r>
            <a:r>
              <a:rPr lang="en-US" sz="2300" i="1" dirty="0" smtClean="0"/>
              <a:t>time</a:t>
            </a:r>
            <a:r>
              <a:rPr lang="en-US" sz="2300" dirty="0" smtClean="0"/>
              <a:t> many of His disciples went back and walked with Him no more. </a:t>
            </a:r>
            <a:r>
              <a:rPr lang="en-US" sz="2300" baseline="30000" dirty="0" smtClean="0"/>
              <a:t>67 </a:t>
            </a:r>
            <a:r>
              <a:rPr lang="en-US" sz="2300" dirty="0" smtClean="0"/>
              <a:t>Then Jesus said to the twelve, “Do you also want to go away?”</a:t>
            </a:r>
          </a:p>
          <a:p>
            <a:pPr lvl="1"/>
            <a:r>
              <a:rPr lang="en-US" sz="2300" baseline="30000" dirty="0" smtClean="0"/>
              <a:t>68 </a:t>
            </a:r>
            <a:r>
              <a:rPr lang="en-US" sz="2300" dirty="0" smtClean="0"/>
              <a:t>But Simon Peter answered Him, “Lord, to whom shall we go? You have the words of eternal life. </a:t>
            </a:r>
            <a:r>
              <a:rPr lang="en-US" sz="2300" baseline="30000" dirty="0" smtClean="0"/>
              <a:t>69 </a:t>
            </a:r>
            <a:r>
              <a:rPr lang="en-US" sz="2300" dirty="0" smtClean="0"/>
              <a:t>Also we have come to believe and know that You are the Christ, the Son of the living God.”</a:t>
            </a:r>
          </a:p>
          <a:p>
            <a:pPr lv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pic>
        <p:nvPicPr>
          <p:cNvPr id="5" name="Picture 4" descr="Bible-numbers.jpg"/>
          <p:cNvPicPr>
            <a:picLocks noChangeAspect="1"/>
          </p:cNvPicPr>
          <p:nvPr/>
        </p:nvPicPr>
        <p:blipFill>
          <a:blip r:embed="rId3" cstate="print">
            <a:lum bright="-25000" contrast="10000"/>
          </a:blip>
          <a:srcRect l="9769" r="9769"/>
          <a:stretch>
            <a:fillRect/>
          </a:stretch>
        </p:blipFill>
        <p:spPr>
          <a:xfrm>
            <a:off x="1447" y="304800"/>
            <a:ext cx="9142553" cy="6324600"/>
          </a:xfrm>
          <a:prstGeom prst="rect">
            <a:avLst/>
          </a:prstGeom>
        </p:spPr>
      </p:pic>
      <p:sp>
        <p:nvSpPr>
          <p:cNvPr id="2" name="Title 1"/>
          <p:cNvSpPr>
            <a:spLocks noGrp="1"/>
          </p:cNvSpPr>
          <p:nvPr>
            <p:ph type="ctrTitle"/>
          </p:nvPr>
        </p:nvSpPr>
        <p:spPr>
          <a:xfrm>
            <a:off x="381000" y="304800"/>
            <a:ext cx="8458200" cy="990599"/>
          </a:xfrm>
          <a:solidFill>
            <a:schemeClr val="tx1">
              <a:alpha val="60000"/>
            </a:schemeClr>
          </a:solidFill>
        </p:spPr>
        <p:txBody>
          <a:bodyPr/>
          <a:lstStyle/>
          <a:p>
            <a:r>
              <a:rPr lang="en-US" dirty="0" smtClean="0">
                <a:effectLst>
                  <a:glow rad="101600">
                    <a:schemeClr val="tx1">
                      <a:alpha val="40000"/>
                    </a:schemeClr>
                  </a:glow>
                </a:effectLst>
              </a:rPr>
              <a:t>Gospel by the Numbers</a:t>
            </a:r>
            <a:endParaRPr lang="en-US" dirty="0">
              <a:effectLst>
                <a:glow rad="101600">
                  <a:schemeClr val="tx1">
                    <a:alpha val="40000"/>
                  </a:schemeClr>
                </a:glow>
              </a:effectLst>
            </a:endParaRPr>
          </a:p>
        </p:txBody>
      </p:sp>
      <p:sp>
        <p:nvSpPr>
          <p:cNvPr id="3" name="Subtitle 2"/>
          <p:cNvSpPr>
            <a:spLocks noGrp="1"/>
          </p:cNvSpPr>
          <p:nvPr>
            <p:ph type="subTitle" idx="1"/>
          </p:nvPr>
        </p:nvSpPr>
        <p:spPr>
          <a:xfrm>
            <a:off x="1981200" y="5791200"/>
            <a:ext cx="5257800" cy="685800"/>
          </a:xfrm>
          <a:solidFill>
            <a:schemeClr val="tx1">
              <a:alpha val="60000"/>
            </a:schemeClr>
          </a:solidFill>
        </p:spPr>
        <p:txBody>
          <a:bodyPr>
            <a:normAutofit/>
          </a:bodyPr>
          <a:lstStyle/>
          <a:p>
            <a:r>
              <a:rPr lang="en-US" sz="3600" dirty="0" smtClean="0"/>
              <a:t>Five Loaves</a:t>
            </a:r>
            <a:endParaRPr lang="en-US" sz="3600" dirty="0"/>
          </a:p>
        </p:txBody>
      </p:sp>
      <p:sp>
        <p:nvSpPr>
          <p:cNvPr id="8" name="TextBox 7"/>
          <p:cNvSpPr txBox="1"/>
          <p:nvPr/>
        </p:nvSpPr>
        <p:spPr>
          <a:xfrm>
            <a:off x="3200400" y="1112520"/>
            <a:ext cx="2667000" cy="4069080"/>
          </a:xfrm>
          <a:prstGeom prst="rect">
            <a:avLst/>
          </a:prstGeom>
          <a:noFill/>
        </p:spPr>
        <p:txBody>
          <a:bodyPr wrap="square" rtlCol="0" anchor="ctr">
            <a:spAutoFit/>
          </a:bodyPr>
          <a:lstStyle/>
          <a:p>
            <a:pPr algn="ctr"/>
            <a:r>
              <a:rPr lang="en-US" sz="25000" dirty="0" smtClean="0">
                <a:solidFill>
                  <a:schemeClr val="bg1"/>
                </a:solidFill>
                <a:latin typeface="Georgia" pitchFamily="18" charset="0"/>
              </a:rPr>
              <a:t>5</a:t>
            </a:r>
            <a:endParaRPr lang="en-US" sz="25000" dirty="0">
              <a:solidFill>
                <a:schemeClr val="bg1"/>
              </a:solidFill>
              <a:latin typeface="Georgia" pitchFamily="18" charset="0"/>
            </a:endParaRPr>
          </a:p>
        </p:txBody>
      </p:sp>
      <p:sp>
        <p:nvSpPr>
          <p:cNvPr id="7" name="Subtitle 2"/>
          <p:cNvSpPr txBox="1">
            <a:spLocks/>
          </p:cNvSpPr>
          <p:nvPr/>
        </p:nvSpPr>
        <p:spPr>
          <a:xfrm>
            <a:off x="1981200" y="1219200"/>
            <a:ext cx="5257800" cy="685800"/>
          </a:xfrm>
          <a:prstGeom prst="rect">
            <a:avLst/>
          </a:prstGeom>
          <a:solidFill>
            <a:schemeClr val="tx1">
              <a:alpha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Arial" pitchFamily="34" charset="0"/>
                <a:ea typeface="+mn-ea"/>
                <a:cs typeface="Arial" pitchFamily="34" charset="0"/>
              </a:rPr>
              <a:t>A Small Number</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uses numbers..</a:t>
            </a:r>
            <a:endParaRPr lang="en-US" dirty="0"/>
          </a:p>
        </p:txBody>
      </p:sp>
      <p:sp>
        <p:nvSpPr>
          <p:cNvPr id="3" name="Content Placeholder 2"/>
          <p:cNvSpPr>
            <a:spLocks noGrp="1"/>
          </p:cNvSpPr>
          <p:nvPr>
            <p:ph idx="1"/>
          </p:nvPr>
        </p:nvSpPr>
        <p:spPr/>
        <p:txBody>
          <a:bodyPr/>
          <a:lstStyle/>
          <a:p>
            <a:r>
              <a:rPr lang="en-US" dirty="0" smtClean="0"/>
              <a:t>One is the number of priority</a:t>
            </a:r>
          </a:p>
          <a:p>
            <a:r>
              <a:rPr lang="en-US" dirty="0" smtClean="0"/>
              <a:t>Two is the number of choice</a:t>
            </a:r>
          </a:p>
          <a:p>
            <a:r>
              <a:rPr lang="en-US" dirty="0" smtClean="0"/>
              <a:t>Three is the number of confirmation</a:t>
            </a:r>
          </a:p>
          <a:p>
            <a:r>
              <a:rPr lang="en-US" dirty="0" smtClean="0"/>
              <a:t>Four is the number of completeness</a:t>
            </a:r>
          </a:p>
          <a:p>
            <a:r>
              <a:rPr lang="en-US" dirty="0" smtClean="0"/>
              <a:t>Five is a small number (part of something larger)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Five seems small</a:t>
            </a:r>
            <a:endParaRPr lang="en-US" dirty="0"/>
          </a:p>
        </p:txBody>
      </p:sp>
      <p:sp>
        <p:nvSpPr>
          <p:cNvPr id="3" name="Content Placeholder 2"/>
          <p:cNvSpPr>
            <a:spLocks noGrp="1"/>
          </p:cNvSpPr>
          <p:nvPr>
            <p:ph idx="1"/>
          </p:nvPr>
        </p:nvSpPr>
        <p:spPr/>
        <p:txBody>
          <a:bodyPr/>
          <a:lstStyle/>
          <a:p>
            <a:pPr>
              <a:lnSpc>
                <a:spcPts val="3100"/>
              </a:lnSpc>
            </a:pPr>
            <a:r>
              <a:rPr lang="en-US" dirty="0" smtClean="0"/>
              <a:t>Only one hand.. Five fingers</a:t>
            </a:r>
          </a:p>
          <a:p>
            <a:pPr>
              <a:lnSpc>
                <a:spcPts val="3100"/>
              </a:lnSpc>
            </a:pPr>
            <a:r>
              <a:rPr lang="en-US" dirty="0" smtClean="0"/>
              <a:t>Five and dime stores.. (don’t spend much)</a:t>
            </a:r>
          </a:p>
          <a:p>
            <a:pPr>
              <a:lnSpc>
                <a:spcPts val="3100"/>
              </a:lnSpc>
            </a:pPr>
            <a:r>
              <a:rPr lang="en-US" dirty="0" smtClean="0"/>
              <a:t>Take five.. (a short break)</a:t>
            </a:r>
          </a:p>
          <a:p>
            <a:pPr>
              <a:lnSpc>
                <a:spcPts val="3100"/>
              </a:lnSpc>
            </a:pPr>
            <a:r>
              <a:rPr lang="en-US" dirty="0" smtClean="0"/>
              <a:t>“Five”.. </a:t>
            </a:r>
          </a:p>
          <a:p>
            <a:pPr lvl="1">
              <a:lnSpc>
                <a:spcPts val="2700"/>
              </a:lnSpc>
            </a:pPr>
            <a:r>
              <a:rPr lang="en-US" dirty="0" smtClean="0"/>
              <a:t>Five senses, Five food groups</a:t>
            </a:r>
          </a:p>
          <a:p>
            <a:pPr lvl="1">
              <a:lnSpc>
                <a:spcPts val="2700"/>
              </a:lnSpc>
            </a:pPr>
            <a:r>
              <a:rPr lang="en-US" dirty="0" smtClean="0"/>
              <a:t>Five vowels, Five questions</a:t>
            </a:r>
          </a:p>
          <a:p>
            <a:pPr lvl="1">
              <a:lnSpc>
                <a:spcPts val="2700"/>
              </a:lnSpc>
            </a:pPr>
            <a:r>
              <a:rPr lang="en-US" dirty="0" smtClean="0"/>
              <a:t>Five points on star..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in the Bible</a:t>
            </a:r>
            <a:endParaRPr lang="en-US" dirty="0"/>
          </a:p>
        </p:txBody>
      </p:sp>
      <p:sp>
        <p:nvSpPr>
          <p:cNvPr id="3" name="Content Placeholder 2"/>
          <p:cNvSpPr>
            <a:spLocks noGrp="1"/>
          </p:cNvSpPr>
          <p:nvPr>
            <p:ph idx="1"/>
          </p:nvPr>
        </p:nvSpPr>
        <p:spPr>
          <a:xfrm>
            <a:off x="381000" y="1676401"/>
            <a:ext cx="8610600" cy="4267200"/>
          </a:xfrm>
        </p:spPr>
        <p:txBody>
          <a:bodyPr/>
          <a:lstStyle/>
          <a:p>
            <a:pPr>
              <a:lnSpc>
                <a:spcPts val="3100"/>
              </a:lnSpc>
            </a:pPr>
            <a:r>
              <a:rPr lang="en-US" dirty="0" smtClean="0"/>
              <a:t>First five Books.. Pentateuch</a:t>
            </a:r>
          </a:p>
          <a:p>
            <a:pPr>
              <a:lnSpc>
                <a:spcPts val="3100"/>
              </a:lnSpc>
            </a:pPr>
            <a:r>
              <a:rPr lang="en-US" dirty="0" smtClean="0"/>
              <a:t>10 commandments.. 1</a:t>
            </a:r>
            <a:r>
              <a:rPr lang="en-US" baseline="30000" dirty="0" smtClean="0"/>
              <a:t>st</a:t>
            </a:r>
            <a:r>
              <a:rPr lang="en-US" dirty="0" smtClean="0"/>
              <a:t> 5 (God) 2</a:t>
            </a:r>
            <a:r>
              <a:rPr lang="en-US" baseline="30000" dirty="0" smtClean="0"/>
              <a:t>nd</a:t>
            </a:r>
            <a:r>
              <a:rPr lang="en-US" dirty="0" smtClean="0"/>
              <a:t> 5 (man)</a:t>
            </a:r>
          </a:p>
          <a:p>
            <a:pPr>
              <a:lnSpc>
                <a:spcPts val="3100"/>
              </a:lnSpc>
            </a:pPr>
            <a:r>
              <a:rPr lang="en-US" dirty="0" smtClean="0"/>
              <a:t>Five offerings..burnt, sin, trespass, grain, peace</a:t>
            </a:r>
          </a:p>
          <a:p>
            <a:pPr>
              <a:lnSpc>
                <a:spcPts val="3100"/>
              </a:lnSpc>
            </a:pPr>
            <a:r>
              <a:rPr lang="en-US" dirty="0" smtClean="0"/>
              <a:t>Parable of wise and foolish virgins</a:t>
            </a:r>
          </a:p>
          <a:p>
            <a:pPr>
              <a:lnSpc>
                <a:spcPts val="3100"/>
              </a:lnSpc>
            </a:pPr>
            <a:r>
              <a:rPr lang="en-US" dirty="0" smtClean="0"/>
              <a:t>Five miracles of the cross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Loaves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C000"/>
                </a:solidFill>
              </a:rPr>
              <a:t>John 6:1-14</a:t>
            </a:r>
          </a:p>
          <a:p>
            <a:pPr lvl="1"/>
            <a:r>
              <a:rPr lang="en-US" dirty="0" smtClean="0"/>
              <a:t>After these things Jesus went over the Sea of Galilee, which is </a:t>
            </a:r>
            <a:r>
              <a:rPr lang="en-US" i="1" dirty="0" smtClean="0"/>
              <a:t>the Sea</a:t>
            </a:r>
            <a:r>
              <a:rPr lang="en-US" dirty="0" smtClean="0"/>
              <a:t> of </a:t>
            </a:r>
            <a:r>
              <a:rPr lang="en-US" dirty="0" err="1" smtClean="0"/>
              <a:t>Tiberias</a:t>
            </a:r>
            <a:r>
              <a:rPr lang="en-US" dirty="0" smtClean="0"/>
              <a:t>. </a:t>
            </a:r>
            <a:r>
              <a:rPr lang="en-US" baseline="30000" dirty="0" smtClean="0"/>
              <a:t>2 </a:t>
            </a:r>
            <a:r>
              <a:rPr lang="en-US" dirty="0" smtClean="0"/>
              <a:t>Then a great multitude followed Him, because they saw His signs which He performed on those who were diseased. </a:t>
            </a:r>
            <a:r>
              <a:rPr lang="en-US" baseline="30000" dirty="0" smtClean="0"/>
              <a:t>3 </a:t>
            </a:r>
            <a:r>
              <a:rPr lang="en-US" dirty="0" smtClean="0"/>
              <a:t>And Jesus went up on the mountain, and there He sat with His disciples.</a:t>
            </a:r>
          </a:p>
          <a:p>
            <a:pPr lvl="1"/>
            <a:r>
              <a:rPr lang="en-US" baseline="30000" dirty="0" smtClean="0"/>
              <a:t>4 </a:t>
            </a:r>
            <a:r>
              <a:rPr lang="en-US" dirty="0" smtClean="0"/>
              <a:t>Now the Passover, a feast of the Jews, was near. </a:t>
            </a:r>
            <a:r>
              <a:rPr lang="en-US" baseline="30000" dirty="0" smtClean="0"/>
              <a:t>5 </a:t>
            </a:r>
            <a:r>
              <a:rPr lang="en-US" dirty="0" smtClean="0"/>
              <a:t>Then Jesus lifted up </a:t>
            </a:r>
            <a:r>
              <a:rPr lang="en-US" i="1" dirty="0" smtClean="0"/>
              <a:t>His</a:t>
            </a:r>
            <a:r>
              <a:rPr lang="en-US" dirty="0" smtClean="0"/>
              <a:t> eyes, and seeing a great multitude coming toward Him, He said to Philip, “Where shall we buy bread, that these may eat?” </a:t>
            </a:r>
            <a:r>
              <a:rPr lang="en-US" baseline="30000" dirty="0" smtClean="0"/>
              <a:t>6 </a:t>
            </a:r>
            <a:r>
              <a:rPr lang="en-US" dirty="0" smtClean="0"/>
              <a:t>But this He said to test him, for He Himself knew what He would do.</a:t>
            </a:r>
          </a:p>
          <a:p>
            <a:pPr lvl="2"/>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lessons..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C000"/>
                </a:solidFill>
              </a:rPr>
              <a:t>1</a:t>
            </a:r>
            <a:r>
              <a:rPr lang="en-US" baseline="30000" dirty="0" smtClean="0">
                <a:solidFill>
                  <a:srgbClr val="FFC000"/>
                </a:solidFill>
              </a:rPr>
              <a:t> </a:t>
            </a:r>
            <a:r>
              <a:rPr lang="en-US" baseline="30000" dirty="0" smtClean="0"/>
              <a:t> </a:t>
            </a:r>
            <a:r>
              <a:rPr lang="en-US" dirty="0" smtClean="0"/>
              <a:t>Don’t forget we have Jesus with us</a:t>
            </a:r>
          </a:p>
          <a:p>
            <a:pPr lvl="1"/>
            <a:r>
              <a:rPr lang="en-US" baseline="30000" dirty="0" smtClean="0"/>
              <a:t> </a:t>
            </a:r>
            <a:r>
              <a:rPr lang="en-US" sz="2600" baseline="30000" dirty="0" smtClean="0"/>
              <a:t>7 </a:t>
            </a:r>
            <a:r>
              <a:rPr lang="en-US" sz="2600" dirty="0" smtClean="0"/>
              <a:t>Philip answered Him, “Two hundred </a:t>
            </a:r>
            <a:r>
              <a:rPr lang="en-US" sz="2600" dirty="0" err="1" smtClean="0"/>
              <a:t>denarii</a:t>
            </a:r>
            <a:r>
              <a:rPr lang="en-US" sz="2600" dirty="0" smtClean="0"/>
              <a:t> worth of bread is not sufficient for them, that every one of them may have a little.”</a:t>
            </a:r>
          </a:p>
          <a:p>
            <a:r>
              <a:rPr lang="en-US" dirty="0" smtClean="0">
                <a:solidFill>
                  <a:srgbClr val="FFC000"/>
                </a:solidFill>
              </a:rPr>
              <a:t>2</a:t>
            </a:r>
            <a:r>
              <a:rPr lang="en-US" dirty="0" smtClean="0"/>
              <a:t> Jesus can do a lot more with what we have than we can</a:t>
            </a:r>
          </a:p>
          <a:p>
            <a:pPr lvl="1"/>
            <a:r>
              <a:rPr lang="en-US" sz="2600" baseline="30000" dirty="0" smtClean="0"/>
              <a:t>8 </a:t>
            </a:r>
            <a:r>
              <a:rPr lang="en-US" sz="2600" dirty="0" smtClean="0"/>
              <a:t>One of His disciples, Andrew, Simon Peter’s brother, said to Him, </a:t>
            </a:r>
            <a:r>
              <a:rPr lang="en-US" sz="2600" baseline="30000" dirty="0" smtClean="0"/>
              <a:t>9 </a:t>
            </a:r>
            <a:r>
              <a:rPr lang="en-US" sz="2600" dirty="0" smtClean="0"/>
              <a:t>“There is a lad here who has five barley loaves and two small fish, but what are they among so many?”</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257800" cy="1143000"/>
          </a:xfrm>
        </p:spPr>
        <p:txBody>
          <a:bodyPr/>
          <a:lstStyle/>
          <a:p>
            <a:r>
              <a:rPr lang="en-US" dirty="0" smtClean="0"/>
              <a:t>Lessons of the five loaves..</a:t>
            </a:r>
            <a:endParaRPr lang="en-US" dirty="0"/>
          </a:p>
        </p:txBody>
      </p:sp>
      <p:sp>
        <p:nvSpPr>
          <p:cNvPr id="3" name="Content Placeholder 2"/>
          <p:cNvSpPr>
            <a:spLocks noGrp="1"/>
          </p:cNvSpPr>
          <p:nvPr>
            <p:ph idx="1"/>
          </p:nvPr>
        </p:nvSpPr>
        <p:spPr/>
        <p:txBody>
          <a:bodyPr>
            <a:normAutofit fontScale="70000" lnSpcReduction="20000"/>
          </a:bodyPr>
          <a:lstStyle/>
          <a:p>
            <a:r>
              <a:rPr lang="en-US" sz="4000" dirty="0" smtClean="0">
                <a:solidFill>
                  <a:srgbClr val="FFC000"/>
                </a:solidFill>
              </a:rPr>
              <a:t>3 </a:t>
            </a:r>
            <a:r>
              <a:rPr lang="en-US" sz="4000" dirty="0" smtClean="0"/>
              <a:t>Jesus is able and willing to use what we have and make it worthwhile</a:t>
            </a:r>
          </a:p>
          <a:p>
            <a:pPr lvl="1"/>
            <a:r>
              <a:rPr lang="en-US" sz="3100" baseline="30000" dirty="0" smtClean="0"/>
              <a:t>10 </a:t>
            </a:r>
            <a:r>
              <a:rPr lang="en-US" sz="3100" dirty="0" smtClean="0"/>
              <a:t>Then Jesus said, “Make the people sit down.” Now there was much grass in the place. So the men sat down, in number about five thousand. </a:t>
            </a:r>
            <a:r>
              <a:rPr lang="en-US" sz="3100" baseline="30000" dirty="0" smtClean="0"/>
              <a:t>11 </a:t>
            </a:r>
            <a:r>
              <a:rPr lang="en-US" sz="3100" dirty="0" smtClean="0"/>
              <a:t>And Jesus took the loaves, and when He had given thanks He distributed </a:t>
            </a:r>
            <a:r>
              <a:rPr lang="en-US" sz="3100" i="1" dirty="0" smtClean="0"/>
              <a:t>them</a:t>
            </a:r>
            <a:r>
              <a:rPr lang="en-US" sz="3100" dirty="0" smtClean="0"/>
              <a:t> to the disciples, and the disciples to those sitting down; and likewise of the fish, as much as they wanted. </a:t>
            </a:r>
            <a:r>
              <a:rPr lang="en-US" sz="3100" baseline="30000" dirty="0" smtClean="0"/>
              <a:t>12 </a:t>
            </a:r>
            <a:r>
              <a:rPr lang="en-US" sz="3100" dirty="0" smtClean="0"/>
              <a:t>So when they were filled, He said to His disciples, “Gather up the fragments that remain, so that nothing is lost.” </a:t>
            </a:r>
            <a:r>
              <a:rPr lang="en-US" sz="3100" baseline="30000" dirty="0" smtClean="0"/>
              <a:t>13 </a:t>
            </a:r>
            <a:r>
              <a:rPr lang="en-US" sz="3100" dirty="0" smtClean="0"/>
              <a:t>Therefore they gathered </a:t>
            </a:r>
            <a:r>
              <a:rPr lang="en-US" sz="3100" i="1" dirty="0" smtClean="0"/>
              <a:t>them</a:t>
            </a:r>
            <a:r>
              <a:rPr lang="en-US" sz="3100" dirty="0" smtClean="0"/>
              <a:t> up, and filled twelve baskets with the fragments of the five barley loaves which were left over by those who had eaten.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of the five loaves..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C000"/>
                </a:solidFill>
              </a:rPr>
              <a:t>4 </a:t>
            </a:r>
            <a:r>
              <a:rPr lang="en-US" dirty="0" smtClean="0"/>
              <a:t>Jesus is willing to do what we need even when we don’t really know what we need..</a:t>
            </a:r>
          </a:p>
          <a:p>
            <a:pPr lvl="1"/>
            <a:r>
              <a:rPr lang="en-US" sz="2600" dirty="0" smtClean="0">
                <a:solidFill>
                  <a:srgbClr val="FFC000"/>
                </a:solidFill>
              </a:rPr>
              <a:t>John 6:14 </a:t>
            </a:r>
            <a:r>
              <a:rPr lang="en-US" sz="2500" dirty="0" smtClean="0"/>
              <a:t>Then those men, when they had seen the sign that Jesus did, said, “This is truly the Prophet who is to come into the world.”</a:t>
            </a:r>
          </a:p>
          <a:p>
            <a:pPr lvl="1"/>
            <a:r>
              <a:rPr lang="en-US" sz="2600" dirty="0" smtClean="0">
                <a:solidFill>
                  <a:srgbClr val="FFC000"/>
                </a:solidFill>
              </a:rPr>
              <a:t>John 6:26-27 </a:t>
            </a:r>
            <a:r>
              <a:rPr lang="en-US" sz="2500" dirty="0" smtClean="0"/>
              <a:t>Jesus answered them and said, “Most assuredly, I say to you, you seek Me, not because you saw the signs, but because you ate of the loaves and were filled. </a:t>
            </a:r>
            <a:r>
              <a:rPr lang="en-US" sz="2500" baseline="30000" dirty="0" smtClean="0"/>
              <a:t>27 </a:t>
            </a:r>
            <a:r>
              <a:rPr lang="en-US" sz="2500" dirty="0" smtClean="0"/>
              <a:t>Do not labor for the food which perishes, but for the food which endures to everlasting life, which the Son of Man will give you, because God the Father has set His seal on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of the five loaves..</a:t>
            </a:r>
            <a:endParaRPr lang="en-US" dirty="0"/>
          </a:p>
        </p:txBody>
      </p:sp>
      <p:sp>
        <p:nvSpPr>
          <p:cNvPr id="3" name="Content Placeholder 2"/>
          <p:cNvSpPr>
            <a:spLocks noGrp="1"/>
          </p:cNvSpPr>
          <p:nvPr>
            <p:ph idx="1"/>
          </p:nvPr>
        </p:nvSpPr>
        <p:spPr/>
        <p:txBody>
          <a:bodyPr>
            <a:normAutofit/>
          </a:bodyPr>
          <a:lstStyle/>
          <a:p>
            <a:r>
              <a:rPr lang="en-US" dirty="0" smtClean="0">
                <a:solidFill>
                  <a:srgbClr val="FFC000"/>
                </a:solidFill>
              </a:rPr>
              <a:t>4 </a:t>
            </a:r>
            <a:r>
              <a:rPr lang="en-US" dirty="0" smtClean="0"/>
              <a:t>Jesus is willing to do what we need even when we don’t really know what we need..</a:t>
            </a:r>
          </a:p>
          <a:p>
            <a:pPr lvl="1">
              <a:lnSpc>
                <a:spcPts val="2400"/>
              </a:lnSpc>
            </a:pPr>
            <a:r>
              <a:rPr lang="en-US" sz="2600" dirty="0" smtClean="0">
                <a:solidFill>
                  <a:srgbClr val="FFC000"/>
                </a:solidFill>
              </a:rPr>
              <a:t>John 6:32-35</a:t>
            </a:r>
            <a:r>
              <a:rPr lang="en-US" sz="2400" dirty="0" smtClean="0">
                <a:solidFill>
                  <a:srgbClr val="FFC000"/>
                </a:solidFill>
              </a:rPr>
              <a:t> </a:t>
            </a:r>
            <a:r>
              <a:rPr lang="en-US" sz="2500" dirty="0" smtClean="0"/>
              <a:t>Then Jesus said to them, “Most assuredly, I say to you, Moses did not give you the bread from heaven, but My Father gives you the true bread from heaven. </a:t>
            </a:r>
            <a:r>
              <a:rPr lang="en-US" sz="2500" baseline="30000" dirty="0" smtClean="0"/>
              <a:t>33 </a:t>
            </a:r>
            <a:r>
              <a:rPr lang="en-US" sz="2500" dirty="0" smtClean="0"/>
              <a:t>For the bread of God is He who comes down from heaven and gives life to the world.”</a:t>
            </a:r>
          </a:p>
          <a:p>
            <a:pPr lvl="1">
              <a:lnSpc>
                <a:spcPts val="2400"/>
              </a:lnSpc>
            </a:pPr>
            <a:r>
              <a:rPr lang="en-US" sz="2500" baseline="30000" dirty="0" smtClean="0"/>
              <a:t>34 </a:t>
            </a:r>
            <a:r>
              <a:rPr lang="en-US" sz="2500" dirty="0" smtClean="0"/>
              <a:t>Then they said to Him, “Lord, give us this bread always.”</a:t>
            </a:r>
            <a:r>
              <a:rPr lang="en-US" sz="2500" baseline="30000" dirty="0" smtClean="0"/>
              <a:t>35 </a:t>
            </a:r>
            <a:r>
              <a:rPr lang="en-US" sz="2500" dirty="0" smtClean="0"/>
              <a:t>And Jesus said to them, “I am the bread of life. He who comes to Me shall never hunger, and he who believes in Me shall never thirst. </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3085</TotalTime>
  <Words>391</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Gospel by the Numbers</vt:lpstr>
      <vt:lpstr>God uses numbers..</vt:lpstr>
      <vt:lpstr>Why Five seems small</vt:lpstr>
      <vt:lpstr>Five in the Bible</vt:lpstr>
      <vt:lpstr>The Five Loaves</vt:lpstr>
      <vt:lpstr>Five lessons..</vt:lpstr>
      <vt:lpstr>Lessons of the five loaves..</vt:lpstr>
      <vt:lpstr>Lessons of the five loaves..</vt:lpstr>
      <vt:lpstr>Lessons of the five loaves..</vt:lpstr>
      <vt:lpstr>Five lessons..</vt:lpstr>
      <vt:lpstr>Gospel by the Numbers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261</cp:revision>
  <dcterms:created xsi:type="dcterms:W3CDTF">2011-02-15T07:29:10Z</dcterms:created>
  <dcterms:modified xsi:type="dcterms:W3CDTF">2019-12-08T01:52:13Z</dcterms:modified>
</cp:coreProperties>
</file>