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2B800"/>
    <a:srgbClr val="FFCC00"/>
    <a:srgbClr val="FF9933"/>
    <a:srgbClr val="261300"/>
    <a:srgbClr val="663300"/>
    <a:srgbClr val="0094C8"/>
    <a:srgbClr val="0078A2"/>
    <a:srgbClr val="000000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ccept No Substitutes.jpg"/>
          <p:cNvPicPr>
            <a:picLocks noChangeAspect="1"/>
          </p:cNvPicPr>
          <p:nvPr userDrawn="1"/>
        </p:nvPicPr>
        <p:blipFill>
          <a:blip r:embed="rId13" cstate="print"/>
          <a:srcRect t="23478"/>
          <a:stretch>
            <a:fillRect/>
          </a:stretch>
        </p:blipFill>
        <p:spPr>
          <a:xfrm>
            <a:off x="-1" y="1676400"/>
            <a:ext cx="9144001" cy="4419601"/>
          </a:xfrm>
          <a:prstGeom prst="rect">
            <a:avLst/>
          </a:prstGeom>
        </p:spPr>
      </p:pic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4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bible-biblia-book-1112048-reduced.jpg"/>
          <p:cNvPicPr>
            <a:picLocks noChangeAspect="1"/>
          </p:cNvPicPr>
          <p:nvPr userDrawn="1"/>
        </p:nvPicPr>
        <p:blipFill>
          <a:blip r:embed="rId15" cstate="print"/>
          <a:srcRect b="23748"/>
          <a:stretch>
            <a:fillRect/>
          </a:stretch>
        </p:blipFill>
        <p:spPr>
          <a:xfrm>
            <a:off x="0" y="1600200"/>
            <a:ext cx="9144000" cy="44958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1"/>
            <a:ext cx="8305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FFC000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abercrombie.cc/calvimages/bib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057400"/>
            <a:ext cx="5715000" cy="322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ccept No Substitutes bold headline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0" y="228600"/>
            <a:ext cx="9144000" cy="1600200"/>
          </a:xfrm>
          <a:prstGeom prst="rect">
            <a:avLst/>
          </a:prstGeom>
        </p:spPr>
      </p:pic>
      <p:pic>
        <p:nvPicPr>
          <p:cNvPr id="5" name="Picture 4" descr="Accept No Substitute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0" y="530763"/>
            <a:ext cx="9144000" cy="48794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5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715000"/>
            <a:ext cx="64008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Romans 12:1-2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839200" cy="990599"/>
          </a:xfrm>
        </p:spPr>
        <p:txBody>
          <a:bodyPr/>
          <a:lstStyle/>
          <a:p>
            <a:r>
              <a:rPr lang="en-US" sz="4400" dirty="0" smtClean="0"/>
              <a:t>Offering God a Substitute</a:t>
            </a:r>
            <a:endParaRPr lang="en-US" sz="4400" dirty="0"/>
          </a:p>
        </p:txBody>
      </p:sp>
      <p:pic>
        <p:nvPicPr>
          <p:cNvPr id="9" name="Picture 8" descr="bible-biblia-book-1112048-reduced.jpg"/>
          <p:cNvPicPr>
            <a:picLocks noChangeAspect="1"/>
          </p:cNvPicPr>
          <p:nvPr/>
        </p:nvPicPr>
        <p:blipFill>
          <a:blip r:embed="rId6" cstate="print">
            <a:lum/>
          </a:blip>
          <a:srcRect t="10795" b="23748"/>
          <a:stretch>
            <a:fillRect/>
          </a:stretch>
        </p:blipFill>
        <p:spPr>
          <a:xfrm>
            <a:off x="0" y="1703303"/>
            <a:ext cx="9144000" cy="38592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Substitutes in the Bible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76401"/>
            <a:ext cx="8001000" cy="4267200"/>
          </a:xfrm>
        </p:spPr>
        <p:txBody>
          <a:bodyPr/>
          <a:lstStyle/>
          <a:p>
            <a:r>
              <a:rPr lang="en-US" dirty="0" smtClean="0">
                <a:solidFill>
                  <a:srgbClr val="F2B800"/>
                </a:solidFill>
              </a:rPr>
              <a:t>Cain </a:t>
            </a:r>
            <a:r>
              <a:rPr lang="en-US" dirty="0" smtClean="0"/>
              <a:t>.. </a:t>
            </a:r>
            <a:r>
              <a:rPr lang="en-US" dirty="0" smtClean="0">
                <a:solidFill>
                  <a:srgbClr val="FFC000"/>
                </a:solidFill>
              </a:rPr>
              <a:t>Genesis 4:4-8</a:t>
            </a:r>
          </a:p>
          <a:p>
            <a:pPr marL="548640" lvl="1" indent="-274320"/>
            <a:r>
              <a:rPr lang="en-US" sz="2500" dirty="0" smtClean="0"/>
              <a:t>Cain brought an offering of the fruit of the ground to the </a:t>
            </a:r>
            <a:r>
              <a:rPr lang="en-US" sz="2500" cap="small" dirty="0" smtClean="0"/>
              <a:t>Lord</a:t>
            </a:r>
            <a:r>
              <a:rPr lang="en-US" sz="2500" dirty="0" smtClean="0"/>
              <a:t>. </a:t>
            </a:r>
          </a:p>
          <a:p>
            <a:pPr marL="148590" indent="-274320"/>
            <a:r>
              <a:rPr lang="en-US" sz="2700" dirty="0" smtClean="0">
                <a:solidFill>
                  <a:srgbClr val="F2B800"/>
                </a:solidFill>
              </a:rPr>
              <a:t>Jeroboam</a:t>
            </a:r>
            <a:r>
              <a:rPr lang="en-US" sz="2700" dirty="0" smtClean="0">
                <a:solidFill>
                  <a:schemeClr val="bg1"/>
                </a:solidFill>
              </a:rPr>
              <a:t> .. </a:t>
            </a:r>
            <a:r>
              <a:rPr lang="en-US" sz="2700" dirty="0" smtClean="0">
                <a:solidFill>
                  <a:srgbClr val="F2B800"/>
                </a:solidFill>
              </a:rPr>
              <a:t>1 Kings 12:23-33</a:t>
            </a:r>
          </a:p>
          <a:p>
            <a:pPr marL="548640" lvl="1" indent="-274320"/>
            <a:r>
              <a:rPr lang="en-US" sz="2500" dirty="0" smtClean="0">
                <a:solidFill>
                  <a:schemeClr val="bg1"/>
                </a:solidFill>
              </a:rPr>
              <a:t>Places of worship at Dan &amp; Bethel (golden calves and his own priesthood)</a:t>
            </a:r>
          </a:p>
          <a:p>
            <a:pPr marL="148590" indent="-274320"/>
            <a:r>
              <a:rPr lang="en-US" sz="2700" dirty="0" smtClean="0">
                <a:solidFill>
                  <a:srgbClr val="F2B800"/>
                </a:solidFill>
              </a:rPr>
              <a:t>Israelites in Malachi </a:t>
            </a:r>
            <a:r>
              <a:rPr lang="en-US" sz="2700" dirty="0" smtClean="0">
                <a:solidFill>
                  <a:schemeClr val="bg1"/>
                </a:solidFill>
              </a:rPr>
              <a:t>.. </a:t>
            </a:r>
            <a:r>
              <a:rPr lang="en-US" sz="2700" dirty="0" smtClean="0">
                <a:solidFill>
                  <a:srgbClr val="F2B800"/>
                </a:solidFill>
              </a:rPr>
              <a:t>Malachi 1:6-14</a:t>
            </a:r>
          </a:p>
          <a:p>
            <a:pPr marL="548640" lvl="1" indent="-274320"/>
            <a:r>
              <a:rPr lang="en-US" sz="2500" dirty="0" smtClean="0">
                <a:solidFill>
                  <a:schemeClr val="bg1"/>
                </a:solidFill>
              </a:rPr>
              <a:t>Inferior sacrifices (blind and lame) and considered these wearying</a:t>
            </a:r>
            <a:endParaRPr lang="en-US" sz="2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Substitutes in the Bible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76401"/>
            <a:ext cx="8001000" cy="4267200"/>
          </a:xfrm>
        </p:spPr>
        <p:txBody>
          <a:bodyPr/>
          <a:lstStyle/>
          <a:p>
            <a:r>
              <a:rPr lang="en-US" dirty="0" smtClean="0">
                <a:solidFill>
                  <a:srgbClr val="F2B800"/>
                </a:solidFill>
              </a:rPr>
              <a:t>Jews in Jesus’ day </a:t>
            </a:r>
            <a:r>
              <a:rPr lang="en-US" dirty="0" smtClean="0">
                <a:solidFill>
                  <a:schemeClr val="bg1"/>
                </a:solidFill>
              </a:rPr>
              <a:t>..</a:t>
            </a:r>
            <a:r>
              <a:rPr lang="en-US" dirty="0" smtClean="0">
                <a:solidFill>
                  <a:srgbClr val="F2B800"/>
                </a:solidFill>
              </a:rPr>
              <a:t> Matthew 15:1-9</a:t>
            </a:r>
            <a:endParaRPr lang="en-US" dirty="0" smtClean="0">
              <a:solidFill>
                <a:srgbClr val="FFC000"/>
              </a:solidFill>
            </a:endParaRPr>
          </a:p>
          <a:p>
            <a:pPr marL="548640" lvl="1" indent="-274320"/>
            <a:r>
              <a:rPr lang="en-US" sz="2500" dirty="0" smtClean="0"/>
              <a:t>Vain worship ..“Why do you transgress the commandment  of God because of your tradition?”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2B800"/>
                </a:solidFill>
              </a:rPr>
              <a:t>Substitutes today</a:t>
            </a:r>
            <a:endParaRPr lang="en-US" dirty="0">
              <a:solidFill>
                <a:srgbClr val="F2B8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2B800"/>
                </a:solidFill>
              </a:rPr>
              <a:t>Following human creeds </a:t>
            </a:r>
            <a:r>
              <a:rPr lang="en-US" dirty="0" smtClean="0"/>
              <a:t>.. </a:t>
            </a:r>
            <a:r>
              <a:rPr lang="en-US" dirty="0" smtClean="0">
                <a:solidFill>
                  <a:srgbClr val="F2B800"/>
                </a:solidFill>
              </a:rPr>
              <a:t>2 John 9-11</a:t>
            </a:r>
          </a:p>
          <a:p>
            <a:pPr lvl="1"/>
            <a:r>
              <a:rPr lang="en-US" dirty="0" smtClean="0"/>
              <a:t>1 Tim 1:3-4  Rev 22:18-19</a:t>
            </a:r>
          </a:p>
          <a:p>
            <a:r>
              <a:rPr lang="en-US" dirty="0" smtClean="0">
                <a:solidFill>
                  <a:srgbClr val="F2B800"/>
                </a:solidFill>
              </a:rPr>
              <a:t>Faith only</a:t>
            </a:r>
            <a:r>
              <a:rPr lang="en-US" dirty="0" smtClean="0"/>
              <a:t> .. </a:t>
            </a:r>
            <a:r>
              <a:rPr lang="en-US" dirty="0" smtClean="0">
                <a:solidFill>
                  <a:srgbClr val="F2B800"/>
                </a:solidFill>
              </a:rPr>
              <a:t>John 3:16  Mark 16:16</a:t>
            </a:r>
          </a:p>
          <a:p>
            <a:pPr lvl="1"/>
            <a:r>
              <a:rPr lang="en-US" dirty="0" smtClean="0"/>
              <a:t>Acts 2:38 Rom 10:9-10</a:t>
            </a:r>
          </a:p>
          <a:p>
            <a:r>
              <a:rPr lang="en-US" dirty="0" smtClean="0">
                <a:solidFill>
                  <a:srgbClr val="F2B800"/>
                </a:solidFill>
              </a:rPr>
              <a:t>Once saved, always saved</a:t>
            </a:r>
            <a:r>
              <a:rPr lang="en-US" dirty="0" smtClean="0"/>
              <a:t> .. </a:t>
            </a:r>
            <a:r>
              <a:rPr lang="en-US" dirty="0" smtClean="0">
                <a:solidFill>
                  <a:srgbClr val="F2B800"/>
                </a:solidFill>
              </a:rPr>
              <a:t>2 Peter 2:20-22</a:t>
            </a:r>
          </a:p>
          <a:p>
            <a:pPr lvl="1"/>
            <a:r>
              <a:rPr lang="en-US" dirty="0" smtClean="0"/>
              <a:t> Galatians 5:4  Heb 10:26-31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2B800"/>
                </a:solidFill>
              </a:rPr>
              <a:t>Substitutes today</a:t>
            </a:r>
            <a:endParaRPr lang="en-US" dirty="0">
              <a:solidFill>
                <a:srgbClr val="F2B8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2B800"/>
                </a:solidFill>
              </a:rPr>
              <a:t>Entertainment for worship </a:t>
            </a:r>
            <a:r>
              <a:rPr lang="en-US" dirty="0" smtClean="0"/>
              <a:t>.. </a:t>
            </a:r>
            <a:r>
              <a:rPr lang="en-US" dirty="0" smtClean="0">
                <a:solidFill>
                  <a:srgbClr val="F2B800"/>
                </a:solidFill>
              </a:rPr>
              <a:t>John 4:24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Hebrews 12:28  Eph 5:19  Heb 13:15</a:t>
            </a:r>
          </a:p>
          <a:p>
            <a:r>
              <a:rPr lang="en-US" dirty="0" smtClean="0">
                <a:solidFill>
                  <a:srgbClr val="F2B800"/>
                </a:solidFill>
              </a:rPr>
              <a:t>Being present for dedication </a:t>
            </a:r>
            <a:r>
              <a:rPr lang="en-US" dirty="0" smtClean="0">
                <a:solidFill>
                  <a:schemeClr val="bg1"/>
                </a:solidFill>
              </a:rPr>
              <a:t>.. </a:t>
            </a:r>
            <a:r>
              <a:rPr lang="en-US" dirty="0" smtClean="0">
                <a:solidFill>
                  <a:srgbClr val="F2B800"/>
                </a:solidFill>
              </a:rPr>
              <a:t>Rom 12:1-2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Roman 13:11-14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abercrombie.cc/calvimages/bib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057400"/>
            <a:ext cx="5715000" cy="322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ccept No Substitutes bold headline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0" y="228600"/>
            <a:ext cx="9144000" cy="1600200"/>
          </a:xfrm>
          <a:prstGeom prst="rect">
            <a:avLst/>
          </a:prstGeom>
        </p:spPr>
      </p:pic>
      <p:pic>
        <p:nvPicPr>
          <p:cNvPr id="5" name="Picture 4" descr="Accept No Substitute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0" y="530763"/>
            <a:ext cx="9144000" cy="48794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5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715000"/>
            <a:ext cx="64008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Romans 12:1-2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839200" cy="990599"/>
          </a:xfrm>
        </p:spPr>
        <p:txBody>
          <a:bodyPr/>
          <a:lstStyle/>
          <a:p>
            <a:r>
              <a:rPr lang="en-US" sz="4400" dirty="0" smtClean="0"/>
              <a:t>Offering God a Substitute</a:t>
            </a:r>
            <a:endParaRPr lang="en-US" sz="4400" dirty="0"/>
          </a:p>
        </p:txBody>
      </p:sp>
      <p:pic>
        <p:nvPicPr>
          <p:cNvPr id="9" name="Picture 8" descr="bible-biblia-book-1112048-reduced.jpg"/>
          <p:cNvPicPr>
            <a:picLocks noChangeAspect="1"/>
          </p:cNvPicPr>
          <p:nvPr/>
        </p:nvPicPr>
        <p:blipFill>
          <a:blip r:embed="rId6" cstate="print">
            <a:lum/>
          </a:blip>
          <a:srcRect t="10795" b="23748"/>
          <a:stretch>
            <a:fillRect/>
          </a:stretch>
        </p:blipFill>
        <p:spPr>
          <a:xfrm>
            <a:off x="0" y="1703303"/>
            <a:ext cx="9144000" cy="38592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</TotalTime>
  <Words>161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Offering God a Substitute</vt:lpstr>
      <vt:lpstr>Substitutes in the Bible</vt:lpstr>
      <vt:lpstr>Substitutes in the Bible</vt:lpstr>
      <vt:lpstr>Substitutes today</vt:lpstr>
      <vt:lpstr>Substitutes today</vt:lpstr>
      <vt:lpstr>Offering God a Substitute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252</cp:revision>
  <dcterms:created xsi:type="dcterms:W3CDTF">2011-02-15T07:29:10Z</dcterms:created>
  <dcterms:modified xsi:type="dcterms:W3CDTF">2019-12-08T01:15:17Z</dcterms:modified>
</cp:coreProperties>
</file>