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0" r:id="rId5"/>
    <p:sldId id="262" r:id="rId6"/>
    <p:sldId id="263" r:id="rId7"/>
    <p:sldId id="264" r:id="rId8"/>
    <p:sldId id="265" r:id="rId9"/>
    <p:sldId id="266" r:id="rId10"/>
    <p:sldId id="268" r:id="rId11"/>
    <p:sldId id="269" r:id="rId12"/>
    <p:sldId id="270" r:id="rId13"/>
    <p:sldId id="271" r:id="rId14"/>
    <p:sldId id="272" r:id="rId15"/>
    <p:sldId id="273"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3" d="100"/>
          <a:sy n="83" d="100"/>
        </p:scale>
        <p:origin x="-13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descr="http://www.abercrombie.cc/calvimages/bible.gif"/>
          <p:cNvPicPr>
            <a:picLocks noChangeAspect="1" noChangeArrowheads="1"/>
          </p:cNvPicPr>
          <p:nvPr userDrawn="1"/>
        </p:nvPicPr>
        <p:blipFill>
          <a:blip r:embed="rId13" cstate="print">
            <a:lum bright="-5000" contrast="10000"/>
          </a:blip>
          <a:srcRect b="13714"/>
          <a:stretch>
            <a:fillRect/>
          </a:stretch>
        </p:blipFill>
        <p:spPr bwMode="auto">
          <a:xfrm>
            <a:off x="1905000" y="2514600"/>
            <a:ext cx="5305425" cy="2727203"/>
          </a:xfrm>
          <a:prstGeom prst="rect">
            <a:avLst/>
          </a:prstGeom>
          <a:noFill/>
          <a:ln w="9525">
            <a:noFill/>
            <a:miter lim="800000"/>
            <a:headEnd/>
            <a:tailEnd/>
          </a:ln>
        </p:spPr>
      </p:pic>
      <p:pic>
        <p:nvPicPr>
          <p:cNvPr id="6" name="Picture 5" descr="Where you belong 02.jpg"/>
          <p:cNvPicPr>
            <a:picLocks noChangeAspect="1"/>
          </p:cNvPicPr>
          <p:nvPr userDrawn="1"/>
        </p:nvPicPr>
        <p:blipFill>
          <a:blip r:embed="rId14" cstate="print">
            <a:lum bright="-80000" contrast="20000"/>
          </a:blip>
          <a:stretch>
            <a:fillRect/>
          </a:stretch>
        </p:blipFill>
        <p:spPr>
          <a:xfrm>
            <a:off x="0" y="0"/>
            <a:ext cx="9144000" cy="6858000"/>
          </a:xfrm>
          <a:prstGeom prst="rect">
            <a:avLst/>
          </a:prstGeom>
        </p:spPr>
      </p:pic>
      <p:pic>
        <p:nvPicPr>
          <p:cNvPr id="7" name="Picture 6" descr="Bible-numbers.jpg"/>
          <p:cNvPicPr>
            <a:picLocks noChangeAspect="1"/>
          </p:cNvPicPr>
          <p:nvPr userDrawn="1"/>
        </p:nvPicPr>
        <p:blipFill>
          <a:blip r:embed="rId15" cstate="print">
            <a:lum bright="-10000" contrast="10000"/>
          </a:blip>
          <a:srcRect l="9769" r="9769"/>
          <a:stretch>
            <a:fillRect/>
          </a:stretch>
        </p:blipFill>
        <p:spPr>
          <a:xfrm>
            <a:off x="1581" y="608656"/>
            <a:ext cx="9142419" cy="5792144"/>
          </a:xfrm>
          <a:prstGeom prst="rect">
            <a:avLst/>
          </a:prstGeom>
        </p:spPr>
      </p:pic>
      <p:sp>
        <p:nvSpPr>
          <p:cNvPr id="9" name="Rectangle 8"/>
          <p:cNvSpPr/>
          <p:nvPr userDrawn="1"/>
        </p:nvSpPr>
        <p:spPr>
          <a:xfrm>
            <a:off x="0" y="533400"/>
            <a:ext cx="9144000" cy="6019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ATX_A" pitchFamily="2"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ATX_A" pitchFamily="2"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ATX_A" pitchFamily="2"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ATX_A" pitchFamily="2"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ATX_A" pitchFamily="2"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ATX_A" pitchFamily="2"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pic>
        <p:nvPicPr>
          <p:cNvPr id="5" name="Picture 4" descr="Bible-numbers.jpg"/>
          <p:cNvPicPr>
            <a:picLocks noChangeAspect="1"/>
          </p:cNvPicPr>
          <p:nvPr/>
        </p:nvPicPr>
        <p:blipFill>
          <a:blip r:embed="rId3" cstate="print">
            <a:lum bright="-25000" contrast="10000"/>
          </a:blip>
          <a:srcRect l="9769" r="9769"/>
          <a:stretch>
            <a:fillRect/>
          </a:stretch>
        </p:blipFill>
        <p:spPr>
          <a:xfrm>
            <a:off x="1447" y="304800"/>
            <a:ext cx="9142553" cy="6324600"/>
          </a:xfrm>
          <a:prstGeom prst="rect">
            <a:avLst/>
          </a:prstGeom>
        </p:spPr>
      </p:pic>
      <p:sp>
        <p:nvSpPr>
          <p:cNvPr id="2" name="Title 1"/>
          <p:cNvSpPr>
            <a:spLocks noGrp="1"/>
          </p:cNvSpPr>
          <p:nvPr>
            <p:ph type="ctrTitle"/>
          </p:nvPr>
        </p:nvSpPr>
        <p:spPr>
          <a:xfrm>
            <a:off x="381000" y="304800"/>
            <a:ext cx="8458200" cy="990599"/>
          </a:xfrm>
          <a:solidFill>
            <a:schemeClr val="tx1">
              <a:alpha val="60000"/>
            </a:schemeClr>
          </a:solidFill>
        </p:spPr>
        <p:txBody>
          <a:bodyPr/>
          <a:lstStyle/>
          <a:p>
            <a:r>
              <a:rPr lang="en-US" dirty="0" smtClean="0">
                <a:effectLst>
                  <a:glow rad="101600">
                    <a:schemeClr val="tx1">
                      <a:alpha val="40000"/>
                    </a:schemeClr>
                  </a:glow>
                </a:effectLst>
              </a:rPr>
              <a:t>Gospel by the Numbers</a:t>
            </a:r>
            <a:endParaRPr lang="en-US" dirty="0">
              <a:effectLst>
                <a:glow rad="101600">
                  <a:schemeClr val="tx1">
                    <a:alpha val="40000"/>
                  </a:schemeClr>
                </a:glow>
              </a:effectLst>
            </a:endParaRPr>
          </a:p>
        </p:txBody>
      </p:sp>
      <p:sp>
        <p:nvSpPr>
          <p:cNvPr id="3" name="Subtitle 2"/>
          <p:cNvSpPr>
            <a:spLocks noGrp="1"/>
          </p:cNvSpPr>
          <p:nvPr>
            <p:ph type="subTitle" idx="1"/>
          </p:nvPr>
        </p:nvSpPr>
        <p:spPr>
          <a:xfrm>
            <a:off x="1447800" y="5791200"/>
            <a:ext cx="6400800" cy="685800"/>
          </a:xfrm>
          <a:solidFill>
            <a:schemeClr val="tx1">
              <a:alpha val="60000"/>
            </a:schemeClr>
          </a:solidFill>
        </p:spPr>
        <p:txBody>
          <a:bodyPr>
            <a:normAutofit/>
          </a:bodyPr>
          <a:lstStyle/>
          <a:p>
            <a:r>
              <a:rPr lang="en-US" sz="3600" dirty="0" smtClean="0"/>
              <a:t>Three Witnesses</a:t>
            </a:r>
            <a:endParaRPr lang="en-US" sz="3600" dirty="0"/>
          </a:p>
        </p:txBody>
      </p:sp>
      <p:sp>
        <p:nvSpPr>
          <p:cNvPr id="8" name="TextBox 7"/>
          <p:cNvSpPr txBox="1"/>
          <p:nvPr/>
        </p:nvSpPr>
        <p:spPr>
          <a:xfrm>
            <a:off x="3200400" y="1143000"/>
            <a:ext cx="2667000" cy="3477875"/>
          </a:xfrm>
          <a:prstGeom prst="rect">
            <a:avLst/>
          </a:prstGeom>
          <a:noFill/>
        </p:spPr>
        <p:txBody>
          <a:bodyPr wrap="square" rtlCol="0" anchor="ctr">
            <a:spAutoFit/>
          </a:bodyPr>
          <a:lstStyle/>
          <a:p>
            <a:pPr algn="ctr"/>
            <a:r>
              <a:rPr lang="en-US" sz="22000" dirty="0" smtClean="0">
                <a:solidFill>
                  <a:schemeClr val="bg1"/>
                </a:solidFill>
                <a:latin typeface="Georgia" pitchFamily="18" charset="0"/>
              </a:rPr>
              <a:t>3</a:t>
            </a:r>
            <a:endParaRPr lang="en-US" sz="22000" dirty="0">
              <a:solidFill>
                <a:schemeClr val="bg1"/>
              </a:solidFill>
              <a:latin typeface="Georgia" pitchFamily="18" charset="0"/>
            </a:endParaRPr>
          </a:p>
        </p:txBody>
      </p:sp>
      <p:sp>
        <p:nvSpPr>
          <p:cNvPr id="7" name="Subtitle 2"/>
          <p:cNvSpPr txBox="1">
            <a:spLocks/>
          </p:cNvSpPr>
          <p:nvPr/>
        </p:nvSpPr>
        <p:spPr>
          <a:xfrm>
            <a:off x="838200" y="1066800"/>
            <a:ext cx="7543800" cy="990600"/>
          </a:xfrm>
          <a:prstGeom prst="rect">
            <a:avLst/>
          </a:prstGeom>
          <a:solidFill>
            <a:schemeClr val="tx1">
              <a:alpha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ATX_A" pitchFamily="2" charset="0"/>
                <a:ea typeface="+mn-ea"/>
                <a:cs typeface="Times New Roman" pitchFamily="18" charset="0"/>
              </a:rPr>
              <a:t>The Number</a:t>
            </a:r>
            <a:r>
              <a:rPr kumimoji="0" lang="en-US" sz="3600" b="0" i="0" u="none" strike="noStrike" kern="1200" cap="none" spc="0" normalizeH="0" noProof="0" dirty="0" smtClean="0">
                <a:ln>
                  <a:noFill/>
                </a:ln>
                <a:solidFill>
                  <a:schemeClr val="bg1"/>
                </a:solidFill>
                <a:effectLst>
                  <a:glow rad="228600">
                    <a:schemeClr val="tx1">
                      <a:alpha val="40000"/>
                    </a:schemeClr>
                  </a:glow>
                </a:effectLst>
                <a:uLnTx/>
                <a:uFillTx/>
                <a:latin typeface="ATX_A" pitchFamily="2" charset="0"/>
                <a:ea typeface="+mn-ea"/>
                <a:cs typeface="Times New Roman" pitchFamily="18" charset="0"/>
              </a:rPr>
              <a:t> of Confirmation</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ATX_A" pitchFamily="2"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Water is a witness</a:t>
            </a:r>
            <a:endParaRPr lang="en-US" dirty="0"/>
          </a:p>
        </p:txBody>
      </p:sp>
      <p:sp>
        <p:nvSpPr>
          <p:cNvPr id="6" name="Rectangle 5"/>
          <p:cNvSpPr/>
          <p:nvPr/>
        </p:nvSpPr>
        <p:spPr>
          <a:xfrm>
            <a:off x="0" y="1447800"/>
            <a:ext cx="91440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524000"/>
            <a:ext cx="8305800" cy="4572000"/>
          </a:xfrm>
        </p:spPr>
        <p:txBody>
          <a:bodyPr>
            <a:noAutofit/>
          </a:bodyPr>
          <a:lstStyle/>
          <a:p>
            <a:pPr>
              <a:lnSpc>
                <a:spcPts val="2800"/>
              </a:lnSpc>
            </a:pPr>
            <a:r>
              <a:rPr lang="en-US" sz="3200" dirty="0" smtClean="0">
                <a:solidFill>
                  <a:srgbClr val="FFC000"/>
                </a:solidFill>
                <a:latin typeface="Arial Narrow" pitchFamily="34" charset="0"/>
              </a:rPr>
              <a:t>Joshua 4:5-7 </a:t>
            </a:r>
            <a:r>
              <a:rPr lang="en-US" sz="2800" dirty="0" smtClean="0">
                <a:latin typeface="Arial Narrow" pitchFamily="34" charset="0"/>
              </a:rPr>
              <a:t>“Cross over before the ark of the </a:t>
            </a:r>
            <a:r>
              <a:rPr lang="en-US" sz="2800" cap="small" dirty="0" smtClean="0">
                <a:latin typeface="Arial Narrow" pitchFamily="34" charset="0"/>
              </a:rPr>
              <a:t>Lord</a:t>
            </a:r>
            <a:r>
              <a:rPr lang="en-US" sz="2800" dirty="0" smtClean="0">
                <a:latin typeface="Arial Narrow" pitchFamily="34" charset="0"/>
              </a:rPr>
              <a:t> your God into the midst of the Jordan, and each one of you take up a stone on his shoulder, according to the number of the tribes of the children of Israel, </a:t>
            </a:r>
            <a:r>
              <a:rPr lang="en-US" sz="2800" baseline="30000" dirty="0" smtClean="0">
                <a:latin typeface="Arial Narrow" pitchFamily="34" charset="0"/>
              </a:rPr>
              <a:t>6 </a:t>
            </a:r>
            <a:r>
              <a:rPr lang="en-US" sz="2800" dirty="0" smtClean="0">
                <a:latin typeface="Arial Narrow" pitchFamily="34" charset="0"/>
              </a:rPr>
              <a:t>that this may be a sign among you when your children ask in time to come, saying, ‘What do these stones </a:t>
            </a:r>
            <a:r>
              <a:rPr lang="en-US" sz="2800" i="1" dirty="0" smtClean="0">
                <a:latin typeface="Arial Narrow" pitchFamily="34" charset="0"/>
              </a:rPr>
              <a:t>mean</a:t>
            </a:r>
            <a:r>
              <a:rPr lang="en-US" sz="2800" dirty="0" smtClean="0">
                <a:latin typeface="Arial Narrow" pitchFamily="34" charset="0"/>
              </a:rPr>
              <a:t> to you?’ </a:t>
            </a:r>
            <a:r>
              <a:rPr lang="en-US" sz="2800" baseline="30000" dirty="0" smtClean="0">
                <a:latin typeface="Arial Narrow" pitchFamily="34" charset="0"/>
              </a:rPr>
              <a:t>7 </a:t>
            </a:r>
            <a:r>
              <a:rPr lang="en-US" sz="2800" dirty="0" smtClean="0">
                <a:latin typeface="Arial Narrow" pitchFamily="34" charset="0"/>
              </a:rPr>
              <a:t>Then you shall answer them that the waters of the Jordan were cut off before the ark of the covenant of the </a:t>
            </a:r>
            <a:r>
              <a:rPr lang="en-US" sz="2800" cap="small" dirty="0" smtClean="0">
                <a:latin typeface="Arial Narrow" pitchFamily="34" charset="0"/>
              </a:rPr>
              <a:t>Lord</a:t>
            </a:r>
            <a:r>
              <a:rPr lang="en-US" sz="2800" dirty="0" smtClean="0">
                <a:latin typeface="Arial Narrow" pitchFamily="34" charset="0"/>
              </a:rPr>
              <a:t>; when it crossed over the Jordan, the waters of the Jordan were cut off. And these stones shall be for a memorial to the children of Israel forever.”</a:t>
            </a:r>
            <a:endParaRPr lang="en-US" sz="28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a:xfrm>
            <a:off x="381000" y="304800"/>
            <a:ext cx="6705600" cy="1143000"/>
          </a:xfrm>
        </p:spPr>
        <p:txBody>
          <a:bodyPr/>
          <a:lstStyle/>
          <a:p>
            <a:r>
              <a:rPr lang="en-US" dirty="0" smtClean="0"/>
              <a:t>The Spirit is a witness</a:t>
            </a:r>
            <a:endParaRPr lang="en-US" dirty="0"/>
          </a:p>
        </p:txBody>
      </p:sp>
      <p:sp>
        <p:nvSpPr>
          <p:cNvPr id="6" name="Rectangle 5"/>
          <p:cNvSpPr/>
          <p:nvPr/>
        </p:nvSpPr>
        <p:spPr>
          <a:xfrm>
            <a:off x="0" y="1447800"/>
            <a:ext cx="91440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752600"/>
            <a:ext cx="8305800" cy="4572000"/>
          </a:xfrm>
        </p:spPr>
        <p:txBody>
          <a:bodyPr>
            <a:noAutofit/>
          </a:bodyPr>
          <a:lstStyle/>
          <a:p>
            <a:pPr>
              <a:lnSpc>
                <a:spcPts val="3200"/>
              </a:lnSpc>
            </a:pPr>
            <a:r>
              <a:rPr lang="en-US" sz="3200" dirty="0" smtClean="0">
                <a:solidFill>
                  <a:srgbClr val="FFC000"/>
                </a:solidFill>
                <a:latin typeface="Arial Narrow" pitchFamily="34" charset="0"/>
              </a:rPr>
              <a:t>Luke 4:18 </a:t>
            </a:r>
            <a:r>
              <a:rPr lang="en-US" sz="3200" dirty="0" smtClean="0">
                <a:latin typeface="Arial Narrow" pitchFamily="34" charset="0"/>
              </a:rPr>
              <a:t>“The Spirit of the </a:t>
            </a:r>
            <a:r>
              <a:rPr lang="en-US" sz="3200" cap="small" dirty="0" smtClean="0">
                <a:latin typeface="Arial Narrow" pitchFamily="34" charset="0"/>
              </a:rPr>
              <a:t>Lord</a:t>
            </a:r>
            <a:r>
              <a:rPr lang="en-US" sz="3200" dirty="0" smtClean="0">
                <a:latin typeface="Arial Narrow" pitchFamily="34" charset="0"/>
              </a:rPr>
              <a:t> </a:t>
            </a:r>
            <a:r>
              <a:rPr lang="en-US" sz="3200" i="1" dirty="0" smtClean="0">
                <a:latin typeface="Arial Narrow" pitchFamily="34" charset="0"/>
              </a:rPr>
              <a:t>is</a:t>
            </a:r>
            <a:r>
              <a:rPr lang="en-US" sz="3200" dirty="0" smtClean="0">
                <a:latin typeface="Arial Narrow" pitchFamily="34" charset="0"/>
              </a:rPr>
              <a:t> upon Me, Because He has anointed Me To preach the gospel to </a:t>
            </a:r>
            <a:r>
              <a:rPr lang="en-US" sz="3200" i="1" dirty="0" smtClean="0">
                <a:latin typeface="Arial Narrow" pitchFamily="34" charset="0"/>
              </a:rPr>
              <a:t>the</a:t>
            </a:r>
            <a:r>
              <a:rPr lang="en-US" sz="3200" dirty="0" smtClean="0">
                <a:latin typeface="Arial Narrow" pitchFamily="34" charset="0"/>
              </a:rPr>
              <a:t> poor; He has sent Me to heal the brokenhearted, To proclaim liberty to </a:t>
            </a:r>
            <a:r>
              <a:rPr lang="en-US" sz="3200" i="1" dirty="0" smtClean="0">
                <a:latin typeface="Arial Narrow" pitchFamily="34" charset="0"/>
              </a:rPr>
              <a:t>the</a:t>
            </a:r>
            <a:r>
              <a:rPr lang="en-US" sz="3200" dirty="0" smtClean="0">
                <a:latin typeface="Arial Narrow" pitchFamily="34" charset="0"/>
              </a:rPr>
              <a:t> captives And recovery of sight to </a:t>
            </a:r>
            <a:r>
              <a:rPr lang="en-US" sz="3200" i="1" dirty="0" smtClean="0">
                <a:latin typeface="Arial Narrow" pitchFamily="34" charset="0"/>
              </a:rPr>
              <a:t>the</a:t>
            </a:r>
            <a:r>
              <a:rPr lang="en-US" sz="3200" dirty="0" smtClean="0">
                <a:latin typeface="Arial Narrow" pitchFamily="34" charset="0"/>
              </a:rPr>
              <a:t> </a:t>
            </a:r>
            <a:r>
              <a:rPr lang="en-US" sz="3200" dirty="0" err="1" smtClean="0">
                <a:latin typeface="Arial Narrow" pitchFamily="34" charset="0"/>
              </a:rPr>
              <a:t>blind,</a:t>
            </a:r>
            <a:r>
              <a:rPr lang="en-US" sz="3200" i="1" dirty="0" err="1" smtClean="0">
                <a:latin typeface="Arial Narrow" pitchFamily="34" charset="0"/>
              </a:rPr>
              <a:t>To</a:t>
            </a:r>
            <a:r>
              <a:rPr lang="en-US" sz="3200" dirty="0" smtClean="0">
                <a:latin typeface="Arial Narrow" pitchFamily="34" charset="0"/>
              </a:rPr>
              <a:t> set at liberty those who are oppressed;</a:t>
            </a:r>
            <a:endParaRPr lang="en-US" sz="28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a:xfrm>
            <a:off x="381000" y="304800"/>
            <a:ext cx="6705600" cy="1143000"/>
          </a:xfrm>
        </p:spPr>
        <p:txBody>
          <a:bodyPr/>
          <a:lstStyle/>
          <a:p>
            <a:r>
              <a:rPr lang="en-US" dirty="0" smtClean="0"/>
              <a:t>The Spirit is a witness</a:t>
            </a:r>
            <a:endParaRPr lang="en-US" dirty="0"/>
          </a:p>
        </p:txBody>
      </p:sp>
      <p:sp>
        <p:nvSpPr>
          <p:cNvPr id="6" name="Rectangle 5"/>
          <p:cNvSpPr/>
          <p:nvPr/>
        </p:nvSpPr>
        <p:spPr>
          <a:xfrm>
            <a:off x="0" y="1447800"/>
            <a:ext cx="91440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752600"/>
            <a:ext cx="8305800" cy="4572000"/>
          </a:xfrm>
        </p:spPr>
        <p:txBody>
          <a:bodyPr>
            <a:noAutofit/>
          </a:bodyPr>
          <a:lstStyle/>
          <a:p>
            <a:pPr>
              <a:lnSpc>
                <a:spcPts val="3000"/>
              </a:lnSpc>
            </a:pPr>
            <a:r>
              <a:rPr lang="en-US" sz="3200" dirty="0" smtClean="0">
                <a:solidFill>
                  <a:srgbClr val="FFC000"/>
                </a:solidFill>
                <a:latin typeface="Arial Narrow" pitchFamily="34" charset="0"/>
              </a:rPr>
              <a:t>1 Peter 1:10-12 </a:t>
            </a:r>
            <a:r>
              <a:rPr lang="en-US" sz="2800" dirty="0" smtClean="0">
                <a:latin typeface="Arial Narrow" pitchFamily="34" charset="0"/>
              </a:rPr>
              <a:t>Of this salvation the prophets have inquired and searched carefully, who prophesied of the grace </a:t>
            </a:r>
            <a:r>
              <a:rPr lang="en-US" sz="2800" i="1" dirty="0" smtClean="0">
                <a:latin typeface="Arial Narrow" pitchFamily="34" charset="0"/>
              </a:rPr>
              <a:t>that would come</a:t>
            </a:r>
            <a:r>
              <a:rPr lang="en-US" sz="2800" dirty="0" smtClean="0">
                <a:latin typeface="Arial Narrow" pitchFamily="34" charset="0"/>
              </a:rPr>
              <a:t> to you, </a:t>
            </a:r>
            <a:r>
              <a:rPr lang="en-US" sz="2800" baseline="30000" dirty="0" smtClean="0">
                <a:latin typeface="Arial Narrow" pitchFamily="34" charset="0"/>
              </a:rPr>
              <a:t>11 </a:t>
            </a:r>
            <a:r>
              <a:rPr lang="en-US" sz="2800" dirty="0" smtClean="0">
                <a:latin typeface="Arial Narrow" pitchFamily="34" charset="0"/>
              </a:rPr>
              <a:t>searching what, or what manner of time, the Spirit of Christ who was in them was indicating when He testified beforehand the sufferings of Christ and the glories that would follow. </a:t>
            </a:r>
            <a:r>
              <a:rPr lang="en-US" sz="2800" baseline="30000" dirty="0" smtClean="0">
                <a:latin typeface="Arial Narrow" pitchFamily="34" charset="0"/>
              </a:rPr>
              <a:t>12 </a:t>
            </a:r>
            <a:r>
              <a:rPr lang="en-US" sz="2800" dirty="0" smtClean="0">
                <a:latin typeface="Arial Narrow" pitchFamily="34" charset="0"/>
              </a:rPr>
              <a:t>To them it was revealed that, not to themselves, but to us they were ministering the things which now have been reported to you through those who have preached the gospel to you by the Holy Spirit sent from heaven—things which angels desire to look into.</a:t>
            </a:r>
            <a:endParaRPr lang="en-US" sz="28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a:xfrm>
            <a:off x="381000" y="304800"/>
            <a:ext cx="6705600" cy="1143000"/>
          </a:xfrm>
        </p:spPr>
        <p:txBody>
          <a:bodyPr/>
          <a:lstStyle/>
          <a:p>
            <a:r>
              <a:rPr lang="en-US" dirty="0" smtClean="0"/>
              <a:t>The Spirit is a witness</a:t>
            </a:r>
            <a:endParaRPr lang="en-US" dirty="0"/>
          </a:p>
        </p:txBody>
      </p:sp>
      <p:sp>
        <p:nvSpPr>
          <p:cNvPr id="6" name="Rectangle 5"/>
          <p:cNvSpPr/>
          <p:nvPr/>
        </p:nvSpPr>
        <p:spPr>
          <a:xfrm>
            <a:off x="0" y="1447800"/>
            <a:ext cx="91440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752600"/>
            <a:ext cx="8305800" cy="4572000"/>
          </a:xfrm>
        </p:spPr>
        <p:txBody>
          <a:bodyPr>
            <a:noAutofit/>
          </a:bodyPr>
          <a:lstStyle/>
          <a:p>
            <a:pPr>
              <a:lnSpc>
                <a:spcPts val="3000"/>
              </a:lnSpc>
            </a:pPr>
            <a:r>
              <a:rPr lang="en-US" sz="3200" dirty="0" smtClean="0">
                <a:solidFill>
                  <a:srgbClr val="FFC000"/>
                </a:solidFill>
                <a:latin typeface="Arial Narrow" pitchFamily="34" charset="0"/>
              </a:rPr>
              <a:t>Heb 2:1-4 </a:t>
            </a:r>
            <a:r>
              <a:rPr lang="en-US" sz="2800" dirty="0" smtClean="0">
                <a:latin typeface="Arial Narrow" pitchFamily="34" charset="0"/>
              </a:rPr>
              <a:t>Therefore we must give the more earnest heed to the things we have heard, lest we drift away. </a:t>
            </a:r>
            <a:r>
              <a:rPr lang="en-US" sz="2800" baseline="30000" dirty="0" smtClean="0">
                <a:latin typeface="Arial Narrow" pitchFamily="34" charset="0"/>
              </a:rPr>
              <a:t>2 </a:t>
            </a:r>
            <a:r>
              <a:rPr lang="en-US" sz="2800" dirty="0" smtClean="0">
                <a:latin typeface="Arial Narrow" pitchFamily="34" charset="0"/>
              </a:rPr>
              <a:t>For if the word spoken through angels proved steadfast, and every transgression and disobedience received a just reward, </a:t>
            </a:r>
            <a:r>
              <a:rPr lang="en-US" sz="2800" baseline="30000" dirty="0" smtClean="0">
                <a:latin typeface="Arial Narrow" pitchFamily="34" charset="0"/>
              </a:rPr>
              <a:t>3 </a:t>
            </a:r>
            <a:r>
              <a:rPr lang="en-US" sz="2800" dirty="0" smtClean="0">
                <a:latin typeface="Arial Narrow" pitchFamily="34" charset="0"/>
              </a:rPr>
              <a:t>how shall we escape if we neglect so great a salvation, which at the first began to be spoken by the Lord, and was confirmed to us by those who heard </a:t>
            </a:r>
            <a:r>
              <a:rPr lang="en-US" sz="2800" i="1" dirty="0" smtClean="0">
                <a:latin typeface="Arial Narrow" pitchFamily="34" charset="0"/>
              </a:rPr>
              <a:t>Him,</a:t>
            </a:r>
            <a:r>
              <a:rPr lang="en-US" sz="2800" dirty="0" smtClean="0">
                <a:latin typeface="Arial Narrow" pitchFamily="34" charset="0"/>
              </a:rPr>
              <a:t> </a:t>
            </a:r>
            <a:r>
              <a:rPr lang="en-US" sz="2800" baseline="30000" dirty="0" smtClean="0">
                <a:latin typeface="Arial Narrow" pitchFamily="34" charset="0"/>
              </a:rPr>
              <a:t>4 </a:t>
            </a:r>
            <a:r>
              <a:rPr lang="en-US" sz="2800" dirty="0" smtClean="0">
                <a:latin typeface="Arial Narrow" pitchFamily="34" charset="0"/>
              </a:rPr>
              <a:t>God also bearing witness both with signs and wonders, with various miracles, and gifts</a:t>
            </a:r>
            <a:r>
              <a:rPr lang="en-US" sz="2800" baseline="30000" dirty="0" smtClean="0">
                <a:latin typeface="Arial Narrow" pitchFamily="34" charset="0"/>
              </a:rPr>
              <a:t> </a:t>
            </a:r>
            <a:r>
              <a:rPr lang="en-US" sz="2800" dirty="0" smtClean="0">
                <a:latin typeface="Arial Narrow" pitchFamily="34" charset="0"/>
              </a:rPr>
              <a:t>of the Holy Spirit, according to His own will?</a:t>
            </a:r>
            <a:endParaRPr lang="en-US" sz="28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p:spPr>
        <p:txBody>
          <a:bodyPr/>
          <a:lstStyle/>
          <a:p>
            <a:r>
              <a:rPr lang="en-US" dirty="0" smtClean="0"/>
              <a:t>John’s three witnesses</a:t>
            </a:r>
            <a:endParaRPr lang="en-US" dirty="0"/>
          </a:p>
        </p:txBody>
      </p:sp>
      <p:sp>
        <p:nvSpPr>
          <p:cNvPr id="3" name="Content Placeholder 2"/>
          <p:cNvSpPr>
            <a:spLocks noGrp="1"/>
          </p:cNvSpPr>
          <p:nvPr>
            <p:ph idx="1"/>
          </p:nvPr>
        </p:nvSpPr>
        <p:spPr/>
        <p:txBody>
          <a:bodyPr>
            <a:normAutofit/>
          </a:bodyPr>
          <a:lstStyle/>
          <a:p>
            <a:r>
              <a:rPr lang="en-US" b="1" dirty="0" smtClean="0"/>
              <a:t>The Certainty of God’s Witness</a:t>
            </a:r>
          </a:p>
          <a:p>
            <a:pPr lvl="1">
              <a:lnSpc>
                <a:spcPts val="3000"/>
              </a:lnSpc>
            </a:pPr>
            <a:r>
              <a:rPr lang="en-US" dirty="0" smtClean="0">
                <a:solidFill>
                  <a:srgbClr val="FFC000"/>
                </a:solidFill>
                <a:latin typeface="Arial Narrow" pitchFamily="34" charset="0"/>
                <a:cs typeface="Arial" pitchFamily="34" charset="0"/>
              </a:rPr>
              <a:t>1 John 5:6-8 </a:t>
            </a:r>
            <a:r>
              <a:rPr lang="en-US" dirty="0" smtClean="0">
                <a:latin typeface="Arial Narrow" pitchFamily="34" charset="0"/>
                <a:cs typeface="Arial" pitchFamily="34" charset="0"/>
              </a:rPr>
              <a:t>This is He who came by water and blood—Jesus Christ; not only by water, but by water and blood. And it is the Spirit who bears witness, because the Spirit is truth. </a:t>
            </a:r>
            <a:r>
              <a:rPr lang="en-US" baseline="30000" dirty="0" smtClean="0">
                <a:latin typeface="Arial Narrow" pitchFamily="34" charset="0"/>
                <a:cs typeface="Arial" pitchFamily="34" charset="0"/>
              </a:rPr>
              <a:t>7 </a:t>
            </a:r>
            <a:r>
              <a:rPr lang="en-US" dirty="0" smtClean="0">
                <a:latin typeface="Arial Narrow" pitchFamily="34" charset="0"/>
                <a:cs typeface="Arial" pitchFamily="34" charset="0"/>
              </a:rPr>
              <a:t>For there are three that bear witness in heaven: the Father, the Word, and the Holy Spirit; and these three are one. </a:t>
            </a:r>
            <a:r>
              <a:rPr lang="en-US" baseline="30000" dirty="0" smtClean="0">
                <a:latin typeface="Arial Narrow" pitchFamily="34" charset="0"/>
                <a:cs typeface="Arial" pitchFamily="34" charset="0"/>
              </a:rPr>
              <a:t>8 </a:t>
            </a:r>
            <a:r>
              <a:rPr lang="en-US" dirty="0" smtClean="0">
                <a:latin typeface="Arial Narrow" pitchFamily="34" charset="0"/>
                <a:cs typeface="Arial" pitchFamily="34" charset="0"/>
              </a:rPr>
              <a:t>And there are three that bear witness on earth: the Spirit, the water, and the blood; and these three agree as one.</a:t>
            </a:r>
            <a:endParaRPr lang="en-US" dirty="0">
              <a:solidFill>
                <a:srgbClr val="FFC000"/>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Three Witnesses on earth agree</a:t>
            </a:r>
            <a:endParaRPr lang="en-US" dirty="0"/>
          </a:p>
        </p:txBody>
      </p:sp>
      <p:sp>
        <p:nvSpPr>
          <p:cNvPr id="6" name="Rectangle 5"/>
          <p:cNvSpPr/>
          <p:nvPr/>
        </p:nvSpPr>
        <p:spPr>
          <a:xfrm>
            <a:off x="0" y="1676400"/>
            <a:ext cx="9144000" cy="44196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752600"/>
            <a:ext cx="8305800" cy="4267200"/>
          </a:xfrm>
        </p:spPr>
        <p:txBody>
          <a:bodyPr/>
          <a:lstStyle/>
          <a:p>
            <a:r>
              <a:rPr lang="en-US" dirty="0" smtClean="0"/>
              <a:t>The Spirit, the water, the blood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pic>
        <p:nvPicPr>
          <p:cNvPr id="5" name="Picture 4" descr="Bible-numbers.jpg"/>
          <p:cNvPicPr>
            <a:picLocks noChangeAspect="1"/>
          </p:cNvPicPr>
          <p:nvPr/>
        </p:nvPicPr>
        <p:blipFill>
          <a:blip r:embed="rId3" cstate="print">
            <a:lum bright="-25000" contrast="10000"/>
          </a:blip>
          <a:srcRect l="9769" r="9769"/>
          <a:stretch>
            <a:fillRect/>
          </a:stretch>
        </p:blipFill>
        <p:spPr>
          <a:xfrm>
            <a:off x="1447" y="304800"/>
            <a:ext cx="9142553" cy="6324600"/>
          </a:xfrm>
          <a:prstGeom prst="rect">
            <a:avLst/>
          </a:prstGeom>
        </p:spPr>
      </p:pic>
      <p:sp>
        <p:nvSpPr>
          <p:cNvPr id="2" name="Title 1"/>
          <p:cNvSpPr>
            <a:spLocks noGrp="1"/>
          </p:cNvSpPr>
          <p:nvPr>
            <p:ph type="ctrTitle"/>
          </p:nvPr>
        </p:nvSpPr>
        <p:spPr>
          <a:xfrm>
            <a:off x="381000" y="304800"/>
            <a:ext cx="8458200" cy="990599"/>
          </a:xfrm>
          <a:solidFill>
            <a:schemeClr val="tx1">
              <a:alpha val="60000"/>
            </a:schemeClr>
          </a:solidFill>
        </p:spPr>
        <p:txBody>
          <a:bodyPr/>
          <a:lstStyle/>
          <a:p>
            <a:r>
              <a:rPr lang="en-US" dirty="0" smtClean="0">
                <a:effectLst>
                  <a:glow rad="101600">
                    <a:schemeClr val="tx1">
                      <a:alpha val="40000"/>
                    </a:schemeClr>
                  </a:glow>
                </a:effectLst>
              </a:rPr>
              <a:t>Gospel by the Numbers</a:t>
            </a:r>
            <a:endParaRPr lang="en-US" dirty="0">
              <a:effectLst>
                <a:glow rad="101600">
                  <a:schemeClr val="tx1">
                    <a:alpha val="40000"/>
                  </a:schemeClr>
                </a:glow>
              </a:effectLst>
            </a:endParaRPr>
          </a:p>
        </p:txBody>
      </p:sp>
      <p:sp>
        <p:nvSpPr>
          <p:cNvPr id="3" name="Subtitle 2"/>
          <p:cNvSpPr>
            <a:spLocks noGrp="1"/>
          </p:cNvSpPr>
          <p:nvPr>
            <p:ph type="subTitle" idx="1"/>
          </p:nvPr>
        </p:nvSpPr>
        <p:spPr>
          <a:xfrm>
            <a:off x="990600" y="1295400"/>
            <a:ext cx="7315200" cy="685800"/>
          </a:xfrm>
          <a:solidFill>
            <a:schemeClr val="tx1">
              <a:alpha val="60000"/>
            </a:schemeClr>
          </a:solidFill>
        </p:spPr>
        <p:txBody>
          <a:bodyPr>
            <a:normAutofit/>
          </a:bodyPr>
          <a:lstStyle/>
          <a:p>
            <a:r>
              <a:rPr lang="en-US" sz="3600" dirty="0" smtClean="0"/>
              <a:t>Three Witnesses</a:t>
            </a:r>
            <a:endParaRPr lang="en-US" sz="3600" dirty="0"/>
          </a:p>
        </p:txBody>
      </p:sp>
      <p:sp>
        <p:nvSpPr>
          <p:cNvPr id="8" name="TextBox 7"/>
          <p:cNvSpPr txBox="1"/>
          <p:nvPr/>
        </p:nvSpPr>
        <p:spPr>
          <a:xfrm>
            <a:off x="3200400" y="1143000"/>
            <a:ext cx="2667000" cy="3477875"/>
          </a:xfrm>
          <a:prstGeom prst="rect">
            <a:avLst/>
          </a:prstGeom>
          <a:noFill/>
        </p:spPr>
        <p:txBody>
          <a:bodyPr wrap="square" rtlCol="0">
            <a:spAutoFit/>
          </a:bodyPr>
          <a:lstStyle/>
          <a:p>
            <a:pPr algn="ctr"/>
            <a:r>
              <a:rPr lang="en-US" sz="22000" dirty="0" smtClean="0">
                <a:solidFill>
                  <a:schemeClr val="bg1"/>
                </a:solidFill>
                <a:latin typeface="Georgia" pitchFamily="18" charset="0"/>
              </a:rPr>
              <a:t>3</a:t>
            </a:r>
            <a:endParaRPr lang="en-US" sz="22000" dirty="0">
              <a:solidFill>
                <a:schemeClr val="bg1"/>
              </a:solidFill>
              <a:latin typeface="Georgia" pitchFamily="18" charset="0"/>
            </a:endParaRPr>
          </a:p>
        </p:txBody>
      </p:sp>
      <p:sp>
        <p:nvSpPr>
          <p:cNvPr id="7" name="Subtitle 2"/>
          <p:cNvSpPr txBox="1">
            <a:spLocks/>
          </p:cNvSpPr>
          <p:nvPr/>
        </p:nvSpPr>
        <p:spPr>
          <a:xfrm>
            <a:off x="838200" y="5486400"/>
            <a:ext cx="7543800" cy="990600"/>
          </a:xfrm>
          <a:prstGeom prst="rect">
            <a:avLst/>
          </a:prstGeom>
          <a:solidFill>
            <a:schemeClr val="tx1">
              <a:alpha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ATX_A" pitchFamily="2" charset="0"/>
                <a:ea typeface="+mn-ea"/>
                <a:cs typeface="Times New Roman" pitchFamily="18" charset="0"/>
              </a:rPr>
              <a:t>The Number</a:t>
            </a:r>
            <a:r>
              <a:rPr kumimoji="0" lang="en-US" sz="3600" b="0" i="0" u="none" strike="noStrike" kern="1200" cap="none" spc="0" normalizeH="0" noProof="0" dirty="0" smtClean="0">
                <a:ln>
                  <a:noFill/>
                </a:ln>
                <a:solidFill>
                  <a:schemeClr val="bg1"/>
                </a:solidFill>
                <a:effectLst>
                  <a:glow rad="228600">
                    <a:schemeClr val="tx1">
                      <a:alpha val="40000"/>
                    </a:schemeClr>
                  </a:glow>
                </a:effectLst>
                <a:uLnTx/>
                <a:uFillTx/>
                <a:latin typeface="ATX_A" pitchFamily="2" charset="0"/>
                <a:ea typeface="+mn-ea"/>
                <a:cs typeface="Times New Roman" pitchFamily="18" charset="0"/>
              </a:rPr>
              <a:t> of Confirmation</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ATX_A" pitchFamily="2"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numbers are used</a:t>
            </a:r>
            <a:endParaRPr lang="en-US" dirty="0"/>
          </a:p>
        </p:txBody>
      </p:sp>
      <p:sp>
        <p:nvSpPr>
          <p:cNvPr id="3" name="Content Placeholder 2"/>
          <p:cNvSpPr>
            <a:spLocks noGrp="1"/>
          </p:cNvSpPr>
          <p:nvPr>
            <p:ph idx="1"/>
          </p:nvPr>
        </p:nvSpPr>
        <p:spPr>
          <a:xfrm>
            <a:off x="381000" y="1828800"/>
            <a:ext cx="8305800" cy="4267200"/>
          </a:xfrm>
        </p:spPr>
        <p:txBody>
          <a:bodyPr>
            <a:normAutofit/>
          </a:bodyPr>
          <a:lstStyle/>
          <a:p>
            <a:pPr>
              <a:lnSpc>
                <a:spcPts val="3200"/>
              </a:lnSpc>
            </a:pPr>
            <a:r>
              <a:rPr lang="en-US" sz="3600" dirty="0" smtClean="0"/>
              <a:t>1 – Number of Priority</a:t>
            </a:r>
          </a:p>
          <a:p>
            <a:pPr>
              <a:lnSpc>
                <a:spcPts val="3200"/>
              </a:lnSpc>
            </a:pPr>
            <a:r>
              <a:rPr lang="en-US" sz="3600" dirty="0" smtClean="0"/>
              <a:t>2 – Number of Choice</a:t>
            </a:r>
          </a:p>
          <a:p>
            <a:pPr>
              <a:lnSpc>
                <a:spcPts val="3200"/>
              </a:lnSpc>
            </a:pPr>
            <a:r>
              <a:rPr lang="en-US" sz="3600" dirty="0" smtClean="0"/>
              <a:t>3 – Number of Confirmation</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p:spPr>
        <p:txBody>
          <a:bodyPr/>
          <a:lstStyle/>
          <a:p>
            <a:r>
              <a:rPr lang="en-US" dirty="0" smtClean="0"/>
              <a:t>John’s three witnesses</a:t>
            </a:r>
            <a:endParaRPr lang="en-US" dirty="0"/>
          </a:p>
        </p:txBody>
      </p:sp>
      <p:sp>
        <p:nvSpPr>
          <p:cNvPr id="3" name="Content Placeholder 2"/>
          <p:cNvSpPr>
            <a:spLocks noGrp="1"/>
          </p:cNvSpPr>
          <p:nvPr>
            <p:ph idx="1"/>
          </p:nvPr>
        </p:nvSpPr>
        <p:spPr/>
        <p:txBody>
          <a:bodyPr>
            <a:normAutofit/>
          </a:bodyPr>
          <a:lstStyle/>
          <a:p>
            <a:r>
              <a:rPr lang="en-US" b="1" dirty="0" smtClean="0"/>
              <a:t>The Certainty of God’s Witness</a:t>
            </a:r>
          </a:p>
          <a:p>
            <a:pPr lvl="1">
              <a:lnSpc>
                <a:spcPts val="3000"/>
              </a:lnSpc>
            </a:pPr>
            <a:r>
              <a:rPr lang="en-US" dirty="0" smtClean="0">
                <a:solidFill>
                  <a:srgbClr val="FFC000"/>
                </a:solidFill>
                <a:latin typeface="Arial Narrow" pitchFamily="34" charset="0"/>
                <a:cs typeface="Arial" pitchFamily="34" charset="0"/>
              </a:rPr>
              <a:t>1 John 5:6-8 </a:t>
            </a:r>
            <a:r>
              <a:rPr lang="en-US" dirty="0" smtClean="0">
                <a:latin typeface="Arial Narrow" pitchFamily="34" charset="0"/>
                <a:cs typeface="Arial" pitchFamily="34" charset="0"/>
              </a:rPr>
              <a:t>This is He who came by water and blood—Jesus Christ; not only by water, but by water and blood. And it is the Spirit who bears witness, because the Spirit is truth. </a:t>
            </a:r>
            <a:r>
              <a:rPr lang="en-US" baseline="30000" dirty="0" smtClean="0">
                <a:latin typeface="Arial Narrow" pitchFamily="34" charset="0"/>
                <a:cs typeface="Arial" pitchFamily="34" charset="0"/>
              </a:rPr>
              <a:t>7 </a:t>
            </a:r>
            <a:r>
              <a:rPr lang="en-US" dirty="0" smtClean="0">
                <a:latin typeface="Arial Narrow" pitchFamily="34" charset="0"/>
                <a:cs typeface="Arial" pitchFamily="34" charset="0"/>
              </a:rPr>
              <a:t>For there are three that bear witness in heaven: the Father, the Word, and the Holy Spirit; and these three are one. </a:t>
            </a:r>
            <a:r>
              <a:rPr lang="en-US" baseline="30000" dirty="0" smtClean="0">
                <a:latin typeface="Arial Narrow" pitchFamily="34" charset="0"/>
                <a:cs typeface="Arial" pitchFamily="34" charset="0"/>
              </a:rPr>
              <a:t>8 </a:t>
            </a:r>
            <a:r>
              <a:rPr lang="en-US" dirty="0" smtClean="0">
                <a:latin typeface="Arial Narrow" pitchFamily="34" charset="0"/>
                <a:cs typeface="Arial" pitchFamily="34" charset="0"/>
              </a:rPr>
              <a:t>And there are three that bear witness on earth: the Spirit, the water, and the blood; and these three agree as one.</a:t>
            </a:r>
            <a:endParaRPr lang="en-US" dirty="0">
              <a:solidFill>
                <a:srgbClr val="FFC000"/>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Witnesses establish what happened..</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latin typeface="Arial Narrow" pitchFamily="34" charset="0"/>
              </a:rPr>
              <a:t>Matt 18:16 </a:t>
            </a:r>
            <a:r>
              <a:rPr lang="en-US" baseline="30000" dirty="0" smtClean="0">
                <a:latin typeface="Arial Narrow" pitchFamily="34" charset="0"/>
              </a:rPr>
              <a:t>15 </a:t>
            </a:r>
            <a:r>
              <a:rPr lang="en-US" dirty="0" smtClean="0">
                <a:latin typeface="Arial Narrow" pitchFamily="34" charset="0"/>
              </a:rPr>
              <a:t>“Moreover if your brother sins against you, go and tell him his fault between you and him alone. If he hears you, you have gained your brother. </a:t>
            </a:r>
            <a:r>
              <a:rPr lang="en-US" baseline="30000" dirty="0" smtClean="0">
                <a:latin typeface="Arial Narrow" pitchFamily="34" charset="0"/>
              </a:rPr>
              <a:t>16 </a:t>
            </a:r>
            <a:r>
              <a:rPr lang="en-US" dirty="0" smtClean="0">
                <a:latin typeface="Arial Narrow" pitchFamily="34" charset="0"/>
              </a:rPr>
              <a:t>But if he will not hear, take with you one or two more, that ‘by the mouth of two or three witnesses every word may be established.’ </a:t>
            </a:r>
            <a:endParaRPr lang="en-US"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Three Witnesses on earth agree</a:t>
            </a:r>
            <a:endParaRPr lang="en-US" dirty="0"/>
          </a:p>
        </p:txBody>
      </p:sp>
      <p:sp>
        <p:nvSpPr>
          <p:cNvPr id="6" name="Rectangle 5"/>
          <p:cNvSpPr/>
          <p:nvPr/>
        </p:nvSpPr>
        <p:spPr>
          <a:xfrm>
            <a:off x="0" y="1676400"/>
            <a:ext cx="9144000" cy="44196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752600"/>
            <a:ext cx="8305800" cy="4267200"/>
          </a:xfrm>
        </p:spPr>
        <p:txBody>
          <a:bodyPr/>
          <a:lstStyle/>
          <a:p>
            <a:r>
              <a:rPr lang="en-US" dirty="0" smtClean="0"/>
              <a:t>The Spirit, the water, the blood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Blood is a witness</a:t>
            </a:r>
            <a:endParaRPr lang="en-US" dirty="0"/>
          </a:p>
        </p:txBody>
      </p:sp>
      <p:sp>
        <p:nvSpPr>
          <p:cNvPr id="6" name="Rectangle 5"/>
          <p:cNvSpPr/>
          <p:nvPr/>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752600"/>
            <a:ext cx="8305800" cy="4267200"/>
          </a:xfrm>
        </p:spPr>
        <p:txBody>
          <a:bodyPr>
            <a:normAutofit/>
          </a:bodyPr>
          <a:lstStyle/>
          <a:p>
            <a:r>
              <a:rPr lang="en-US" sz="3200" dirty="0" smtClean="0">
                <a:solidFill>
                  <a:srgbClr val="FFC000"/>
                </a:solidFill>
                <a:latin typeface="Arial Narrow" pitchFamily="34" charset="0"/>
              </a:rPr>
              <a:t>Genesis 3:15</a:t>
            </a:r>
            <a:r>
              <a:rPr lang="en-US" sz="3200" dirty="0" smtClean="0">
                <a:latin typeface="Arial Narrow" pitchFamily="34" charset="0"/>
              </a:rPr>
              <a:t> And I will put enmity Between you and the woman, And between your seed and her Seed; He shall bruise your head, And you shall bruise His heel.”</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Blood is a witness</a:t>
            </a:r>
            <a:endParaRPr lang="en-US" dirty="0"/>
          </a:p>
        </p:txBody>
      </p:sp>
      <p:sp>
        <p:nvSpPr>
          <p:cNvPr id="6" name="Rectangle 5"/>
          <p:cNvSpPr/>
          <p:nvPr/>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752600"/>
            <a:ext cx="8305800" cy="4267200"/>
          </a:xfrm>
        </p:spPr>
        <p:txBody>
          <a:bodyPr>
            <a:normAutofit/>
          </a:bodyPr>
          <a:lstStyle/>
          <a:p>
            <a:pPr>
              <a:lnSpc>
                <a:spcPts val="3200"/>
              </a:lnSpc>
            </a:pPr>
            <a:r>
              <a:rPr lang="en-US" sz="3200" dirty="0" smtClean="0">
                <a:solidFill>
                  <a:srgbClr val="FFC000"/>
                </a:solidFill>
                <a:latin typeface="Arial Narrow" pitchFamily="34" charset="0"/>
              </a:rPr>
              <a:t>Philippians 2:5-8 </a:t>
            </a:r>
            <a:r>
              <a:rPr lang="en-US" sz="3200" dirty="0" smtClean="0">
                <a:latin typeface="Arial Narrow" pitchFamily="34" charset="0"/>
              </a:rPr>
              <a:t>Let this mind be in you which was also in Christ Jesus, </a:t>
            </a:r>
            <a:r>
              <a:rPr lang="en-US" sz="3200" baseline="30000" dirty="0" smtClean="0">
                <a:latin typeface="Arial Narrow" pitchFamily="34" charset="0"/>
              </a:rPr>
              <a:t>..</a:t>
            </a:r>
            <a:r>
              <a:rPr lang="en-US" sz="3200" dirty="0" smtClean="0">
                <a:latin typeface="Arial Narrow" pitchFamily="34" charset="0"/>
              </a:rPr>
              <a:t> </a:t>
            </a:r>
            <a:r>
              <a:rPr lang="en-US" sz="3200" baseline="30000" dirty="0" smtClean="0">
                <a:latin typeface="Arial Narrow" pitchFamily="34" charset="0"/>
              </a:rPr>
              <a:t>8 </a:t>
            </a:r>
            <a:r>
              <a:rPr lang="en-US" sz="3200" dirty="0" smtClean="0">
                <a:latin typeface="Arial Narrow" pitchFamily="34" charset="0"/>
              </a:rPr>
              <a:t>And being found in appearance as a man, He humbled Himself and became obedient to </a:t>
            </a:r>
            <a:r>
              <a:rPr lang="en-US" sz="3200" i="1" dirty="0" smtClean="0">
                <a:latin typeface="Arial Narrow" pitchFamily="34" charset="0"/>
              </a:rPr>
              <a:t>the point of</a:t>
            </a:r>
            <a:r>
              <a:rPr lang="en-US" sz="3200" dirty="0" smtClean="0">
                <a:latin typeface="Arial Narrow" pitchFamily="34" charset="0"/>
              </a:rPr>
              <a:t> death, even the death of the cross. </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Blood is a witness</a:t>
            </a:r>
            <a:endParaRPr lang="en-US" dirty="0"/>
          </a:p>
        </p:txBody>
      </p:sp>
      <p:sp>
        <p:nvSpPr>
          <p:cNvPr id="6" name="Rectangle 5"/>
          <p:cNvSpPr/>
          <p:nvPr/>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752600"/>
            <a:ext cx="8305800" cy="4267200"/>
          </a:xfrm>
        </p:spPr>
        <p:txBody>
          <a:bodyPr>
            <a:normAutofit/>
          </a:bodyPr>
          <a:lstStyle/>
          <a:p>
            <a:pPr>
              <a:lnSpc>
                <a:spcPts val="3200"/>
              </a:lnSpc>
            </a:pPr>
            <a:r>
              <a:rPr lang="en-US" sz="3200" dirty="0" smtClean="0">
                <a:solidFill>
                  <a:srgbClr val="FFC000"/>
                </a:solidFill>
                <a:latin typeface="Arial Narrow" pitchFamily="34" charset="0"/>
              </a:rPr>
              <a:t>Galatians 3:1 </a:t>
            </a:r>
            <a:r>
              <a:rPr lang="en-US" sz="3200" dirty="0" smtClean="0">
                <a:latin typeface="Arial Narrow" pitchFamily="34" charset="0"/>
              </a:rPr>
              <a:t>O foolish Galatians! Who has bewitched you that you should not obey the truth, before whose eyes Jesus Christ was clearly portrayed among you as crucified?</a:t>
            </a:r>
            <a:endParaRPr lang="en-US" sz="3200" dirty="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d-water-spirit.jpg"/>
          <p:cNvPicPr>
            <a:picLocks noChangeAspect="1"/>
          </p:cNvPicPr>
          <p:nvPr/>
        </p:nvPicPr>
        <p:blipFill>
          <a:blip r:embed="rId2" cstate="print">
            <a:lum bright="-15000" contrast="15000"/>
          </a:blip>
          <a:srcRect t="21333" b="25600"/>
          <a:stretch>
            <a:fillRect/>
          </a:stretch>
        </p:blipFill>
        <p:spPr>
          <a:xfrm>
            <a:off x="0" y="1600200"/>
            <a:ext cx="9144000" cy="4800600"/>
          </a:xfrm>
          <a:prstGeom prst="rect">
            <a:avLst/>
          </a:prstGeom>
        </p:spPr>
      </p:pic>
      <p:sp>
        <p:nvSpPr>
          <p:cNvPr id="2" name="Title 1"/>
          <p:cNvSpPr>
            <a:spLocks noGrp="1"/>
          </p:cNvSpPr>
          <p:nvPr>
            <p:ph type="title"/>
          </p:nvPr>
        </p:nvSpPr>
        <p:spPr/>
        <p:txBody>
          <a:bodyPr/>
          <a:lstStyle/>
          <a:p>
            <a:r>
              <a:rPr lang="en-US" dirty="0" smtClean="0"/>
              <a:t>Water is a witness</a:t>
            </a:r>
            <a:endParaRPr lang="en-US" dirty="0"/>
          </a:p>
        </p:txBody>
      </p:sp>
      <p:sp>
        <p:nvSpPr>
          <p:cNvPr id="6" name="Rectangle 5"/>
          <p:cNvSpPr/>
          <p:nvPr/>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00" y="1447800"/>
            <a:ext cx="8305800" cy="4572000"/>
          </a:xfrm>
        </p:spPr>
        <p:txBody>
          <a:bodyPr>
            <a:noAutofit/>
          </a:bodyPr>
          <a:lstStyle/>
          <a:p>
            <a:r>
              <a:rPr lang="en-US" sz="3200" dirty="0" smtClean="0">
                <a:solidFill>
                  <a:srgbClr val="FFC000"/>
                </a:solidFill>
                <a:latin typeface="Arial Narrow" pitchFamily="34" charset="0"/>
              </a:rPr>
              <a:t>Matthew 3:13-17 </a:t>
            </a:r>
            <a:r>
              <a:rPr lang="en-US" sz="3200" dirty="0" smtClean="0">
                <a:latin typeface="Arial Narrow" pitchFamily="34" charset="0"/>
              </a:rPr>
              <a:t>Jesus’ baptism confirmed by the Father’s words</a:t>
            </a:r>
          </a:p>
          <a:p>
            <a:r>
              <a:rPr lang="en-US" sz="3200" dirty="0" smtClean="0">
                <a:solidFill>
                  <a:srgbClr val="FFC000"/>
                </a:solidFill>
                <a:latin typeface="Arial Narrow" pitchFamily="34" charset="0"/>
              </a:rPr>
              <a:t>Matthew 28:19</a:t>
            </a:r>
            <a:r>
              <a:rPr lang="en-US" sz="3200" dirty="0" smtClean="0">
                <a:latin typeface="Arial Narrow" pitchFamily="34" charset="0"/>
              </a:rPr>
              <a:t> Jesus’ final instructions..</a:t>
            </a:r>
          </a:p>
          <a:p>
            <a:r>
              <a:rPr lang="en-US" sz="3200" dirty="0" smtClean="0">
                <a:solidFill>
                  <a:srgbClr val="FFC000"/>
                </a:solidFill>
                <a:latin typeface="Arial Narrow" pitchFamily="34" charset="0"/>
              </a:rPr>
              <a:t>Galatians 3:27</a:t>
            </a:r>
            <a:r>
              <a:rPr lang="en-US" sz="3200" dirty="0" smtClean="0">
                <a:latin typeface="Arial Narrow" pitchFamily="34" charset="0"/>
              </a:rPr>
              <a:t> as many of you as were baptized put on Christ</a:t>
            </a:r>
            <a:endParaRPr lang="en-US" sz="32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3880</TotalTime>
  <Words>470</Words>
  <Application>Microsoft Office PowerPoint</Application>
  <PresentationFormat>On-screen Show (4:3)</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Gospel by the Numbers</vt:lpstr>
      <vt:lpstr>How numbers are used</vt:lpstr>
      <vt:lpstr>John’s three witnesses</vt:lpstr>
      <vt:lpstr>Witnesses establish what happened..</vt:lpstr>
      <vt:lpstr>Three Witnesses on earth agree</vt:lpstr>
      <vt:lpstr>Blood is a witness</vt:lpstr>
      <vt:lpstr>Blood is a witness</vt:lpstr>
      <vt:lpstr>Blood is a witness</vt:lpstr>
      <vt:lpstr>Water is a witness</vt:lpstr>
      <vt:lpstr>Water is a witness</vt:lpstr>
      <vt:lpstr>The Spirit is a witness</vt:lpstr>
      <vt:lpstr>The Spirit is a witness</vt:lpstr>
      <vt:lpstr>The Spirit is a witness</vt:lpstr>
      <vt:lpstr>John’s three witnesses</vt:lpstr>
      <vt:lpstr>Three Witnesses on earth agree</vt:lpstr>
      <vt:lpstr>Gospel by the Numbers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270</cp:revision>
  <dcterms:created xsi:type="dcterms:W3CDTF">2011-02-15T07:29:10Z</dcterms:created>
  <dcterms:modified xsi:type="dcterms:W3CDTF">2019-12-08T01:23:14Z</dcterms:modified>
</cp:coreProperties>
</file>