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4" r:id="rId5"/>
    <p:sldId id="260" r:id="rId6"/>
    <p:sldId id="261" r:id="rId7"/>
    <p:sldId id="265" r:id="rId8"/>
    <p:sldId id="263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2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Examine the Evidence</a:t>
            </a:r>
            <a:r>
              <a:rPr lang="mr-IN" dirty="0"/>
              <a:t>…</a:t>
            </a:r>
            <a:r>
              <a:rPr lang="en-US" dirty="0"/>
              <a:t>.plenty</a:t>
            </a:r>
            <a:r>
              <a:rPr lang="en-US" baseline="0" dirty="0"/>
              <a:t> of us can benefit from this examination. From students bombarded with questions to adults faith being tested.  But in addition to edifying our members, these lessons will be GREAT for inviting non-believing friends and neighbors.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29D8E4-833F-6A47-A5E3-2DB704D4BB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54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29D8E4-833F-6A47-A5E3-2DB704D4BB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97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29D8E4-833F-6A47-A5E3-2DB704D4BB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75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29D8E4-833F-6A47-A5E3-2DB704D4BB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945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29D8E4-833F-6A47-A5E3-2DB704D4BB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945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 Old Testament Meaning</a:t>
            </a:r>
          </a:p>
          <a:p>
            <a:r>
              <a:rPr lang="en-US" dirty="0"/>
              <a:t>Personal Description of His Role &amp; Work</a:t>
            </a:r>
          </a:p>
          <a:p>
            <a:r>
              <a:rPr lang="en-US" dirty="0"/>
              <a:t>On-Going Gospel Preaching</a:t>
            </a:r>
          </a:p>
          <a:p>
            <a:pPr lvl="1"/>
            <a:r>
              <a:rPr lang="en-US" dirty="0"/>
              <a:t>Acts 4:11, 1 Peter 2:6</a:t>
            </a:r>
          </a:p>
          <a:p>
            <a:r>
              <a:rPr lang="en-US" dirty="0"/>
              <a:t>Mark 12:10</a:t>
            </a:r>
          </a:p>
          <a:p>
            <a:r>
              <a:rPr lang="en-US" dirty="0"/>
              <a:t>Luke 20:17</a:t>
            </a:r>
          </a:p>
          <a:p>
            <a:r>
              <a:rPr lang="en-US" dirty="0"/>
              <a:t>Acts 4:11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29D8E4-833F-6A47-A5E3-2DB704D4BB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64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8601"/>
            <a:ext cx="7772400" cy="6858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057650"/>
            <a:ext cx="6400800" cy="514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ts val="2800"/>
              </a:lnSpc>
              <a:defRPr sz="2800"/>
            </a:lvl1pPr>
            <a:lvl2pPr>
              <a:lnSpc>
                <a:spcPts val="2800"/>
              </a:lnSpc>
              <a:defRPr sz="2400" baseline="0"/>
            </a:lvl2pPr>
            <a:lvl3pPr>
              <a:lnSpc>
                <a:spcPts val="2800"/>
              </a:lnSpc>
              <a:defRPr sz="2400"/>
            </a:lvl3pPr>
            <a:lvl4pPr>
              <a:lnSpc>
                <a:spcPts val="2800"/>
              </a:lnSpc>
              <a:defRPr sz="2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Picture 10" descr="Building on the Rock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tretch>
            <a:fillRect/>
          </a:stretch>
        </p:blipFill>
        <p:spPr>
          <a:xfrm>
            <a:off x="1" y="0"/>
            <a:ext cx="9137915" cy="51435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57301"/>
            <a:ext cx="83058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5626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42949"/>
          </a:xfrm>
          <a:noFill/>
        </p:spPr>
        <p:txBody>
          <a:bodyPr/>
          <a:lstStyle/>
          <a:p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Building on the Rock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3043" y="0"/>
            <a:ext cx="9137915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7670"/>
            <a:ext cx="6400800" cy="754380"/>
          </a:xfrm>
          <a:noFill/>
        </p:spPr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32" t="3600" r="16491" b="17102"/>
          <a:stretch/>
        </p:blipFill>
        <p:spPr>
          <a:xfrm>
            <a:off x="1447800" y="1"/>
            <a:ext cx="6553200" cy="510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a solid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C000"/>
                </a:solidFill>
              </a:rPr>
              <a:t>1 </a:t>
            </a:r>
            <a:r>
              <a:rPr lang="en-US" sz="2600" dirty="0">
                <a:solidFill>
                  <a:srgbClr val="FFC000"/>
                </a:solidFill>
              </a:rPr>
              <a:t>Timothy </a:t>
            </a:r>
            <a:r>
              <a:rPr lang="en-US" sz="2600" dirty="0" smtClean="0">
                <a:solidFill>
                  <a:srgbClr val="FFC000"/>
                </a:solidFill>
              </a:rPr>
              <a:t>3:14-15 </a:t>
            </a:r>
            <a:r>
              <a:rPr lang="en-US" sz="2600" dirty="0" smtClean="0"/>
              <a:t>continue in what you have learned</a:t>
            </a:r>
            <a:endParaRPr lang="en-US" sz="2600" dirty="0"/>
          </a:p>
          <a:p>
            <a:pPr lvl="1"/>
            <a:r>
              <a:rPr lang="en-US" sz="2200" dirty="0" smtClean="0"/>
              <a:t>The soundness of the foundation..evidence for the truth of Christ and His Word.</a:t>
            </a:r>
            <a:endParaRPr lang="en-US" sz="2200" dirty="0"/>
          </a:p>
          <a:p>
            <a:r>
              <a:rPr lang="en-US" sz="2600" dirty="0" smtClean="0"/>
              <a:t>Understand </a:t>
            </a:r>
            <a:r>
              <a:rPr lang="en-US" sz="2600" dirty="0"/>
              <a:t>that </a:t>
            </a:r>
            <a:r>
              <a:rPr lang="en-US" sz="2600" dirty="0" smtClean="0"/>
              <a:t>upon </a:t>
            </a:r>
            <a:r>
              <a:rPr lang="en-US" sz="2600" dirty="0"/>
              <a:t>t</a:t>
            </a:r>
            <a:r>
              <a:rPr lang="en-US" sz="2600" dirty="0" smtClean="0"/>
              <a:t>his Foundation </a:t>
            </a:r>
            <a:r>
              <a:rPr lang="en-US" sz="2600" dirty="0"/>
              <a:t>are Built: </a:t>
            </a:r>
          </a:p>
          <a:p>
            <a:pPr lvl="1"/>
            <a:r>
              <a:rPr lang="en-US" sz="2200" dirty="0"/>
              <a:t>Godly Lives, Faithful Churches, Strong Marriages &amp; Families, Unselfish Christians.</a:t>
            </a:r>
          </a:p>
        </p:txBody>
      </p:sp>
    </p:spTree>
    <p:extLst>
      <p:ext uri="{BB962C8B-B14F-4D97-AF65-F5344CB8AC3E}">
        <p14:creationId xmlns:p14="http://schemas.microsoft.com/office/powerpoint/2010/main" xmlns="" val="1287256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Obeying His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2990"/>
            <a:ext cx="8382000" cy="339471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Matthew 7:24-25</a:t>
            </a:r>
          </a:p>
          <a:p>
            <a:pPr lvl="1">
              <a:lnSpc>
                <a:spcPts val="2400"/>
              </a:lnSpc>
            </a:pPr>
            <a:r>
              <a:rPr lang="en-US" baseline="30000" dirty="0" smtClean="0"/>
              <a:t>24 </a:t>
            </a:r>
            <a:r>
              <a:rPr lang="en-US" dirty="0" smtClean="0"/>
              <a:t>“Therefore whoever hears these sayings of Mine, and does them, I will liken him to a wise man who built his house on the rock: </a:t>
            </a:r>
            <a:r>
              <a:rPr lang="en-US" baseline="30000" dirty="0" smtClean="0"/>
              <a:t>25 </a:t>
            </a:r>
            <a:r>
              <a:rPr lang="en-US" dirty="0" smtClean="0"/>
              <a:t>and the rain descended, the floods came, and the winds blew and beat on that house; and it did not fall, for it was founded on the rock.</a:t>
            </a:r>
          </a:p>
          <a:p>
            <a:pPr lvl="1">
              <a:lnSpc>
                <a:spcPts val="2400"/>
              </a:lnSpc>
            </a:pPr>
            <a:r>
              <a:rPr lang="en-US" baseline="30000" dirty="0" smtClean="0"/>
              <a:t>26 </a:t>
            </a:r>
            <a:r>
              <a:rPr lang="en-US" dirty="0" smtClean="0"/>
              <a:t>“But everyone who hears these sayings of Mine, and does not do them, will be like a foolish man who built his house on the sand: </a:t>
            </a:r>
            <a:r>
              <a:rPr lang="en-US" baseline="30000" dirty="0" smtClean="0"/>
              <a:t>27 </a:t>
            </a:r>
            <a:r>
              <a:rPr lang="en-US" dirty="0" smtClean="0"/>
              <a:t>and the rain descended, the floods came, and the winds blew and beat on that house; and it fell. And great was its fall.”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7087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has been laid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2990"/>
            <a:ext cx="8305800" cy="34975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 Corinthians 3:11-15</a:t>
            </a:r>
          </a:p>
          <a:p>
            <a:pPr lvl="1">
              <a:lnSpc>
                <a:spcPts val="2400"/>
              </a:lnSpc>
            </a:pPr>
            <a:r>
              <a:rPr lang="en-US" baseline="30000" dirty="0" smtClean="0"/>
              <a:t>11 </a:t>
            </a:r>
            <a:r>
              <a:rPr lang="en-US" dirty="0" smtClean="0"/>
              <a:t>For no other foundation can anyone lay than that which is laid, which is Jesus Christ. </a:t>
            </a:r>
          </a:p>
          <a:p>
            <a:pPr lvl="1">
              <a:lnSpc>
                <a:spcPts val="2400"/>
              </a:lnSpc>
            </a:pPr>
            <a:r>
              <a:rPr lang="en-US" baseline="30000" dirty="0" smtClean="0"/>
              <a:t>12 </a:t>
            </a:r>
            <a:r>
              <a:rPr lang="en-US" dirty="0" smtClean="0"/>
              <a:t>Now if anyone builds on this foundation </a:t>
            </a:r>
            <a:r>
              <a:rPr lang="en-US" i="1" dirty="0" smtClean="0"/>
              <a:t>with</a:t>
            </a:r>
            <a:r>
              <a:rPr lang="en-US" dirty="0" smtClean="0"/>
              <a:t> gold, silver, precious stones, wood, hay, straw, </a:t>
            </a:r>
            <a:r>
              <a:rPr lang="en-US" baseline="30000" dirty="0" smtClean="0"/>
              <a:t>13 </a:t>
            </a:r>
            <a:r>
              <a:rPr lang="en-US" dirty="0" smtClean="0"/>
              <a:t>each one’s work will become clear; for the Day will declare it, because it will be revealed by fire; and the fire will test each one’s work, of what sort it is. </a:t>
            </a:r>
            <a:r>
              <a:rPr lang="en-US" baseline="30000" dirty="0" smtClean="0"/>
              <a:t>14 </a:t>
            </a:r>
            <a:r>
              <a:rPr lang="en-US" dirty="0" smtClean="0"/>
              <a:t>If anyone’s work which he has built on </a:t>
            </a:r>
            <a:r>
              <a:rPr lang="en-US" i="1" dirty="0" smtClean="0"/>
              <a:t>it</a:t>
            </a:r>
            <a:r>
              <a:rPr lang="en-US" dirty="0" smtClean="0"/>
              <a:t> endures, he will receive a reward. </a:t>
            </a:r>
            <a:r>
              <a:rPr lang="en-US" baseline="30000" dirty="0" smtClean="0"/>
              <a:t>15 </a:t>
            </a:r>
            <a:r>
              <a:rPr lang="en-US" dirty="0" smtClean="0"/>
              <a:t>If anyone’s work is burned, he will suffer loss; but he himself will be saved, yet so as through fire.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2484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We are built into a holy temple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Ephesians 2:19-22</a:t>
            </a:r>
          </a:p>
          <a:p>
            <a:pPr lvl="1"/>
            <a:r>
              <a:rPr lang="en-US" dirty="0" smtClean="0"/>
              <a:t>Now, therefore, you are no longer strangers and foreigners, but fellow citizens with the saints and members of the household of God, </a:t>
            </a:r>
          </a:p>
          <a:p>
            <a:pPr lvl="1"/>
            <a:r>
              <a:rPr lang="en-US" baseline="30000" dirty="0" smtClean="0"/>
              <a:t>20 </a:t>
            </a:r>
            <a:r>
              <a:rPr lang="en-US" dirty="0" smtClean="0"/>
              <a:t>having been built on the foundation of the apostles and prophets, Jesus Christ Himself being the chief corner</a:t>
            </a:r>
            <a:r>
              <a:rPr lang="en-US" i="1" dirty="0" smtClean="0"/>
              <a:t>stone,</a:t>
            </a:r>
            <a:r>
              <a:rPr lang="en-US" dirty="0" smtClean="0"/>
              <a:t> </a:t>
            </a:r>
            <a:r>
              <a:rPr lang="en-US" baseline="30000" dirty="0" smtClean="0"/>
              <a:t>21 </a:t>
            </a:r>
            <a:r>
              <a:rPr lang="en-US" dirty="0" smtClean="0"/>
              <a:t>in whom the whole building, being fitted together, grows into a holy temple in the Lord, </a:t>
            </a:r>
            <a:r>
              <a:rPr lang="en-US" baseline="30000" dirty="0" smtClean="0"/>
              <a:t>22 </a:t>
            </a:r>
            <a:r>
              <a:rPr lang="en-US" dirty="0" smtClean="0"/>
              <a:t>in whom you also are being built together for a dwelling place of God in the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8310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Stone chosen by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31570"/>
            <a:ext cx="8305800" cy="349758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 Peter 2:4-8</a:t>
            </a:r>
          </a:p>
          <a:p>
            <a:pPr lvl="1"/>
            <a:r>
              <a:rPr lang="en-US" dirty="0" smtClean="0"/>
              <a:t>Coming to Him </a:t>
            </a:r>
            <a:r>
              <a:rPr lang="en-US" i="1" dirty="0" smtClean="0"/>
              <a:t>as to</a:t>
            </a:r>
            <a:r>
              <a:rPr lang="en-US" dirty="0" smtClean="0"/>
              <a:t> a living stone, rejected indeed by men, but chosen by God </a:t>
            </a:r>
            <a:r>
              <a:rPr lang="en-US" i="1" dirty="0" smtClean="0"/>
              <a:t>and</a:t>
            </a:r>
            <a:r>
              <a:rPr lang="en-US" dirty="0" smtClean="0"/>
              <a:t> precious, </a:t>
            </a:r>
            <a:r>
              <a:rPr lang="en-US" baseline="30000" dirty="0" smtClean="0"/>
              <a:t>5 </a:t>
            </a:r>
            <a:r>
              <a:rPr lang="en-US" dirty="0" smtClean="0"/>
              <a:t>you also, as living stones, are being built up a spiritual house, a holy priesthood, to offer up spiritual sacrifices acceptable to God through Jesus Christ. </a:t>
            </a:r>
          </a:p>
          <a:p>
            <a:pPr lvl="1"/>
            <a:r>
              <a:rPr lang="en-US" baseline="30000" dirty="0" smtClean="0"/>
              <a:t>6 </a:t>
            </a:r>
            <a:r>
              <a:rPr lang="en-US" dirty="0" smtClean="0"/>
              <a:t>Therefore it is also contained in the Scripture, “Behold, I lay in Zion A chief cornerstone, elect, precious, And he who believes on Him will by no means be put to shame.”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363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Stone chosen by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 Peter 2:4-8</a:t>
            </a:r>
          </a:p>
          <a:p>
            <a:pPr lvl="1"/>
            <a:r>
              <a:rPr lang="en-US" dirty="0" smtClean="0"/>
              <a:t>Therefore, to you who believe, </a:t>
            </a:r>
            <a:r>
              <a:rPr lang="en-US" i="1" dirty="0" smtClean="0"/>
              <a:t>He is</a:t>
            </a:r>
            <a:r>
              <a:rPr lang="en-US" dirty="0" smtClean="0"/>
              <a:t> precious; but to those who are </a:t>
            </a:r>
            <a:r>
              <a:rPr lang="en-US" dirty="0" err="1" smtClean="0"/>
              <a:t>disobedient,“The</a:t>
            </a:r>
            <a:r>
              <a:rPr lang="en-US" dirty="0" smtClean="0"/>
              <a:t> stone which the builders rejected Has become the chief cornerstone,” and “A stone of stumbling And a rock of offense.” They stumble, being disobedient to the word, to which they also were appointed.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363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Is Our Rock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Rich Old Testament Connections To The Rock</a:t>
            </a:r>
          </a:p>
          <a:p>
            <a:pPr lvl="1"/>
            <a:r>
              <a:rPr lang="en-US" dirty="0"/>
              <a:t>Deuteronomy </a:t>
            </a:r>
            <a:r>
              <a:rPr lang="en-US" dirty="0" smtClean="0"/>
              <a:t>32:15-18, Psalm </a:t>
            </a:r>
            <a:r>
              <a:rPr lang="en-US" dirty="0"/>
              <a:t>118:22</a:t>
            </a:r>
          </a:p>
          <a:p>
            <a:r>
              <a:rPr lang="en-US" dirty="0"/>
              <a:t>Jesus Describes Himself As Our Rock</a:t>
            </a:r>
          </a:p>
          <a:p>
            <a:pPr lvl="1"/>
            <a:r>
              <a:rPr lang="en-US" dirty="0"/>
              <a:t>Luke </a:t>
            </a:r>
            <a:r>
              <a:rPr lang="en-US" dirty="0" smtClean="0"/>
              <a:t>20:17, Acts 4:8-12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152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42949"/>
          </a:xfrm>
          <a:noFill/>
        </p:spPr>
        <p:txBody>
          <a:bodyPr/>
          <a:lstStyle/>
          <a:p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 descr="Building on the Rock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3043" y="0"/>
            <a:ext cx="9137915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7670"/>
            <a:ext cx="6400800" cy="754380"/>
          </a:xfrm>
          <a:noFill/>
        </p:spPr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32" t="3600" r="16491" b="17102"/>
          <a:stretch/>
        </p:blipFill>
        <p:spPr>
          <a:xfrm>
            <a:off x="1447800" y="1"/>
            <a:ext cx="6553200" cy="510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304</Words>
  <Application>Microsoft Office PowerPoint</Application>
  <PresentationFormat>On-screen Show (16:9)</PresentationFormat>
  <Paragraphs>45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We need a solid foundation</vt:lpstr>
      <vt:lpstr>By Obeying His words</vt:lpstr>
      <vt:lpstr>The Foundation has been laid</vt:lpstr>
      <vt:lpstr>We are built into a holy temple</vt:lpstr>
      <vt:lpstr>The Stone chosen by God</vt:lpstr>
      <vt:lpstr>The Stone chosen by God</vt:lpstr>
      <vt:lpstr>Jesus Is Our Rock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252</cp:revision>
  <dcterms:created xsi:type="dcterms:W3CDTF">2011-02-15T07:29:10Z</dcterms:created>
  <dcterms:modified xsi:type="dcterms:W3CDTF">2020-01-26T00:30:57Z</dcterms:modified>
</cp:coreProperties>
</file>