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EFEAA3"/>
    <a:srgbClr val="F4DD9E"/>
    <a:srgbClr val="F9EDCB"/>
    <a:srgbClr val="FFCC99"/>
    <a:srgbClr val="DAC782"/>
    <a:srgbClr val="DCCA80"/>
    <a:srgbClr val="261300"/>
    <a:srgbClr val="663300"/>
    <a:srgbClr val="0094C8"/>
    <a:srgbClr val="0078A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564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28601"/>
            <a:ext cx="7772400" cy="685800"/>
          </a:xfrm>
        </p:spPr>
        <p:txBody>
          <a:bodyPr>
            <a:noAutofit/>
          </a:bodyPr>
          <a:lstStyle>
            <a:lvl1pPr algn="ctr">
              <a:defRPr sz="34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057650"/>
            <a:ext cx="6400800" cy="514350"/>
          </a:xfrm>
        </p:spPr>
        <p:txBody>
          <a:bodyPr anchor="ctr">
            <a:no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FEAA3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600">
                <a:solidFill>
                  <a:schemeClr val="tx1"/>
                </a:solidFill>
                <a:latin typeface="Georgia" pitchFamily="18" charset="0"/>
                <a:cs typeface="Calibri" pitchFamily="34" charset="0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180035"/>
            <a:ext cx="7772400" cy="1125140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DD9E">
            <a:alpha val="3490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peach colored grungy.jpg"/>
          <p:cNvPicPr>
            <a:picLocks noChangeAspect="1"/>
          </p:cNvPicPr>
          <p:nvPr userDrawn="1"/>
        </p:nvPicPr>
        <p:blipFill>
          <a:blip r:embed="rId13" cstate="print">
            <a:lum bright="-3000" contrast="5000"/>
          </a:blip>
          <a:stretch>
            <a:fillRect/>
          </a:stretch>
        </p:blipFill>
        <p:spPr>
          <a:xfrm>
            <a:off x="0" y="0"/>
            <a:ext cx="9144000" cy="515566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562600" cy="85725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57301"/>
            <a:ext cx="57150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effectLst/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lnSpc>
          <a:spcPts val="2500"/>
        </a:lnSpc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effectLst/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lnSpc>
          <a:spcPts val="2500"/>
        </a:lnSpc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effectLst/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lnSpc>
          <a:spcPts val="2500"/>
        </a:lnSpc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effectLst/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lnSpc>
          <a:spcPts val="2500"/>
        </a:lnSpc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effectLst/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lnSpc>
          <a:spcPts val="2500"/>
        </a:lnSpc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effectLst/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Nathan pointing at King David 02.jpg"/>
          <p:cNvPicPr>
            <a:picLocks noChangeAspect="1"/>
          </p:cNvPicPr>
          <p:nvPr/>
        </p:nvPicPr>
        <p:blipFill>
          <a:blip r:embed="rId2" cstate="print">
            <a:lum bright="6000" contrast="10000"/>
          </a:blip>
          <a:srcRect t="8372" b="11163"/>
          <a:stretch>
            <a:fillRect/>
          </a:stretch>
        </p:blipFill>
        <p:spPr>
          <a:xfrm>
            <a:off x="-1" y="0"/>
            <a:ext cx="91675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2495550"/>
            <a:ext cx="5181600" cy="762000"/>
          </a:xfrm>
          <a:solidFill>
            <a:schemeClr val="bg2">
              <a:lumMod val="90000"/>
              <a:alpha val="60000"/>
            </a:schemeClr>
          </a:solidFill>
        </p:spPr>
        <p:txBody>
          <a:bodyPr/>
          <a:lstStyle/>
          <a:p>
            <a:r>
              <a:rPr lang="en-US" dirty="0" smtClean="0"/>
              <a:t>The Sins of David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3333750"/>
            <a:ext cx="4648200" cy="495300"/>
          </a:xfrm>
          <a:solidFill>
            <a:schemeClr val="bg2">
              <a:lumMod val="90000"/>
              <a:alpha val="6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2 Samuel 11-12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lied – 11:7-8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047750"/>
            <a:ext cx="5715000" cy="3581400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“You shall not bear false witness …” — </a:t>
            </a:r>
            <a:r>
              <a:rPr lang="en-US" sz="1800" b="1" dirty="0" err="1" smtClean="0"/>
              <a:t>Exo</a:t>
            </a:r>
            <a:r>
              <a:rPr lang="en-US" sz="1800" b="1" dirty="0" smtClean="0"/>
              <a:t>. 20:16 </a:t>
            </a:r>
            <a:endParaRPr lang="en-US" sz="1800" dirty="0" smtClean="0"/>
          </a:p>
          <a:p>
            <a:pPr lvl="0"/>
            <a:r>
              <a:rPr lang="en-US" sz="1800" dirty="0" smtClean="0"/>
              <a:t>David misrepresented the reason for which he had summoned Uriah — 11:6-11</a:t>
            </a:r>
          </a:p>
          <a:p>
            <a:pPr lvl="0"/>
            <a:r>
              <a:rPr lang="en-US" sz="1800" dirty="0" smtClean="0"/>
              <a:t>He went to great pains to cover up his sin — 11:12,13</a:t>
            </a:r>
          </a:p>
          <a:p>
            <a:pPr lvl="0"/>
            <a:r>
              <a:rPr lang="en-US" sz="1800" dirty="0" smtClean="0"/>
              <a:t>He lied to Uriah when he sent him back to </a:t>
            </a:r>
            <a:r>
              <a:rPr lang="en-US" sz="1800" dirty="0" err="1" smtClean="0"/>
              <a:t>Joab</a:t>
            </a:r>
            <a:r>
              <a:rPr lang="en-US" sz="1800" dirty="0" smtClean="0"/>
              <a:t> — took advantage of Uriah’s honor — 11:14,15</a:t>
            </a:r>
            <a:endParaRPr lang="en-US" sz="1800" dirty="0"/>
          </a:p>
        </p:txBody>
      </p:sp>
      <p:pic>
        <p:nvPicPr>
          <p:cNvPr id="5" name="Content Placeholder 6" descr="30211-bathsheba.800w.tn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1200150"/>
            <a:ext cx="234655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murdered Uriah – 11:17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047750"/>
            <a:ext cx="5715000" cy="3581400"/>
          </a:xfrm>
        </p:spPr>
        <p:txBody>
          <a:bodyPr>
            <a:noAutofit/>
          </a:bodyPr>
          <a:lstStyle/>
          <a:p>
            <a:pPr lvl="0">
              <a:lnSpc>
                <a:spcPts val="2000"/>
              </a:lnSpc>
            </a:pPr>
            <a:r>
              <a:rPr lang="en-US" sz="1800" b="1" dirty="0" smtClean="0"/>
              <a:t>“You shall not murder” — </a:t>
            </a:r>
            <a:r>
              <a:rPr lang="en-US" sz="1800" b="1" dirty="0" err="1" smtClean="0"/>
              <a:t>Exo</a:t>
            </a:r>
            <a:r>
              <a:rPr lang="en-US" sz="1800" b="1" dirty="0" smtClean="0"/>
              <a:t>. 20:13 </a:t>
            </a:r>
          </a:p>
          <a:p>
            <a:pPr lvl="0">
              <a:lnSpc>
                <a:spcPts val="2000"/>
              </a:lnSpc>
            </a:pPr>
            <a:r>
              <a:rPr lang="en-US" sz="1800" dirty="0" smtClean="0"/>
              <a:t>To cover up his adultery, David had Uriah put to death: 11:14-17</a:t>
            </a:r>
          </a:p>
          <a:p>
            <a:pPr lvl="0">
              <a:lnSpc>
                <a:spcPts val="2000"/>
              </a:lnSpc>
            </a:pPr>
            <a:r>
              <a:rPr lang="en-US" sz="1800" dirty="0" smtClean="0"/>
              <a:t>Nearly everyone agrees that murder is a horrendous crime: Gal. 5:19-21; Rev. 21:8</a:t>
            </a:r>
          </a:p>
          <a:p>
            <a:pPr lvl="0">
              <a:lnSpc>
                <a:spcPts val="2000"/>
              </a:lnSpc>
            </a:pPr>
            <a:r>
              <a:rPr lang="en-US" sz="1800" dirty="0" smtClean="0"/>
              <a:t>How could David do such a terrible thing?</a:t>
            </a:r>
          </a:p>
          <a:p>
            <a:pPr>
              <a:lnSpc>
                <a:spcPts val="2000"/>
              </a:lnSpc>
            </a:pPr>
            <a:r>
              <a:rPr lang="en-US" sz="1800" b="1" dirty="0" smtClean="0"/>
              <a:t>Murder always has been and still is a horrible crime —  </a:t>
            </a:r>
            <a:r>
              <a:rPr lang="en-US" sz="1800" dirty="0" smtClean="0"/>
              <a:t>Those guilty were to be put to death — Gen. 9:6</a:t>
            </a:r>
          </a:p>
          <a:p>
            <a:pPr lvl="0">
              <a:lnSpc>
                <a:spcPts val="2000"/>
              </a:lnSpc>
            </a:pPr>
            <a:r>
              <a:rPr lang="en-US" sz="1800" dirty="0" smtClean="0"/>
              <a:t>The Law demanded those guilty of murder, (and other crimes), were to be put to death if there were two or more witnesses — Ex. 21:12–14; Lev. 24:17; Num. 35:33</a:t>
            </a:r>
            <a:endParaRPr lang="en-US" sz="1800" dirty="0"/>
          </a:p>
        </p:txBody>
      </p:sp>
      <p:pic>
        <p:nvPicPr>
          <p:cNvPr id="5" name="Content Placeholder 6" descr="30211-bathsheba.800w.tn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1200150"/>
            <a:ext cx="234655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Nathan’s rebuke – 2 Samuel 12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047750"/>
            <a:ext cx="5715000" cy="3581400"/>
          </a:xfrm>
        </p:spPr>
        <p:txBody>
          <a:bodyPr>
            <a:noAutofit/>
          </a:bodyPr>
          <a:lstStyle/>
          <a:p>
            <a:pPr lvl="0">
              <a:lnSpc>
                <a:spcPts val="2400"/>
              </a:lnSpc>
            </a:pPr>
            <a:r>
              <a:rPr lang="en-US" sz="2000" dirty="0" smtClean="0"/>
              <a:t>Nathan was sent –- 1</a:t>
            </a:r>
          </a:p>
          <a:p>
            <a:pPr lvl="0">
              <a:lnSpc>
                <a:spcPts val="2400"/>
              </a:lnSpc>
            </a:pPr>
            <a:r>
              <a:rPr lang="en-US" sz="2000" dirty="0" smtClean="0"/>
              <a:t>Nathan’s Parable –- 1-4</a:t>
            </a:r>
          </a:p>
          <a:p>
            <a:pPr lvl="0">
              <a:lnSpc>
                <a:spcPts val="2400"/>
              </a:lnSpc>
            </a:pPr>
            <a:r>
              <a:rPr lang="en-US" sz="2000" dirty="0" smtClean="0"/>
              <a:t>David Saw The Guilt In Another That He Would Not See In Himself –- 5,6</a:t>
            </a:r>
          </a:p>
          <a:p>
            <a:pPr lvl="0">
              <a:lnSpc>
                <a:spcPts val="2400"/>
              </a:lnSpc>
            </a:pPr>
            <a:r>
              <a:rPr lang="en-US" sz="2000" dirty="0" smtClean="0"/>
              <a:t>Nathan Makes The Point Clear – “YOU ARE THE MAN" — 7-12</a:t>
            </a:r>
          </a:p>
          <a:p>
            <a:pPr lvl="0">
              <a:lnSpc>
                <a:spcPts val="2400"/>
              </a:lnSpc>
            </a:pPr>
            <a:r>
              <a:rPr lang="en-US" sz="2000" dirty="0" smtClean="0"/>
              <a:t>David Repents, Confesses &amp; Is Pardoned –- 13</a:t>
            </a:r>
          </a:p>
          <a:p>
            <a:pPr lvl="0">
              <a:lnSpc>
                <a:spcPts val="2400"/>
              </a:lnSpc>
            </a:pPr>
            <a:r>
              <a:rPr lang="en-US" sz="2000" dirty="0" smtClean="0"/>
              <a:t>David’s Sin Had Earthly Consequences –- 14</a:t>
            </a:r>
            <a:endParaRPr lang="en-US" sz="2000" dirty="0"/>
          </a:p>
        </p:txBody>
      </p:sp>
      <p:pic>
        <p:nvPicPr>
          <p:cNvPr id="6" name="Picture 5" descr="David and Nathan 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1276350"/>
            <a:ext cx="2439947" cy="29527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David did when confronted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047750"/>
            <a:ext cx="5715000" cy="3581400"/>
          </a:xfrm>
        </p:spPr>
        <p:txBody>
          <a:bodyPr>
            <a:noAutofit/>
          </a:bodyPr>
          <a:lstStyle/>
          <a:p>
            <a:pPr lvl="0"/>
            <a:r>
              <a:rPr lang="en-US" sz="2000" dirty="0" smtClean="0"/>
              <a:t>David admitted/acknowledged his sin (2 Samuel 12:13). He took personal responsibility for his sin — He saw himself as God saw him - guilty! Wicked! Unholy! Condemned — (Psalm 51:1-4).</a:t>
            </a:r>
          </a:p>
          <a:p>
            <a:pPr lvl="0"/>
            <a:r>
              <a:rPr lang="en-US" sz="2000" dirty="0" smtClean="0"/>
              <a:t>David turned to God for he was at God’s mercy — (Psalm 51:4).</a:t>
            </a:r>
          </a:p>
          <a:p>
            <a:pPr lvl="0"/>
            <a:r>
              <a:rPr lang="en-US" sz="2000" dirty="0" smtClean="0"/>
              <a:t>David asked God for forgiveness (Psalm 51:1). He didn’t use elaborate or soft vocabulary. He said, “I have sinned.”</a:t>
            </a:r>
          </a:p>
          <a:p>
            <a:r>
              <a:rPr lang="en-US" sz="2000" dirty="0" smtClean="0"/>
              <a:t> </a:t>
            </a:r>
            <a:endParaRPr lang="en-US" sz="2000" dirty="0"/>
          </a:p>
        </p:txBody>
      </p:sp>
      <p:pic>
        <p:nvPicPr>
          <p:cNvPr id="6" name="Picture 5" descr="David and Nathan 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1276350"/>
            <a:ext cx="2439947" cy="295275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we need to learn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047750"/>
            <a:ext cx="5715000" cy="3581400"/>
          </a:xfrm>
        </p:spPr>
        <p:txBody>
          <a:bodyPr>
            <a:noAutofit/>
          </a:bodyPr>
          <a:lstStyle/>
          <a:p>
            <a:pPr lvl="0"/>
            <a:r>
              <a:rPr lang="en-US" sz="2000" dirty="0" smtClean="0"/>
              <a:t>Our NEED to ALWAYS be on GUARD — 2 Peter 1:5-9</a:t>
            </a:r>
          </a:p>
          <a:p>
            <a:pPr lvl="0"/>
            <a:r>
              <a:rPr lang="en-US" sz="2000" dirty="0" smtClean="0"/>
              <a:t>Sin will take us further than we ever DREAMED possible — </a:t>
            </a:r>
            <a:r>
              <a:rPr lang="en-US" sz="2000" dirty="0" err="1" smtClean="0"/>
              <a:t>Jn</a:t>
            </a:r>
            <a:r>
              <a:rPr lang="en-US" sz="2000" dirty="0" smtClean="0"/>
              <a:t> 8:34; Rom. 7:13-24; James 1:13-15 </a:t>
            </a:r>
          </a:p>
          <a:p>
            <a:pPr lvl="0"/>
            <a:r>
              <a:rPr lang="en-US" sz="2000" dirty="0" smtClean="0"/>
              <a:t>Sin is DESTRUCTIVE — it hurts me — it hurts others — causes death — Rom. 6:23; 14:15</a:t>
            </a:r>
          </a:p>
          <a:p>
            <a:pPr lvl="0"/>
            <a:r>
              <a:rPr lang="en-US" sz="2000" dirty="0" smtClean="0"/>
              <a:t>Our need to take responsibility for our sins — to be honest and humble — (2 Sam. 12:13; Ps. 51:1-12; Acts 2:36,37)</a:t>
            </a:r>
          </a:p>
          <a:p>
            <a:pPr lvl="0"/>
            <a:endParaRPr lang="en-US" sz="2000" dirty="0"/>
          </a:p>
        </p:txBody>
      </p:sp>
      <p:pic>
        <p:nvPicPr>
          <p:cNvPr id="6" name="Picture 5" descr="David and Nathan 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1276350"/>
            <a:ext cx="2439947" cy="2952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Nathan pointing at King David 02.jpg"/>
          <p:cNvPicPr>
            <a:picLocks noChangeAspect="1"/>
          </p:cNvPicPr>
          <p:nvPr/>
        </p:nvPicPr>
        <p:blipFill>
          <a:blip r:embed="rId2" cstate="print">
            <a:lum bright="6000" contrast="10000"/>
          </a:blip>
          <a:srcRect t="8372" b="11163"/>
          <a:stretch>
            <a:fillRect/>
          </a:stretch>
        </p:blipFill>
        <p:spPr>
          <a:xfrm>
            <a:off x="-1" y="0"/>
            <a:ext cx="91675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2495550"/>
            <a:ext cx="5181600" cy="762000"/>
          </a:xfrm>
          <a:solidFill>
            <a:schemeClr val="bg2">
              <a:lumMod val="90000"/>
              <a:alpha val="60000"/>
            </a:schemeClr>
          </a:solidFill>
        </p:spPr>
        <p:txBody>
          <a:bodyPr/>
          <a:lstStyle/>
          <a:p>
            <a:r>
              <a:rPr lang="en-US" dirty="0" smtClean="0"/>
              <a:t>The Sins of David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3333750"/>
            <a:ext cx="4648200" cy="495300"/>
          </a:xfrm>
          <a:solidFill>
            <a:schemeClr val="bg2">
              <a:lumMod val="90000"/>
              <a:alpha val="60000"/>
            </a:schemeClr>
          </a:solidFill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tx1"/>
                </a:solidFill>
              </a:rPr>
              <a:t>2 Samuel 11-12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David the people’s hero..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123950"/>
            <a:ext cx="5715000" cy="3505200"/>
          </a:xfrm>
        </p:spPr>
        <p:txBody>
          <a:bodyPr>
            <a:normAutofit fontScale="70000" lnSpcReduction="20000"/>
          </a:bodyPr>
          <a:lstStyle/>
          <a:p>
            <a:pPr lvl="0" hangingPunct="0">
              <a:lnSpc>
                <a:spcPts val="1800"/>
              </a:lnSpc>
            </a:pPr>
            <a:r>
              <a:rPr lang="en-US" b="1" dirty="0" smtClean="0"/>
              <a:t>David - one of the most popular people in the Bible.</a:t>
            </a:r>
            <a:endParaRPr lang="en-US" sz="2000" dirty="0" smtClean="0"/>
          </a:p>
          <a:p>
            <a:pPr lvl="1" hangingPunct="0">
              <a:lnSpc>
                <a:spcPts val="1800"/>
              </a:lnSpc>
            </a:pPr>
            <a:r>
              <a:rPr lang="en-US" sz="2400" dirty="0" smtClean="0"/>
              <a:t>We first meet him as a lowly shepherd boy — 1 Sam. 16</a:t>
            </a:r>
            <a:endParaRPr lang="en-US" sz="2000" dirty="0" smtClean="0"/>
          </a:p>
          <a:p>
            <a:pPr lvl="1" hangingPunct="0">
              <a:lnSpc>
                <a:spcPts val="1800"/>
              </a:lnSpc>
            </a:pPr>
            <a:r>
              <a:rPr lang="en-US" sz="2400" dirty="0" smtClean="0"/>
              <a:t>He defeats Goliath in the “name of the Lord” — 1 Sam. 17:45-51</a:t>
            </a:r>
            <a:endParaRPr lang="en-US" sz="2000" dirty="0" smtClean="0"/>
          </a:p>
          <a:p>
            <a:pPr lvl="1" hangingPunct="0">
              <a:lnSpc>
                <a:spcPts val="1800"/>
              </a:lnSpc>
            </a:pPr>
            <a:r>
              <a:rPr lang="en-US" sz="2400" dirty="0" smtClean="0"/>
              <a:t>He serves king Saul with honor — 1 Sam. 18-20</a:t>
            </a:r>
            <a:endParaRPr lang="en-US" sz="2000" dirty="0" smtClean="0"/>
          </a:p>
          <a:p>
            <a:pPr lvl="1" hangingPunct="0">
              <a:lnSpc>
                <a:spcPts val="1800"/>
              </a:lnSpc>
            </a:pPr>
            <a:r>
              <a:rPr lang="en-US" sz="2400" dirty="0" smtClean="0"/>
              <a:t>David is forced to flee from the king but retains his integrity, honor, &amp; faith — 1 Sam 21-31</a:t>
            </a:r>
            <a:endParaRPr lang="en-US" sz="2000" dirty="0" smtClean="0"/>
          </a:p>
          <a:p>
            <a:pPr lvl="1" hangingPunct="0">
              <a:lnSpc>
                <a:spcPts val="1800"/>
              </a:lnSpc>
            </a:pPr>
            <a:r>
              <a:rPr lang="en-US" sz="2400" dirty="0" smtClean="0"/>
              <a:t>He even mourns king Saul’s death — 2 Sam. 1</a:t>
            </a:r>
            <a:endParaRPr lang="en-US" sz="2000" dirty="0" smtClean="0"/>
          </a:p>
          <a:p>
            <a:pPr lvl="0" hangingPunct="0">
              <a:lnSpc>
                <a:spcPts val="1800"/>
              </a:lnSpc>
            </a:pPr>
            <a:r>
              <a:rPr lang="en-US" dirty="0" smtClean="0"/>
              <a:t>David is anointed king and victoriously leads Israel in the ways of the Lord — 2 Sam. 2, 5-10</a:t>
            </a:r>
            <a:endParaRPr lang="en-US" sz="2000" dirty="0" smtClean="0"/>
          </a:p>
          <a:p>
            <a:endParaRPr lang="en-US" dirty="0"/>
          </a:p>
        </p:txBody>
      </p:sp>
      <p:pic>
        <p:nvPicPr>
          <p:cNvPr id="8" name="Content Placeholder 5" descr="David_and_Goliath_fried_doug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1276350"/>
            <a:ext cx="2457907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David the people’s hero..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123950"/>
            <a:ext cx="5715000" cy="3505200"/>
          </a:xfrm>
        </p:spPr>
        <p:txBody>
          <a:bodyPr>
            <a:normAutofit fontScale="85000" lnSpcReduction="10000"/>
          </a:bodyPr>
          <a:lstStyle/>
          <a:p>
            <a:pPr lvl="0" hangingPunct="0">
              <a:lnSpc>
                <a:spcPts val="2200"/>
              </a:lnSpc>
            </a:pPr>
            <a:r>
              <a:rPr lang="en-US" sz="2000" dirty="0" smtClean="0"/>
              <a:t>God makes a covenant with David, — 2 Sam. 7:1-17</a:t>
            </a:r>
          </a:p>
          <a:p>
            <a:pPr lvl="0" hangingPunct="0">
              <a:lnSpc>
                <a:spcPts val="2200"/>
              </a:lnSpc>
            </a:pPr>
            <a:r>
              <a:rPr lang="en-US" sz="2000" dirty="0" smtClean="0"/>
              <a:t>David praises &amp; and in humility expresses thanks to God — 2 Sam. 7:18-28</a:t>
            </a:r>
          </a:p>
          <a:p>
            <a:pPr lvl="0">
              <a:lnSpc>
                <a:spcPts val="2200"/>
              </a:lnSpc>
            </a:pPr>
            <a:r>
              <a:rPr lang="en-US" sz="2000" dirty="0" smtClean="0"/>
              <a:t>However, even a man after God’s own heart (Acts 13:22) can sin and mess up his life.</a:t>
            </a:r>
          </a:p>
          <a:p>
            <a:pPr lvl="0">
              <a:lnSpc>
                <a:spcPts val="2200"/>
              </a:lnSpc>
            </a:pPr>
            <a:r>
              <a:rPr lang="en-US" sz="2000" dirty="0" smtClean="0"/>
              <a:t>David acted irresponsibly (2 Samuel 11:1), foolishly (11:2–5) and wickedly (11:6–27). </a:t>
            </a:r>
          </a:p>
          <a:p>
            <a:pPr lvl="0">
              <a:lnSpc>
                <a:spcPts val="2200"/>
              </a:lnSpc>
            </a:pPr>
            <a:r>
              <a:rPr lang="en-US" sz="2000" dirty="0" smtClean="0"/>
              <a:t>David broke half of the Ten Commandments (Exodus 20)</a:t>
            </a:r>
          </a:p>
          <a:p>
            <a:pPr>
              <a:lnSpc>
                <a:spcPts val="2200"/>
              </a:lnSpc>
            </a:pPr>
            <a:r>
              <a:rPr lang="en-US" sz="2000" dirty="0" smtClean="0"/>
              <a:t>Sin has consequences - and NOT JUST for the sinner </a:t>
            </a:r>
            <a:endParaRPr lang="en-US" sz="2000" dirty="0"/>
          </a:p>
        </p:txBody>
      </p:sp>
      <p:pic>
        <p:nvPicPr>
          <p:cNvPr id="8" name="Content Placeholder 5" descr="David_and_Goliath_fried_doug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1276350"/>
            <a:ext cx="2457907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David let down his guard – 11:1-2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123950"/>
            <a:ext cx="5715000" cy="3333751"/>
          </a:xfrm>
        </p:spPr>
        <p:txBody>
          <a:bodyPr>
            <a:noAutofit/>
          </a:bodyPr>
          <a:lstStyle/>
          <a:p>
            <a:pPr marL="182880" indent="-182880">
              <a:lnSpc>
                <a:spcPts val="2200"/>
              </a:lnSpc>
            </a:pPr>
            <a:r>
              <a:rPr lang="en-US" sz="2000" dirty="0" smtClean="0"/>
              <a:t>It happened in the spring of the year, at the time when kings go out </a:t>
            </a:r>
            <a:r>
              <a:rPr lang="en-US" sz="2000" i="1" dirty="0" smtClean="0"/>
              <a:t>to battle,</a:t>
            </a:r>
            <a:r>
              <a:rPr lang="en-US" sz="2000" dirty="0" smtClean="0"/>
              <a:t> that David sent </a:t>
            </a:r>
            <a:r>
              <a:rPr lang="en-US" sz="2000" dirty="0" err="1" smtClean="0"/>
              <a:t>Joab</a:t>
            </a:r>
            <a:r>
              <a:rPr lang="en-US" sz="2000" dirty="0" smtClean="0"/>
              <a:t> and his servants with him, and all Israel; and they destroyed the people of </a:t>
            </a:r>
            <a:r>
              <a:rPr lang="en-US" sz="2000" dirty="0" err="1" smtClean="0"/>
              <a:t>Ammon</a:t>
            </a:r>
            <a:r>
              <a:rPr lang="en-US" sz="2000" dirty="0" smtClean="0"/>
              <a:t> and besieged </a:t>
            </a:r>
            <a:r>
              <a:rPr lang="en-US" sz="2000" dirty="0" err="1" smtClean="0"/>
              <a:t>Rabbah</a:t>
            </a:r>
            <a:r>
              <a:rPr lang="en-US" sz="2000" dirty="0" smtClean="0"/>
              <a:t>. But David remained at Jerusalem.</a:t>
            </a:r>
          </a:p>
          <a:p>
            <a:pPr marL="182880" indent="-182880">
              <a:lnSpc>
                <a:spcPts val="2200"/>
              </a:lnSpc>
            </a:pPr>
            <a:r>
              <a:rPr lang="en-US" sz="2000" baseline="30000" dirty="0" smtClean="0"/>
              <a:t>2 </a:t>
            </a:r>
            <a:r>
              <a:rPr lang="en-US" sz="2000" dirty="0" smtClean="0"/>
              <a:t>Then it happened one evening that David arose from his bed and walked on the roof of the king’s house. And from the roof he saw a woman bathing, and the woman </a:t>
            </a:r>
            <a:r>
              <a:rPr lang="en-US" sz="2000" i="1" dirty="0" smtClean="0"/>
              <a:t>was</a:t>
            </a:r>
            <a:r>
              <a:rPr lang="en-US" sz="2000" dirty="0" smtClean="0"/>
              <a:t> very beautiful to behold.</a:t>
            </a:r>
          </a:p>
          <a:p>
            <a:pPr>
              <a:lnSpc>
                <a:spcPts val="2200"/>
              </a:lnSpc>
            </a:pPr>
            <a:endParaRPr lang="en-US" sz="2000" dirty="0"/>
          </a:p>
        </p:txBody>
      </p:sp>
      <p:pic>
        <p:nvPicPr>
          <p:cNvPr id="9" name="Content Placeholder 6" descr="30211-bathsheba.800w.tn_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1200150"/>
            <a:ext cx="234655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David let down his guard – 11:1-2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2000"/>
              </a:lnSpc>
            </a:pPr>
            <a:r>
              <a:rPr lang="en-US" sz="2000" dirty="0" smtClean="0"/>
              <a:t>Stayed behind in Jer. – vs. 1</a:t>
            </a:r>
          </a:p>
          <a:p>
            <a:pPr>
              <a:lnSpc>
                <a:spcPts val="2000"/>
              </a:lnSpc>
            </a:pPr>
            <a:r>
              <a:rPr lang="en-US" sz="2000" dirty="0" smtClean="0"/>
              <a:t>Saw &amp; Beheld – vs. 2</a:t>
            </a:r>
          </a:p>
          <a:p>
            <a:pPr>
              <a:lnSpc>
                <a:spcPts val="2000"/>
              </a:lnSpc>
            </a:pPr>
            <a:r>
              <a:rPr lang="en-US" sz="2000" dirty="0" smtClean="0"/>
              <a:t>Inquired &amp; Committed Adultery – vs. 3,4</a:t>
            </a:r>
          </a:p>
          <a:p>
            <a:pPr>
              <a:lnSpc>
                <a:spcPts val="2000"/>
              </a:lnSpc>
            </a:pPr>
            <a:r>
              <a:rPr lang="en-US" sz="2000" dirty="0" smtClean="0"/>
              <a:t>Bathsheba Conceives – vs. 5</a:t>
            </a:r>
          </a:p>
          <a:p>
            <a:pPr>
              <a:lnSpc>
                <a:spcPts val="2000"/>
              </a:lnSpc>
            </a:pPr>
            <a:r>
              <a:rPr lang="en-US" sz="2000" dirty="0" smtClean="0"/>
              <a:t>Prideful Shame &amp; Deceitful Cover Up – vs. 5-27</a:t>
            </a:r>
          </a:p>
          <a:p>
            <a:pPr>
              <a:lnSpc>
                <a:spcPts val="2000"/>
              </a:lnSpc>
            </a:pPr>
            <a:r>
              <a:rPr lang="en-US" sz="2000" dirty="0" smtClean="0"/>
              <a:t>Deceitful scheme to get Uriah to go in to Bathsheba – vs. 6-13</a:t>
            </a:r>
          </a:p>
          <a:p>
            <a:pPr>
              <a:lnSpc>
                <a:spcPts val="2000"/>
              </a:lnSpc>
            </a:pPr>
            <a:r>
              <a:rPr lang="en-US" sz="2000" dirty="0" smtClean="0"/>
              <a:t>Murders Uriah – vs. 14-25</a:t>
            </a:r>
          </a:p>
          <a:p>
            <a:pPr>
              <a:lnSpc>
                <a:spcPts val="2000"/>
              </a:lnSpc>
            </a:pPr>
            <a:r>
              <a:rPr lang="en-US" sz="2000" dirty="0" smtClean="0"/>
              <a:t>Takes his prize - vs. 26-27</a:t>
            </a:r>
          </a:p>
          <a:p>
            <a:endParaRPr lang="en-US" dirty="0"/>
          </a:p>
        </p:txBody>
      </p:sp>
      <p:pic>
        <p:nvPicPr>
          <p:cNvPr id="9" name="Content Placeholder 6" descr="30211-bathsheba.800w.tn_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1200150"/>
            <a:ext cx="234655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Coveted neighbor’s wife – 11:3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2 And from the roof he saw a woman bathing, and the woman </a:t>
            </a:r>
            <a:r>
              <a:rPr lang="en-US" sz="2000" i="1" dirty="0" smtClean="0"/>
              <a:t>was</a:t>
            </a:r>
            <a:r>
              <a:rPr lang="en-US" sz="2000" dirty="0" smtClean="0"/>
              <a:t> very beautiful to behold. </a:t>
            </a:r>
            <a:r>
              <a:rPr lang="en-US" sz="2000" baseline="30000" dirty="0" smtClean="0"/>
              <a:t>3 </a:t>
            </a:r>
            <a:r>
              <a:rPr lang="en-US" sz="2000" dirty="0" smtClean="0"/>
              <a:t>So David sent and inquired about the woman. And </a:t>
            </a:r>
            <a:r>
              <a:rPr lang="en-US" sz="2000" i="1" dirty="0" smtClean="0"/>
              <a:t>someone</a:t>
            </a:r>
            <a:r>
              <a:rPr lang="en-US" sz="2000" dirty="0" smtClean="0"/>
              <a:t> said, “</a:t>
            </a:r>
            <a:r>
              <a:rPr lang="en-US" sz="2000" i="1" dirty="0" smtClean="0"/>
              <a:t>Is</a:t>
            </a:r>
            <a:r>
              <a:rPr lang="en-US" sz="2000" dirty="0" smtClean="0"/>
              <a:t> this not </a:t>
            </a:r>
            <a:r>
              <a:rPr lang="en-US" sz="2000" baseline="30000" dirty="0" smtClean="0"/>
              <a:t>[</a:t>
            </a:r>
            <a:r>
              <a:rPr lang="en-US" sz="2000" dirty="0" smtClean="0"/>
              <a:t>Bathsheba, the daughter of </a:t>
            </a:r>
            <a:r>
              <a:rPr lang="en-US" sz="2000" dirty="0" err="1" smtClean="0"/>
              <a:t>Eliam</a:t>
            </a:r>
            <a:r>
              <a:rPr lang="en-US" sz="2000" dirty="0" smtClean="0"/>
              <a:t>, the wife of Uriah the Hittite?” </a:t>
            </a:r>
            <a:endParaRPr lang="en-US" sz="2000" dirty="0"/>
          </a:p>
        </p:txBody>
      </p:sp>
      <p:pic>
        <p:nvPicPr>
          <p:cNvPr id="5" name="Content Placeholder 6" descr="30211-bathsheba.800w.tn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1200150"/>
            <a:ext cx="234655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Coveted neighbor’s wife – 11:3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047750"/>
            <a:ext cx="5715000" cy="3581400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ts val="2000"/>
              </a:lnSpc>
            </a:pPr>
            <a:r>
              <a:rPr lang="en-US" sz="2000" dirty="0" smtClean="0"/>
              <a:t>“You shall not covet your neighbor’s … wife” — Ex. 20:17 </a:t>
            </a:r>
          </a:p>
          <a:p>
            <a:pPr lvl="0">
              <a:lnSpc>
                <a:spcPts val="2000"/>
              </a:lnSpc>
            </a:pPr>
            <a:r>
              <a:rPr lang="en-US" sz="2000" dirty="0" smtClean="0"/>
              <a:t>David knew this was wrong —  did it in secret &amp; tried to cover it up — Rom. 12:12,13; Eph 5:11</a:t>
            </a:r>
          </a:p>
          <a:p>
            <a:pPr lvl="0">
              <a:lnSpc>
                <a:spcPts val="2000"/>
              </a:lnSpc>
            </a:pPr>
            <a:r>
              <a:rPr lang="en-US" sz="2000" dirty="0" smtClean="0"/>
              <a:t>David was guilty of sinning against God before he touched Bathsheba —Mat. 5:27,28</a:t>
            </a:r>
          </a:p>
          <a:p>
            <a:pPr lvl="0">
              <a:lnSpc>
                <a:spcPts val="2000"/>
              </a:lnSpc>
            </a:pPr>
            <a:r>
              <a:rPr lang="en-US" sz="2000" dirty="0" smtClean="0"/>
              <a:t>What David did in secret was known by God — Psalm 51:4</a:t>
            </a:r>
          </a:p>
          <a:p>
            <a:pPr lvl="0">
              <a:lnSpc>
                <a:spcPts val="2000"/>
              </a:lnSpc>
            </a:pPr>
            <a:r>
              <a:rPr lang="en-US" sz="2000" dirty="0" smtClean="0"/>
              <a:t>What made David better than king Ahab? — 1 Kings 21</a:t>
            </a:r>
          </a:p>
          <a:p>
            <a:pPr lvl="0">
              <a:lnSpc>
                <a:spcPts val="2000"/>
              </a:lnSpc>
            </a:pPr>
            <a:r>
              <a:rPr lang="en-US" sz="2000" b="1" dirty="0" smtClean="0"/>
              <a:t>All coveting is sin (a form of idolatry) — </a:t>
            </a:r>
            <a:r>
              <a:rPr lang="en-US" sz="2000" b="1" dirty="0" err="1" smtClean="0"/>
              <a:t>Lk</a:t>
            </a:r>
            <a:r>
              <a:rPr lang="en-US" sz="2000" b="1" dirty="0" smtClean="0"/>
              <a:t>. 12:15, Col. 3:5 </a:t>
            </a:r>
            <a:endParaRPr lang="en-US" sz="2000" dirty="0" smtClean="0"/>
          </a:p>
          <a:p>
            <a:pPr lvl="0">
              <a:lnSpc>
                <a:spcPts val="2000"/>
              </a:lnSpc>
            </a:pPr>
            <a:r>
              <a:rPr lang="en-US" sz="2000" dirty="0" smtClean="0"/>
              <a:t>We MUST learn to be content AND thankful for the blessings we have! — Heb. 13:5-6; </a:t>
            </a:r>
            <a:endParaRPr lang="en-US" sz="2000" dirty="0"/>
          </a:p>
        </p:txBody>
      </p:sp>
      <p:pic>
        <p:nvPicPr>
          <p:cNvPr id="5" name="Content Placeholder 6" descr="30211-bathsheba.800w.tn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1200150"/>
            <a:ext cx="234655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Committed adultery – 11:4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047750"/>
            <a:ext cx="5715000" cy="3581400"/>
          </a:xfrm>
        </p:spPr>
        <p:txBody>
          <a:bodyPr>
            <a:normAutofit fontScale="85000" lnSpcReduction="10000"/>
          </a:bodyPr>
          <a:lstStyle/>
          <a:p>
            <a:pPr lvl="0">
              <a:lnSpc>
                <a:spcPts val="2000"/>
              </a:lnSpc>
            </a:pPr>
            <a:r>
              <a:rPr lang="en-US" sz="2200" baseline="30000" dirty="0" smtClean="0"/>
              <a:t>4 </a:t>
            </a:r>
            <a:r>
              <a:rPr lang="en-US" sz="2200" dirty="0" smtClean="0"/>
              <a:t>Then David sent messengers, and took her; and she came to him, and he lay with her, for she was cleansed from her impurity; and she returned to her house. </a:t>
            </a:r>
          </a:p>
          <a:p>
            <a:pPr lvl="1">
              <a:lnSpc>
                <a:spcPts val="2200"/>
              </a:lnSpc>
            </a:pPr>
            <a:r>
              <a:rPr lang="en-US" sz="1800" b="1" dirty="0" smtClean="0"/>
              <a:t>“You shall not commit adultery” (</a:t>
            </a:r>
            <a:r>
              <a:rPr lang="en-US" sz="1800" b="1" dirty="0" err="1" smtClean="0"/>
              <a:t>Exo</a:t>
            </a:r>
            <a:r>
              <a:rPr lang="en-US" sz="1800" b="1" dirty="0" smtClean="0"/>
              <a:t>. 20:14). </a:t>
            </a:r>
            <a:endParaRPr lang="en-US" sz="1800" dirty="0" smtClean="0"/>
          </a:p>
          <a:p>
            <a:pPr lvl="1">
              <a:lnSpc>
                <a:spcPts val="2200"/>
              </a:lnSpc>
            </a:pPr>
            <a:r>
              <a:rPr lang="en-US" sz="1800" dirty="0" smtClean="0"/>
              <a:t>David KNEW who Bathsheba was - He knew she was married, yet he pursued her anyway — (2 Sam. 11:3,6)</a:t>
            </a:r>
          </a:p>
          <a:p>
            <a:pPr lvl="1">
              <a:lnSpc>
                <a:spcPts val="2200"/>
              </a:lnSpc>
            </a:pPr>
            <a:r>
              <a:rPr lang="en-US" sz="1800" dirty="0" smtClean="0"/>
              <a:t>David knew he had no right to lay with Bathsheba, thus he did this in secret, (2 Sam. 12:12).</a:t>
            </a:r>
          </a:p>
          <a:p>
            <a:pPr lvl="1">
              <a:lnSpc>
                <a:spcPts val="2200"/>
              </a:lnSpc>
            </a:pPr>
            <a:r>
              <a:rPr lang="en-US" sz="1800" dirty="0" smtClean="0"/>
              <a:t>David’s unlawful sexual encounter produced a lifetime of pain — (2 Sam 12:10-12)</a:t>
            </a:r>
          </a:p>
          <a:p>
            <a:pPr lvl="0">
              <a:lnSpc>
                <a:spcPts val="2200"/>
              </a:lnSpc>
            </a:pPr>
            <a:endParaRPr lang="en-US" sz="2000" dirty="0"/>
          </a:p>
        </p:txBody>
      </p:sp>
      <p:pic>
        <p:nvPicPr>
          <p:cNvPr id="5" name="Content Placeholder 6" descr="30211-bathsheba.800w.tn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1200150"/>
            <a:ext cx="234655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Stole another man’s wife – 12:9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047750"/>
            <a:ext cx="5715000" cy="3581400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“You shall not steal” — </a:t>
            </a:r>
            <a:r>
              <a:rPr lang="en-US" sz="1800" b="1" dirty="0" err="1" smtClean="0"/>
              <a:t>Exo</a:t>
            </a:r>
            <a:r>
              <a:rPr lang="en-US" sz="1800" b="1" dirty="0" smtClean="0"/>
              <a:t>. 20:15</a:t>
            </a:r>
            <a:endParaRPr lang="en-US" sz="1800" dirty="0" smtClean="0"/>
          </a:p>
          <a:p>
            <a:pPr lvl="0"/>
            <a:r>
              <a:rPr lang="en-US" sz="1800" dirty="0" smtClean="0"/>
              <a:t>David took Bathsheba, knowing she did not belong to him but to another man — (2 Sam. 11:3,6)</a:t>
            </a:r>
          </a:p>
          <a:p>
            <a:pPr lvl="0"/>
            <a:r>
              <a:rPr lang="en-US" sz="1800" dirty="0" smtClean="0"/>
              <a:t>How did David feel about the thief Nathan tells him about in the next chapter? (12:1-6)</a:t>
            </a:r>
          </a:p>
          <a:p>
            <a:pPr lvl="0"/>
            <a:r>
              <a:rPr lang="en-US" sz="1800" dirty="0" smtClean="0"/>
              <a:t>Selfishness blinds the eyes of the selfish to the pain they cause others - David had his eyes opened — 12:7-13</a:t>
            </a:r>
            <a:endParaRPr lang="en-US" sz="1800" dirty="0"/>
          </a:p>
        </p:txBody>
      </p:sp>
      <p:pic>
        <p:nvPicPr>
          <p:cNvPr id="5" name="Content Placeholder 6" descr="30211-bathsheba.800w.tn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1200150"/>
            <a:ext cx="2346550" cy="3200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2265</TotalTime>
  <Words>978</Words>
  <Application>Microsoft Office PowerPoint</Application>
  <PresentationFormat>On-screen Show (16:9)</PresentationFormat>
  <Paragraphs>83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The Sins of David</vt:lpstr>
      <vt:lpstr>David the people’s hero..</vt:lpstr>
      <vt:lpstr>David the people’s hero..</vt:lpstr>
      <vt:lpstr>David let down his guard – 11:1-2</vt:lpstr>
      <vt:lpstr>David let down his guard – 11:1-2</vt:lpstr>
      <vt:lpstr>Coveted neighbor’s wife – 11:3</vt:lpstr>
      <vt:lpstr>Coveted neighbor’s wife – 11:3</vt:lpstr>
      <vt:lpstr>Committed adultery – 11:4</vt:lpstr>
      <vt:lpstr>Stole another man’s wife – 12:9</vt:lpstr>
      <vt:lpstr>He lied – 11:7-8</vt:lpstr>
      <vt:lpstr>He murdered Uriah – 11:17</vt:lpstr>
      <vt:lpstr>Nathan’s rebuke – 2 Samuel 12</vt:lpstr>
      <vt:lpstr>What David did when confronted</vt:lpstr>
      <vt:lpstr>Lessons we need to learn</vt:lpstr>
      <vt:lpstr>The Sins of David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Paul Bailey</cp:lastModifiedBy>
  <cp:revision>250</cp:revision>
  <dcterms:created xsi:type="dcterms:W3CDTF">2011-02-15T07:29:10Z</dcterms:created>
  <dcterms:modified xsi:type="dcterms:W3CDTF">2020-03-08T01:19:22Z</dcterms:modified>
</cp:coreProperties>
</file>