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76" r:id="rId4"/>
    <p:sldId id="260" r:id="rId5"/>
    <p:sldId id="275" r:id="rId6"/>
    <p:sldId id="282" r:id="rId7"/>
    <p:sldId id="277" r:id="rId8"/>
    <p:sldId id="283" r:id="rId9"/>
    <p:sldId id="278" r:id="rId10"/>
    <p:sldId id="284" r:id="rId11"/>
    <p:sldId id="279" r:id="rId12"/>
    <p:sldId id="280" r:id="rId13"/>
    <p:sldId id="2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6D20C2-C0B1-4771-8068-E2D2F2996485}" v="58" dt="2020-11-29T18:39:50.7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094" autoAdjust="0"/>
    <p:restoredTop sz="94660"/>
  </p:normalViewPr>
  <p:slideViewPr>
    <p:cSldViewPr snapToGrid="0">
      <p:cViewPr varScale="1">
        <p:scale>
          <a:sx n="67" d="100"/>
          <a:sy n="67" d="100"/>
        </p:scale>
        <p:origin x="64" y="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3E920-C9B4-44F9-A07B-BC64956AFA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46CD92-8B4B-4C59-B1E0-B8FA7B642B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175534-108B-43BB-A958-5F6D0EA64498}"/>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5" name="Footer Placeholder 4">
            <a:extLst>
              <a:ext uri="{FF2B5EF4-FFF2-40B4-BE49-F238E27FC236}">
                <a16:creationId xmlns:a16="http://schemas.microsoft.com/office/drawing/2014/main" id="{DDA99D43-B872-4C34-8B75-3B426F5190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DD7186-D6BF-4AAC-BB5E-4B327508D97A}"/>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332167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28D7-4815-417A-B754-FCC7A91CF7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2C8C2E-712B-4A30-84AB-FEAF0AB78B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CA9BEF-A030-41F9-B87C-A852434052CD}"/>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5" name="Footer Placeholder 4">
            <a:extLst>
              <a:ext uri="{FF2B5EF4-FFF2-40B4-BE49-F238E27FC236}">
                <a16:creationId xmlns:a16="http://schemas.microsoft.com/office/drawing/2014/main" id="{A58A04D2-F2E2-40BE-A854-C1A2AF861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E0C67-769E-45E9-9FDF-7C785B136B65}"/>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2073036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D5CD-AD8C-4C6D-816C-D4A4A5D8AE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0C4E0B-197A-45CB-8980-F832593B8D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BAE02D-ABE4-42FD-B0CA-F68FC93F9FCA}"/>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5" name="Footer Placeholder 4">
            <a:extLst>
              <a:ext uri="{FF2B5EF4-FFF2-40B4-BE49-F238E27FC236}">
                <a16:creationId xmlns:a16="http://schemas.microsoft.com/office/drawing/2014/main" id="{1716A4A6-9BA6-457E-936C-08E1877F2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25AEB7-6B42-4B46-8BA0-3463DAA32D5C}"/>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415689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214C3-9662-4956-B9EB-F94862CDFE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E76728-C9D2-4345-A29D-82107E5198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735F6-ABF4-4E6E-B26B-3034DD6BEFD9}"/>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5" name="Footer Placeholder 4">
            <a:extLst>
              <a:ext uri="{FF2B5EF4-FFF2-40B4-BE49-F238E27FC236}">
                <a16:creationId xmlns:a16="http://schemas.microsoft.com/office/drawing/2014/main" id="{F3FCF6F5-B178-49C7-B545-E80E419370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311E03-CD38-49F9-B185-084A6286DABE}"/>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80216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36BA1-199D-44BC-BC10-E7897CE8AE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80DD42-C80C-4DA8-B4CE-B8339EA243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F665D2-8F5D-4078-9AE8-09BB5EEF36C3}"/>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5" name="Footer Placeholder 4">
            <a:extLst>
              <a:ext uri="{FF2B5EF4-FFF2-40B4-BE49-F238E27FC236}">
                <a16:creationId xmlns:a16="http://schemas.microsoft.com/office/drawing/2014/main" id="{BBF7EAB2-D7C1-4FE1-BF99-D71840B392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851C0-37A9-4802-A64D-2A3F37A06193}"/>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310173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C246F-B457-4B87-9A11-CEDAC4A71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9619EA-99C3-4CBB-8D1C-208EDDBCFC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9BC844-0DB4-4AEF-851A-92BC7AA664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08F5E0-0CE1-4693-90C5-D5042482017A}"/>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6" name="Footer Placeholder 5">
            <a:extLst>
              <a:ext uri="{FF2B5EF4-FFF2-40B4-BE49-F238E27FC236}">
                <a16:creationId xmlns:a16="http://schemas.microsoft.com/office/drawing/2014/main" id="{D5E35979-2477-43A2-9E56-9E57EEE8C9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E02F60-73CB-4F83-AB78-61EB42F1FB44}"/>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256568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0B95C-1184-4072-88AF-AF0C87CC17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4C8C32-26CA-4EB1-804A-03E7614A6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ADBF95-0B70-422E-A773-3278DEAB25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D0B5CD-888A-4EA3-9063-9729A14F1C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833553-6524-4CDE-8BA2-9AFA051EE6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4E7C67-0E72-42C2-A7FF-8D5A5F5F0DD0}"/>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8" name="Footer Placeholder 7">
            <a:extLst>
              <a:ext uri="{FF2B5EF4-FFF2-40B4-BE49-F238E27FC236}">
                <a16:creationId xmlns:a16="http://schemas.microsoft.com/office/drawing/2014/main" id="{941ECEA5-6BEE-42F0-8845-DC7EDEE776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00B2D9-E30A-4A6E-A8AD-68E0357312F3}"/>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101181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BAC2E-8200-4D18-A59D-F70418DF3D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331A53-7F96-401C-9577-3726B84A4F1D}"/>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4" name="Footer Placeholder 3">
            <a:extLst>
              <a:ext uri="{FF2B5EF4-FFF2-40B4-BE49-F238E27FC236}">
                <a16:creationId xmlns:a16="http://schemas.microsoft.com/office/drawing/2014/main" id="{B5EA1054-2977-420C-8D7C-DD0036C6C1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83DA32-2BD7-41EE-8EDC-B78CEB8B3517}"/>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339016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F96856-4395-4EDD-B9A3-AB6B7BEC3B8C}"/>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3" name="Footer Placeholder 2">
            <a:extLst>
              <a:ext uri="{FF2B5EF4-FFF2-40B4-BE49-F238E27FC236}">
                <a16:creationId xmlns:a16="http://schemas.microsoft.com/office/drawing/2014/main" id="{8E65D5EE-39A8-4D85-B855-E55ED7196C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6E30D0-EE16-4624-805E-E2819AD41B8D}"/>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371429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AA778-368E-408C-B705-9EA4527428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027962-57DF-4E25-96A2-0EB6A2937F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762CED-51CD-4460-848F-60E10525C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44407B-1D41-4A8E-A270-DAE105CBBCA0}"/>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6" name="Footer Placeholder 5">
            <a:extLst>
              <a:ext uri="{FF2B5EF4-FFF2-40B4-BE49-F238E27FC236}">
                <a16:creationId xmlns:a16="http://schemas.microsoft.com/office/drawing/2014/main" id="{2E4FE977-74EF-4C88-A958-E6D7AAFEBE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26CC4C-A073-47B3-BF39-7E760227101D}"/>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138973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E4B03-4349-4D4A-B7E4-4E484174C2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56C799-2DF0-4C56-9F85-7695ED5D0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3CC11F-B6F2-408E-AB4A-E65CC5188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B533BE-9C32-488E-9C3B-8B3EEA26DE14}"/>
              </a:ext>
            </a:extLst>
          </p:cNvPr>
          <p:cNvSpPr>
            <a:spLocks noGrp="1"/>
          </p:cNvSpPr>
          <p:nvPr>
            <p:ph type="dt" sz="half" idx="10"/>
          </p:nvPr>
        </p:nvSpPr>
        <p:spPr/>
        <p:txBody>
          <a:bodyPr/>
          <a:lstStyle/>
          <a:p>
            <a:fld id="{B6DC257E-069C-4460-B860-7D406D2E2CDE}" type="datetimeFigureOut">
              <a:rPr lang="en-US" smtClean="0"/>
              <a:t>1/23/2021</a:t>
            </a:fld>
            <a:endParaRPr lang="en-US"/>
          </a:p>
        </p:txBody>
      </p:sp>
      <p:sp>
        <p:nvSpPr>
          <p:cNvPr id="6" name="Footer Placeholder 5">
            <a:extLst>
              <a:ext uri="{FF2B5EF4-FFF2-40B4-BE49-F238E27FC236}">
                <a16:creationId xmlns:a16="http://schemas.microsoft.com/office/drawing/2014/main" id="{A0C815DB-8877-4211-A589-966B71EE1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8ABE53-3EDB-49B8-A474-983E13B9A81D}"/>
              </a:ext>
            </a:extLst>
          </p:cNvPr>
          <p:cNvSpPr>
            <a:spLocks noGrp="1"/>
          </p:cNvSpPr>
          <p:nvPr>
            <p:ph type="sldNum" sz="quarter" idx="12"/>
          </p:nvPr>
        </p:nvSpPr>
        <p:spPr/>
        <p:txBody>
          <a:bodyPr/>
          <a:lstStyle/>
          <a:p>
            <a:fld id="{839A24D5-B741-4DEF-922E-F855B1DFDE75}" type="slidenum">
              <a:rPr lang="en-US" smtClean="0"/>
              <a:t>‹#›</a:t>
            </a:fld>
            <a:endParaRPr lang="en-US"/>
          </a:p>
        </p:txBody>
      </p:sp>
    </p:spTree>
    <p:extLst>
      <p:ext uri="{BB962C8B-B14F-4D97-AF65-F5344CB8AC3E}">
        <p14:creationId xmlns:p14="http://schemas.microsoft.com/office/powerpoint/2010/main" val="139070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E20AC2-7E69-418D-BD13-C7EB9DF815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498481-4B3C-44A3-A86C-5014D96395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BD0A9-2E04-42CD-B2BB-41515175B8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C257E-069C-4460-B860-7D406D2E2CDE}" type="datetimeFigureOut">
              <a:rPr lang="en-US" smtClean="0"/>
              <a:t>1/23/2021</a:t>
            </a:fld>
            <a:endParaRPr lang="en-US"/>
          </a:p>
        </p:txBody>
      </p:sp>
      <p:sp>
        <p:nvSpPr>
          <p:cNvPr id="5" name="Footer Placeholder 4">
            <a:extLst>
              <a:ext uri="{FF2B5EF4-FFF2-40B4-BE49-F238E27FC236}">
                <a16:creationId xmlns:a16="http://schemas.microsoft.com/office/drawing/2014/main" id="{BE7D6D52-547E-4079-AD47-5998555F68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00882-ACB9-4F18-87B3-E2DD6C0EBA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A24D5-B741-4DEF-922E-F855B1DFDE75}" type="slidenum">
              <a:rPr lang="en-US" smtClean="0"/>
              <a:t>‹#›</a:t>
            </a:fld>
            <a:endParaRPr lang="en-US"/>
          </a:p>
        </p:txBody>
      </p:sp>
    </p:spTree>
    <p:extLst>
      <p:ext uri="{BB962C8B-B14F-4D97-AF65-F5344CB8AC3E}">
        <p14:creationId xmlns:p14="http://schemas.microsoft.com/office/powerpoint/2010/main" val="3841716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Luke+4&amp;version=NKJV#fen-NKJV-25090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6218" r="4894"/>
          <a:stretch/>
        </p:blipFill>
        <p:spPr>
          <a:xfrm>
            <a:off x="-30480" y="0"/>
            <a:ext cx="12191999" cy="6857990"/>
          </a:xfrm>
          <a:prstGeom prst="rect">
            <a:avLst/>
          </a:prstGeom>
        </p:spPr>
      </p:pic>
      <p:sp>
        <p:nvSpPr>
          <p:cNvPr id="17" name="Rectangle 16">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400" dirty="0">
                <a:solidFill>
                  <a:srgbClr val="FFFFFF"/>
                </a:solidFill>
              </a:rPr>
              <a:t>A Little Cake for the Prophet</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1036320" y="3871364"/>
            <a:ext cx="10058400" cy="773089"/>
          </a:xfrm>
          <a:effectLst>
            <a:outerShdw blurRad="50800" dist="38100" dir="2700000" algn="tl" rotWithShape="0">
              <a:prstClr val="black">
                <a:alpha val="40000"/>
              </a:prstClr>
            </a:outerShdw>
          </a:effectLst>
        </p:spPr>
        <p:txBody>
          <a:bodyPr anchor="ctr">
            <a:normAutofit/>
          </a:bodyPr>
          <a:lstStyle/>
          <a:p>
            <a:r>
              <a:rPr lang="en-US" sz="4400" dirty="0">
                <a:solidFill>
                  <a:srgbClr val="FFFFFF"/>
                </a:solidFill>
              </a:rPr>
              <a:t>1 Kings 17:10-16</a:t>
            </a:r>
          </a:p>
        </p:txBody>
      </p:sp>
    </p:spTree>
    <p:extLst>
      <p:ext uri="{BB962C8B-B14F-4D97-AF65-F5344CB8AC3E}">
        <p14:creationId xmlns:p14="http://schemas.microsoft.com/office/powerpoint/2010/main" val="2441620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1"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77980" y="954869"/>
            <a:ext cx="5618019" cy="938769"/>
          </a:xfrm>
        </p:spPr>
        <p:txBody>
          <a:bodyPr anchor="ctr">
            <a:normAutofit/>
          </a:bodyPr>
          <a:lstStyle/>
          <a:p>
            <a:pPr algn="l"/>
            <a:r>
              <a:rPr lang="en-US" sz="3600" dirty="0"/>
              <a:t>God Raised Her Son</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2311080"/>
            <a:ext cx="10910806" cy="3921237"/>
          </a:xfrm>
        </p:spPr>
        <p:txBody>
          <a:bodyPr>
            <a:normAutofit/>
          </a:bodyPr>
          <a:lstStyle/>
          <a:p>
            <a:pPr algn="l"/>
            <a:r>
              <a:rPr lang="en-US" sz="2800" baseline="30000" dirty="0"/>
              <a:t>21 </a:t>
            </a:r>
            <a:r>
              <a:rPr lang="en-US" sz="2800" dirty="0"/>
              <a:t>And he stretched himself out on the child three times, and cried out to the </a:t>
            </a:r>
            <a:r>
              <a:rPr lang="en-US" sz="2800" cap="small" dirty="0"/>
              <a:t>Lord</a:t>
            </a:r>
            <a:r>
              <a:rPr lang="en-US" sz="2800" dirty="0"/>
              <a:t> and said, “O </a:t>
            </a:r>
            <a:r>
              <a:rPr lang="en-US" sz="2800" cap="small" dirty="0"/>
              <a:t>Lord</a:t>
            </a:r>
            <a:r>
              <a:rPr lang="en-US" sz="2800" dirty="0"/>
              <a:t> my God, I pray, let this child’s soul come back to him.” </a:t>
            </a:r>
            <a:r>
              <a:rPr lang="en-US" sz="2800" baseline="30000" dirty="0"/>
              <a:t>22 </a:t>
            </a:r>
            <a:r>
              <a:rPr lang="en-US" sz="2800" dirty="0"/>
              <a:t>Then the </a:t>
            </a:r>
            <a:r>
              <a:rPr lang="en-US" sz="2800" cap="small" dirty="0"/>
              <a:t>Lord</a:t>
            </a:r>
            <a:r>
              <a:rPr lang="en-US" sz="2800" dirty="0"/>
              <a:t> heard the voice of Elijah; and the soul of the child came back to him, and he revived.</a:t>
            </a:r>
          </a:p>
          <a:p>
            <a:pPr algn="l"/>
            <a:r>
              <a:rPr lang="en-US" sz="2800" baseline="30000" dirty="0"/>
              <a:t>23 </a:t>
            </a:r>
            <a:r>
              <a:rPr lang="en-US" sz="2800" dirty="0"/>
              <a:t>And Elijah took the child and brought him down from the upper room into the house, and gave him to his mother. And Elijah said, “See, your son lives!”</a:t>
            </a:r>
          </a:p>
          <a:p>
            <a:pPr algn="l"/>
            <a:r>
              <a:rPr lang="en-US" sz="2800" baseline="30000" dirty="0"/>
              <a:t>24 </a:t>
            </a:r>
            <a:r>
              <a:rPr lang="en-US" sz="2800" dirty="0"/>
              <a:t>Then the woman said to Elijah, “Now by this I know that you </a:t>
            </a:r>
            <a:r>
              <a:rPr lang="en-US" sz="2800" i="1" dirty="0"/>
              <a:t>are</a:t>
            </a:r>
            <a:r>
              <a:rPr lang="en-US" sz="2800" dirty="0"/>
              <a:t> a man of God, </a:t>
            </a:r>
            <a:r>
              <a:rPr lang="en-US" sz="2800" i="1" dirty="0"/>
              <a:t>and</a:t>
            </a:r>
            <a:r>
              <a:rPr lang="en-US" sz="2800" dirty="0"/>
              <a:t> that the word of the </a:t>
            </a:r>
            <a:r>
              <a:rPr lang="en-US" sz="2800" cap="small" dirty="0"/>
              <a:t>Lord</a:t>
            </a:r>
            <a:r>
              <a:rPr lang="en-US" sz="2800" dirty="0"/>
              <a:t> in your mouth </a:t>
            </a:r>
            <a:r>
              <a:rPr lang="en-US" sz="2800" i="1" dirty="0"/>
              <a:t>is</a:t>
            </a:r>
            <a:r>
              <a:rPr lang="en-US" sz="2800" dirty="0"/>
              <a:t> the truth.”</a:t>
            </a:r>
          </a:p>
          <a:p>
            <a:pPr algn="l"/>
            <a:endParaRPr lang="en-US" sz="2800" dirty="0"/>
          </a:p>
        </p:txBody>
      </p:sp>
      <p:pic>
        <p:nvPicPr>
          <p:cNvPr id="7" name="Picture 6" descr="A group of people dancing&#10;&#10;Description automatically generated">
            <a:extLst>
              <a:ext uri="{FF2B5EF4-FFF2-40B4-BE49-F238E27FC236}">
                <a16:creationId xmlns:a16="http://schemas.microsoft.com/office/drawing/2014/main" id="{F372A842-30A1-4300-A6AD-168FBED9A7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9289" y="125978"/>
            <a:ext cx="3431892" cy="2059135"/>
          </a:xfrm>
          <a:prstGeom prst="rect">
            <a:avLst/>
          </a:prstGeom>
        </p:spPr>
      </p:pic>
    </p:spTree>
    <p:extLst>
      <p:ext uri="{BB962C8B-B14F-4D97-AF65-F5344CB8AC3E}">
        <p14:creationId xmlns:p14="http://schemas.microsoft.com/office/powerpoint/2010/main" val="154594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0"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04287" y="691067"/>
            <a:ext cx="4723411" cy="938769"/>
          </a:xfrm>
        </p:spPr>
        <p:txBody>
          <a:bodyPr anchor="ctr">
            <a:normAutofit/>
          </a:bodyPr>
          <a:lstStyle/>
          <a:p>
            <a:pPr algn="l"/>
            <a:r>
              <a:rPr lang="en-US" sz="3600" dirty="0"/>
              <a:t>Resurrection Power</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2488356"/>
            <a:ext cx="10910806" cy="3592707"/>
          </a:xfrm>
        </p:spPr>
        <p:txBody>
          <a:bodyPr>
            <a:normAutofit/>
          </a:bodyPr>
          <a:lstStyle/>
          <a:p>
            <a:pPr marL="274320" indent="-274320" algn="l">
              <a:buFont typeface="Wingdings" panose="05000000000000000000" pitchFamily="2" charset="2"/>
              <a:buChar char="§"/>
            </a:pPr>
            <a:r>
              <a:rPr lang="en-US" sz="3000" dirty="0"/>
              <a:t>Genesis 2:8 </a:t>
            </a:r>
            <a:r>
              <a:rPr lang="en-US" sz="2800" dirty="0"/>
              <a:t>And the </a:t>
            </a:r>
            <a:r>
              <a:rPr lang="en-US" sz="2800" cap="small" dirty="0">
                <a:effectLst/>
              </a:rPr>
              <a:t>Lord</a:t>
            </a:r>
            <a:r>
              <a:rPr lang="en-US" sz="2800" dirty="0"/>
              <a:t> God formed man </a:t>
            </a:r>
            <a:r>
              <a:rPr lang="en-US" sz="2800" i="1" dirty="0"/>
              <a:t>of</a:t>
            </a:r>
            <a:r>
              <a:rPr lang="en-US" sz="2800" dirty="0"/>
              <a:t> the dust of the ground, and breathed into his nostrils the breath of life; and man became a living being.</a:t>
            </a:r>
          </a:p>
          <a:p>
            <a:pPr marL="274320" indent="-274320" algn="l">
              <a:buFont typeface="Wingdings" panose="05000000000000000000" pitchFamily="2" charset="2"/>
              <a:buChar char="§"/>
            </a:pPr>
            <a:r>
              <a:rPr lang="en-US" sz="3000" dirty="0"/>
              <a:t>1 Peter 1:3 </a:t>
            </a:r>
            <a:r>
              <a:rPr lang="en-US" sz="2800" dirty="0"/>
              <a:t>Blessed </a:t>
            </a:r>
            <a:r>
              <a:rPr lang="en-US" sz="2800" i="1" dirty="0"/>
              <a:t>be</a:t>
            </a:r>
            <a:r>
              <a:rPr lang="en-US" sz="2800" dirty="0"/>
              <a:t> the God and Father of our Lord Jesus Christ, who according to His abundant mercy has begotten us again to a living hope through the resurrection of Jesus Christ from the dead, </a:t>
            </a:r>
          </a:p>
        </p:txBody>
      </p:sp>
      <p:pic>
        <p:nvPicPr>
          <p:cNvPr id="7" name="Picture 6" descr="A picture containing text, rock, stone&#10;&#10;Description automatically generated">
            <a:extLst>
              <a:ext uri="{FF2B5EF4-FFF2-40B4-BE49-F238E27FC236}">
                <a16:creationId xmlns:a16="http://schemas.microsoft.com/office/drawing/2014/main" id="{77939023-96FB-47E8-8BBA-5E5CA52A50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7645" y="127635"/>
            <a:ext cx="2466975" cy="1847850"/>
          </a:xfrm>
          <a:prstGeom prst="rect">
            <a:avLst/>
          </a:prstGeom>
        </p:spPr>
      </p:pic>
    </p:spTree>
    <p:extLst>
      <p:ext uri="{BB962C8B-B14F-4D97-AF65-F5344CB8AC3E}">
        <p14:creationId xmlns:p14="http://schemas.microsoft.com/office/powerpoint/2010/main" val="295883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1"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77981" y="698835"/>
            <a:ext cx="5618019" cy="938769"/>
          </a:xfrm>
        </p:spPr>
        <p:txBody>
          <a:bodyPr anchor="ctr">
            <a:normAutofit/>
          </a:bodyPr>
          <a:lstStyle/>
          <a:p>
            <a:pPr algn="l"/>
            <a:r>
              <a:rPr lang="en-US" sz="3600" dirty="0"/>
              <a:t>God’s Mercy to All</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1991360"/>
            <a:ext cx="10910806" cy="4089703"/>
          </a:xfrm>
        </p:spPr>
        <p:txBody>
          <a:bodyPr>
            <a:normAutofit/>
          </a:bodyPr>
          <a:lstStyle/>
          <a:p>
            <a:pPr algn="l"/>
            <a:r>
              <a:rPr lang="en-US" sz="2800" dirty="0"/>
              <a:t>Luke 4:16 So He came to Nazareth, where He had been brought up. And as His custom was, He went into the synagogue on the Sabbath day, and stood up to read.</a:t>
            </a:r>
          </a:p>
          <a:p>
            <a:pPr algn="l"/>
            <a:r>
              <a:rPr lang="en-US" sz="2800" dirty="0"/>
              <a:t>24 Then He said, “Assuredly, I say to you, no prophet is accepted in his own country. </a:t>
            </a:r>
            <a:r>
              <a:rPr lang="en-US" sz="2800" baseline="30000" dirty="0"/>
              <a:t>25 </a:t>
            </a:r>
            <a:r>
              <a:rPr lang="en-US" sz="2800" dirty="0"/>
              <a:t>But I tell you truly, many widows were in Israel in the days of Elijah, when the heaven was shut up three years and six months, and there was a great famine throughout all the land; </a:t>
            </a:r>
            <a:r>
              <a:rPr lang="en-US" sz="2800" baseline="30000" dirty="0"/>
              <a:t>26 </a:t>
            </a:r>
            <a:r>
              <a:rPr lang="en-US" sz="2800" dirty="0"/>
              <a:t>but to none of them was Elijah sent except to </a:t>
            </a:r>
            <a:r>
              <a:rPr lang="en-US" sz="2800" baseline="30000" dirty="0"/>
              <a:t>[</a:t>
            </a:r>
            <a:r>
              <a:rPr lang="en-US" sz="2800" baseline="30000" dirty="0">
                <a:hlinkClick r:id="rId3" tooltip="See footnote l"/>
              </a:rPr>
              <a:t>l</a:t>
            </a:r>
            <a:r>
              <a:rPr lang="en-US" sz="2800" baseline="30000" dirty="0"/>
              <a:t>]</a:t>
            </a:r>
            <a:r>
              <a:rPr lang="en-US" sz="2800" dirty="0"/>
              <a:t>Zarephath, </a:t>
            </a:r>
            <a:r>
              <a:rPr lang="en-US" sz="2800" i="1" dirty="0"/>
              <a:t>in the region</a:t>
            </a:r>
            <a:r>
              <a:rPr lang="en-US" sz="2800" dirty="0"/>
              <a:t> of Sidon, to a woman </a:t>
            </a:r>
            <a:r>
              <a:rPr lang="en-US" sz="2800" i="1" dirty="0"/>
              <a:t>who was</a:t>
            </a:r>
            <a:r>
              <a:rPr lang="en-US" sz="2800" dirty="0"/>
              <a:t> a widow. </a:t>
            </a:r>
            <a:r>
              <a:rPr lang="en-US" sz="2800" baseline="30000" dirty="0"/>
              <a:t>27 </a:t>
            </a:r>
            <a:r>
              <a:rPr lang="en-US" sz="2800" dirty="0"/>
              <a:t>And many lepers were in Israel in the time of Elisha the prophet, and none of them was cleansed except Naaman the Syrian.”</a:t>
            </a:r>
          </a:p>
        </p:txBody>
      </p:sp>
    </p:spTree>
    <p:extLst>
      <p:ext uri="{BB962C8B-B14F-4D97-AF65-F5344CB8AC3E}">
        <p14:creationId xmlns:p14="http://schemas.microsoft.com/office/powerpoint/2010/main" val="177161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6218" r="4894"/>
          <a:stretch/>
        </p:blipFill>
        <p:spPr>
          <a:xfrm>
            <a:off x="-3048" y="-152390"/>
            <a:ext cx="12191999" cy="7132310"/>
          </a:xfrm>
          <a:prstGeom prst="rect">
            <a:avLst/>
          </a:prstGeom>
        </p:spPr>
      </p:pic>
      <p:sp>
        <p:nvSpPr>
          <p:cNvPr id="17" name="Rectangle 16">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400" dirty="0">
                <a:solidFill>
                  <a:srgbClr val="FFFFFF"/>
                </a:solidFill>
              </a:rPr>
              <a:t>A Little Cake for the Prophet</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1036320" y="3871364"/>
            <a:ext cx="10058400" cy="773089"/>
          </a:xfrm>
          <a:effectLst>
            <a:outerShdw blurRad="50800" dist="38100" dir="2700000" algn="tl" rotWithShape="0">
              <a:prstClr val="black">
                <a:alpha val="40000"/>
              </a:prstClr>
            </a:outerShdw>
          </a:effectLst>
        </p:spPr>
        <p:txBody>
          <a:bodyPr anchor="ctr">
            <a:normAutofit/>
          </a:bodyPr>
          <a:lstStyle/>
          <a:p>
            <a:r>
              <a:rPr lang="en-US" sz="4400" dirty="0">
                <a:solidFill>
                  <a:srgbClr val="FFFFFF"/>
                </a:solidFill>
              </a:rPr>
              <a:t>1 Kings 17:10-16</a:t>
            </a:r>
          </a:p>
        </p:txBody>
      </p:sp>
    </p:spTree>
    <p:extLst>
      <p:ext uri="{BB962C8B-B14F-4D97-AF65-F5344CB8AC3E}">
        <p14:creationId xmlns:p14="http://schemas.microsoft.com/office/powerpoint/2010/main" val="319042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1"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77980" y="954869"/>
            <a:ext cx="5618019" cy="938769"/>
          </a:xfrm>
        </p:spPr>
        <p:txBody>
          <a:bodyPr anchor="ctr">
            <a:normAutofit/>
          </a:bodyPr>
          <a:lstStyle/>
          <a:p>
            <a:pPr algn="l"/>
            <a:r>
              <a:rPr lang="en-US" sz="3600" dirty="0"/>
              <a:t>Background</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2488356"/>
            <a:ext cx="10910806" cy="3592707"/>
          </a:xfrm>
        </p:spPr>
        <p:txBody>
          <a:bodyPr>
            <a:normAutofit/>
          </a:bodyPr>
          <a:lstStyle/>
          <a:p>
            <a:pPr algn="l"/>
            <a:r>
              <a:rPr lang="en-US" sz="3000" dirty="0"/>
              <a:t>1 Kings 16:30-33 </a:t>
            </a:r>
            <a:r>
              <a:rPr lang="en-US" sz="2700" dirty="0"/>
              <a:t>Now Ahab the son of </a:t>
            </a:r>
            <a:r>
              <a:rPr lang="en-US" sz="2700" dirty="0" err="1"/>
              <a:t>Omri</a:t>
            </a:r>
            <a:r>
              <a:rPr lang="en-US" sz="2700" dirty="0"/>
              <a:t> did evil in the sight of the </a:t>
            </a:r>
            <a:r>
              <a:rPr lang="en-US" sz="2700" cap="small" dirty="0">
                <a:effectLst/>
              </a:rPr>
              <a:t>Lord</a:t>
            </a:r>
            <a:r>
              <a:rPr lang="en-US" sz="2700" dirty="0"/>
              <a:t>, more than all who </a:t>
            </a:r>
            <a:r>
              <a:rPr lang="en-US" sz="2700" i="1" dirty="0"/>
              <a:t>were</a:t>
            </a:r>
            <a:r>
              <a:rPr lang="en-US" sz="2700" dirty="0"/>
              <a:t> before him. </a:t>
            </a:r>
            <a:r>
              <a:rPr lang="en-US" sz="2700" baseline="30000" dirty="0"/>
              <a:t>31 </a:t>
            </a:r>
            <a:r>
              <a:rPr lang="en-US" sz="2700" dirty="0"/>
              <a:t>And it came to pass, as though it had been a trivial thing for him to walk in the sins of Jeroboam the son of </a:t>
            </a:r>
            <a:r>
              <a:rPr lang="en-US" sz="2700" dirty="0" err="1"/>
              <a:t>Nebat</a:t>
            </a:r>
            <a:r>
              <a:rPr lang="en-US" sz="2700" dirty="0"/>
              <a:t>, that he took as wife Jezebel the daughter of </a:t>
            </a:r>
            <a:r>
              <a:rPr lang="en-US" sz="2700" dirty="0" err="1"/>
              <a:t>Ethbaal</a:t>
            </a:r>
            <a:r>
              <a:rPr lang="en-US" sz="2700" dirty="0"/>
              <a:t>, king of the Sidonians; and he went and served Baal and worshiped him. </a:t>
            </a:r>
            <a:r>
              <a:rPr lang="en-US" sz="2700" baseline="30000" dirty="0"/>
              <a:t>32 </a:t>
            </a:r>
            <a:r>
              <a:rPr lang="en-US" sz="2700" dirty="0"/>
              <a:t>Then he set up an altar for Baal in the temple of Baal, which he had built in Samaria. </a:t>
            </a:r>
            <a:r>
              <a:rPr lang="en-US" sz="2700" baseline="30000" dirty="0"/>
              <a:t>33 </a:t>
            </a:r>
            <a:r>
              <a:rPr lang="en-US" sz="2700" dirty="0"/>
              <a:t>And Ahab made a wooden image (Asherah) . Ahab did more to provoke the </a:t>
            </a:r>
            <a:r>
              <a:rPr lang="en-US" sz="2700" cap="small" dirty="0">
                <a:effectLst/>
              </a:rPr>
              <a:t>Lord</a:t>
            </a:r>
            <a:r>
              <a:rPr lang="en-US" sz="2700" dirty="0"/>
              <a:t> God of Israel to anger than all the kings of Israel who were before him. </a:t>
            </a:r>
          </a:p>
        </p:txBody>
      </p:sp>
      <p:pic>
        <p:nvPicPr>
          <p:cNvPr id="7" name="Picture 6" descr="Map&#10;&#10;Description automatically generated">
            <a:extLst>
              <a:ext uri="{FF2B5EF4-FFF2-40B4-BE49-F238E27FC236}">
                <a16:creationId xmlns:a16="http://schemas.microsoft.com/office/drawing/2014/main" id="{2AFDC47E-848B-48E9-BF69-5F3E2F33A4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0693" y="124109"/>
            <a:ext cx="3163005" cy="2262353"/>
          </a:xfrm>
          <a:prstGeom prst="rect">
            <a:avLst/>
          </a:prstGeom>
        </p:spPr>
      </p:pic>
    </p:spTree>
    <p:extLst>
      <p:ext uri="{BB962C8B-B14F-4D97-AF65-F5344CB8AC3E}">
        <p14:creationId xmlns:p14="http://schemas.microsoft.com/office/powerpoint/2010/main" val="3881734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1"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77980" y="954869"/>
            <a:ext cx="5618019" cy="938769"/>
          </a:xfrm>
        </p:spPr>
        <p:txBody>
          <a:bodyPr anchor="ctr">
            <a:normAutofit/>
          </a:bodyPr>
          <a:lstStyle/>
          <a:p>
            <a:pPr algn="l"/>
            <a:r>
              <a:rPr lang="en-US" sz="3600" dirty="0"/>
              <a:t>The Prophet</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2488356"/>
            <a:ext cx="10910806" cy="3592707"/>
          </a:xfrm>
        </p:spPr>
        <p:txBody>
          <a:bodyPr>
            <a:normAutofit/>
          </a:bodyPr>
          <a:lstStyle/>
          <a:p>
            <a:pPr algn="l"/>
            <a:r>
              <a:rPr lang="en-US" sz="2800" dirty="0"/>
              <a:t>1 Kings 17:1 And Elijah the </a:t>
            </a:r>
            <a:r>
              <a:rPr lang="en-US" sz="2800" dirty="0" err="1"/>
              <a:t>Tishbite</a:t>
            </a:r>
            <a:r>
              <a:rPr lang="en-US" sz="2800" dirty="0"/>
              <a:t>, of the inhabitants of Gilead, said to Ahab, “</a:t>
            </a:r>
            <a:r>
              <a:rPr lang="en-US" sz="2800" i="1" dirty="0"/>
              <a:t>As</a:t>
            </a:r>
            <a:r>
              <a:rPr lang="en-US" sz="2800" dirty="0"/>
              <a:t> the </a:t>
            </a:r>
            <a:r>
              <a:rPr lang="en-US" sz="2800" cap="small" dirty="0">
                <a:effectLst/>
              </a:rPr>
              <a:t>Lord</a:t>
            </a:r>
            <a:r>
              <a:rPr lang="en-US" sz="2800" dirty="0"/>
              <a:t> God of Israel lives, before whom I stand, there shall not be dew nor rain these years, except at my word.”</a:t>
            </a:r>
          </a:p>
        </p:txBody>
      </p:sp>
      <p:pic>
        <p:nvPicPr>
          <p:cNvPr id="7" name="Picture 6">
            <a:extLst>
              <a:ext uri="{FF2B5EF4-FFF2-40B4-BE49-F238E27FC236}">
                <a16:creationId xmlns:a16="http://schemas.microsoft.com/office/drawing/2014/main" id="{930233E1-4FBA-40DB-8833-7DAF65D93C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8669" y="130649"/>
            <a:ext cx="2227069" cy="2227069"/>
          </a:xfrm>
          <a:prstGeom prst="rect">
            <a:avLst/>
          </a:prstGeom>
        </p:spPr>
      </p:pic>
    </p:spTree>
    <p:extLst>
      <p:ext uri="{BB962C8B-B14F-4D97-AF65-F5344CB8AC3E}">
        <p14:creationId xmlns:p14="http://schemas.microsoft.com/office/powerpoint/2010/main" val="1579102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5911" r="15910" b="-1"/>
          <a:stretch/>
        </p:blipFill>
        <p:spPr>
          <a:xfrm>
            <a:off x="4476307" y="595421"/>
            <a:ext cx="7715693" cy="5658438"/>
          </a:xfrm>
          <a:prstGeom prst="rect">
            <a:avLst/>
          </a:prstGeom>
        </p:spPr>
      </p:pic>
      <p:pic>
        <p:nvPicPr>
          <p:cNvPr id="35" name="Picture 34">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748076" y="493653"/>
            <a:ext cx="3948269" cy="882177"/>
          </a:xfrm>
        </p:spPr>
        <p:txBody>
          <a:bodyPr anchor="ctr">
            <a:normAutofit/>
          </a:bodyPr>
          <a:lstStyle/>
          <a:p>
            <a:pPr algn="l"/>
            <a:r>
              <a:rPr lang="en-US" sz="3600" dirty="0">
                <a:solidFill>
                  <a:srgbClr val="000000"/>
                </a:solidFill>
              </a:rPr>
              <a:t>Fed by Ravens</a:t>
            </a:r>
          </a:p>
        </p:txBody>
      </p:sp>
      <p:sp>
        <p:nvSpPr>
          <p:cNvPr id="7" name="Rectangle 6">
            <a:extLst>
              <a:ext uri="{FF2B5EF4-FFF2-40B4-BE49-F238E27FC236}">
                <a16:creationId xmlns:a16="http://schemas.microsoft.com/office/drawing/2014/main" id="{141417F4-2C0D-4B05-8B0B-DFA74F3D6495}"/>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750714" y="2570480"/>
            <a:ext cx="10661473" cy="3683379"/>
          </a:xfrm>
        </p:spPr>
        <p:txBody>
          <a:bodyPr anchor="t">
            <a:normAutofit/>
          </a:bodyPr>
          <a:lstStyle/>
          <a:p>
            <a:pPr algn="l"/>
            <a:r>
              <a:rPr lang="en-US" sz="3000" dirty="0">
                <a:solidFill>
                  <a:srgbClr val="000000"/>
                </a:solidFill>
              </a:rPr>
              <a:t>1 Kings 17:2-7 </a:t>
            </a:r>
            <a:r>
              <a:rPr lang="en-US" sz="2800" dirty="0"/>
              <a:t>Then the word of the </a:t>
            </a:r>
            <a:r>
              <a:rPr lang="en-US" sz="2800" cap="small" dirty="0">
                <a:effectLst/>
              </a:rPr>
              <a:t>Lord</a:t>
            </a:r>
            <a:r>
              <a:rPr lang="en-US" sz="2800" dirty="0"/>
              <a:t> came to him, saying, </a:t>
            </a:r>
            <a:r>
              <a:rPr lang="en-US" sz="2800" baseline="30000" dirty="0"/>
              <a:t>3 </a:t>
            </a:r>
            <a:r>
              <a:rPr lang="en-US" sz="2800" dirty="0"/>
              <a:t>“Get away from here and turn eastward, and hide by the Brook Cherith, which flows into the Jordan. </a:t>
            </a:r>
            <a:r>
              <a:rPr lang="en-US" sz="2800" baseline="30000" dirty="0"/>
              <a:t>4 </a:t>
            </a:r>
            <a:r>
              <a:rPr lang="en-US" sz="2800" dirty="0"/>
              <a:t>And it will be </a:t>
            </a:r>
            <a:r>
              <a:rPr lang="en-US" sz="2800" i="1" dirty="0"/>
              <a:t>that</a:t>
            </a:r>
            <a:r>
              <a:rPr lang="en-US" sz="2800" dirty="0"/>
              <a:t> you shall drink from the brook, and I have commanded the ravens to feed you there.”</a:t>
            </a:r>
          </a:p>
          <a:p>
            <a:pPr algn="l"/>
            <a:r>
              <a:rPr lang="en-US" sz="2800" dirty="0"/>
              <a:t>7 And it happened after a while that the brook dried up, because there had been no rain in the land.</a:t>
            </a:r>
            <a:endParaRPr lang="en-US" sz="2800" dirty="0">
              <a:solidFill>
                <a:srgbClr val="000000"/>
              </a:solidFill>
            </a:endParaRPr>
          </a:p>
        </p:txBody>
      </p:sp>
      <p:pic>
        <p:nvPicPr>
          <p:cNvPr id="8" name="Picture 7" descr="A picture containing text, book&#10;&#10;Description automatically generated">
            <a:extLst>
              <a:ext uri="{FF2B5EF4-FFF2-40B4-BE49-F238E27FC236}">
                <a16:creationId xmlns:a16="http://schemas.microsoft.com/office/drawing/2014/main" id="{8B019AD5-C56D-42F8-BBB7-FA816D1D5B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6345" y="153863"/>
            <a:ext cx="2391477" cy="2363452"/>
          </a:xfrm>
          <a:prstGeom prst="rect">
            <a:avLst/>
          </a:prstGeom>
        </p:spPr>
      </p:pic>
    </p:spTree>
    <p:extLst>
      <p:ext uri="{BB962C8B-B14F-4D97-AF65-F5344CB8AC3E}">
        <p14:creationId xmlns:p14="http://schemas.microsoft.com/office/powerpoint/2010/main" val="68765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1"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77981" y="691067"/>
            <a:ext cx="5618019" cy="938769"/>
          </a:xfrm>
        </p:spPr>
        <p:txBody>
          <a:bodyPr anchor="ctr">
            <a:normAutofit/>
          </a:bodyPr>
          <a:lstStyle/>
          <a:p>
            <a:pPr algn="l"/>
            <a:r>
              <a:rPr lang="en-US" sz="3600" dirty="0"/>
              <a:t>A Widow in Sidon</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2488356"/>
            <a:ext cx="10910806" cy="3592707"/>
          </a:xfrm>
        </p:spPr>
        <p:txBody>
          <a:bodyPr>
            <a:normAutofit/>
          </a:bodyPr>
          <a:lstStyle/>
          <a:p>
            <a:pPr algn="l"/>
            <a:r>
              <a:rPr lang="en-US" sz="2800" dirty="0"/>
              <a:t>1 Kings 17:8-16 </a:t>
            </a:r>
            <a:r>
              <a:rPr lang="en-US" sz="2700" dirty="0"/>
              <a:t>Then the word of the </a:t>
            </a:r>
            <a:r>
              <a:rPr lang="en-US" sz="2700" cap="small" dirty="0">
                <a:effectLst/>
              </a:rPr>
              <a:t>Lord</a:t>
            </a:r>
            <a:r>
              <a:rPr lang="en-US" sz="2700" dirty="0"/>
              <a:t> came to him, saying, </a:t>
            </a:r>
            <a:r>
              <a:rPr lang="en-US" sz="2700" baseline="30000" dirty="0"/>
              <a:t>9 </a:t>
            </a:r>
            <a:r>
              <a:rPr lang="en-US" sz="2700" dirty="0"/>
              <a:t>“Arise, go to Zarephath, which </a:t>
            </a:r>
            <a:r>
              <a:rPr lang="en-US" sz="2700" i="1" dirty="0"/>
              <a:t>belongs</a:t>
            </a:r>
            <a:r>
              <a:rPr lang="en-US" sz="2700" dirty="0"/>
              <a:t> to Sidon, and dwell there. See, I have commanded a widow there to provide for you.” </a:t>
            </a:r>
            <a:r>
              <a:rPr lang="en-US" sz="2700" baseline="30000" dirty="0"/>
              <a:t>10 </a:t>
            </a:r>
            <a:r>
              <a:rPr lang="en-US" sz="2700" dirty="0"/>
              <a:t>So he arose and went to Zarephath. And when he came to the gate of the city, indeed a widow </a:t>
            </a:r>
            <a:r>
              <a:rPr lang="en-US" sz="2700" i="1" dirty="0"/>
              <a:t>was</a:t>
            </a:r>
            <a:r>
              <a:rPr lang="en-US" sz="2700" dirty="0"/>
              <a:t> there gathering sticks. And he called to her and said, “Please bring me a little water in a cup, that I may drink.” </a:t>
            </a:r>
            <a:r>
              <a:rPr lang="en-US" sz="2700" baseline="30000" dirty="0"/>
              <a:t>11 </a:t>
            </a:r>
            <a:r>
              <a:rPr lang="en-US" sz="2700" dirty="0"/>
              <a:t>And as she was going to get </a:t>
            </a:r>
            <a:r>
              <a:rPr lang="en-US" sz="2700" i="1" dirty="0"/>
              <a:t>it,</a:t>
            </a:r>
            <a:r>
              <a:rPr lang="en-US" sz="2700" dirty="0"/>
              <a:t> he called to her and said, “Please bring me a morsel of bread in your hand.”</a:t>
            </a:r>
          </a:p>
        </p:txBody>
      </p:sp>
    </p:spTree>
    <p:extLst>
      <p:ext uri="{BB962C8B-B14F-4D97-AF65-F5344CB8AC3E}">
        <p14:creationId xmlns:p14="http://schemas.microsoft.com/office/powerpoint/2010/main" val="286036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21334"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77981" y="771988"/>
            <a:ext cx="5618019" cy="938769"/>
          </a:xfrm>
        </p:spPr>
        <p:txBody>
          <a:bodyPr anchor="ctr">
            <a:normAutofit/>
          </a:bodyPr>
          <a:lstStyle/>
          <a:p>
            <a:pPr algn="l"/>
            <a:r>
              <a:rPr lang="en-US" sz="3600" dirty="0"/>
              <a:t>A Widow in Sidon</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2488356"/>
            <a:ext cx="10910806" cy="3592707"/>
          </a:xfrm>
        </p:spPr>
        <p:txBody>
          <a:bodyPr>
            <a:normAutofit/>
          </a:bodyPr>
          <a:lstStyle/>
          <a:p>
            <a:pPr algn="l"/>
            <a:r>
              <a:rPr lang="en-US" sz="2800" dirty="0"/>
              <a:t>12 </a:t>
            </a:r>
            <a:r>
              <a:rPr lang="en-US" sz="2700" dirty="0"/>
              <a:t>So she said, “As the </a:t>
            </a:r>
            <a:r>
              <a:rPr lang="en-US" sz="2700" cap="small" dirty="0">
                <a:effectLst/>
              </a:rPr>
              <a:t>Lord</a:t>
            </a:r>
            <a:r>
              <a:rPr lang="en-US" sz="2700" dirty="0"/>
              <a:t> your God lives, I do not have bread, only a handful of flour in a bin, and a little oil in a jar; and see, I </a:t>
            </a:r>
            <a:r>
              <a:rPr lang="en-US" sz="2700" i="1" dirty="0"/>
              <a:t>am</a:t>
            </a:r>
            <a:r>
              <a:rPr lang="en-US" sz="2700" dirty="0"/>
              <a:t> gathering a couple of sticks that I may go in and prepare it for myself and my son, that we may eat it, and die.”</a:t>
            </a:r>
          </a:p>
          <a:p>
            <a:pPr algn="l"/>
            <a:r>
              <a:rPr lang="en-US" sz="2700" dirty="0"/>
              <a:t>13 And Elijah said to her, “Do not fear; go </a:t>
            </a:r>
            <a:r>
              <a:rPr lang="en-US" sz="2700" i="1" dirty="0"/>
              <a:t>and</a:t>
            </a:r>
            <a:r>
              <a:rPr lang="en-US" sz="2700" dirty="0"/>
              <a:t> do as you have said, but make me a small cake from it first, and bring </a:t>
            </a:r>
            <a:r>
              <a:rPr lang="en-US" sz="2700" i="1" dirty="0"/>
              <a:t>it</a:t>
            </a:r>
            <a:r>
              <a:rPr lang="en-US" sz="2700" dirty="0"/>
              <a:t> to me; and afterward make </a:t>
            </a:r>
            <a:r>
              <a:rPr lang="en-US" sz="2700" i="1" dirty="0"/>
              <a:t>some</a:t>
            </a:r>
            <a:r>
              <a:rPr lang="en-US" sz="2700" dirty="0"/>
              <a:t> for yourself and your son. </a:t>
            </a:r>
            <a:r>
              <a:rPr lang="en-US" sz="2700" baseline="30000" dirty="0"/>
              <a:t>14 </a:t>
            </a:r>
            <a:r>
              <a:rPr lang="en-US" sz="2700" dirty="0"/>
              <a:t>For thus says the </a:t>
            </a:r>
            <a:r>
              <a:rPr lang="en-US" sz="2700" cap="small" dirty="0">
                <a:effectLst/>
              </a:rPr>
              <a:t>Lord</a:t>
            </a:r>
            <a:r>
              <a:rPr lang="en-US" sz="2700" dirty="0"/>
              <a:t> God of Israel: ‘The bin of flour shall not be used up, nor shall the jar of oil run dry, until the day the </a:t>
            </a:r>
            <a:r>
              <a:rPr lang="en-US" sz="2700" cap="small" dirty="0">
                <a:effectLst/>
              </a:rPr>
              <a:t>Lord</a:t>
            </a:r>
            <a:r>
              <a:rPr lang="en-US" sz="2700" dirty="0"/>
              <a:t> sends rain on the earth.’ ”</a:t>
            </a:r>
          </a:p>
        </p:txBody>
      </p:sp>
    </p:spTree>
    <p:extLst>
      <p:ext uri="{BB962C8B-B14F-4D97-AF65-F5344CB8AC3E}">
        <p14:creationId xmlns:p14="http://schemas.microsoft.com/office/powerpoint/2010/main" val="165989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1"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81029" y="691067"/>
            <a:ext cx="6715300" cy="938769"/>
          </a:xfrm>
        </p:spPr>
        <p:txBody>
          <a:bodyPr anchor="ctr">
            <a:normAutofit/>
          </a:bodyPr>
          <a:lstStyle/>
          <a:p>
            <a:pPr algn="l"/>
            <a:r>
              <a:rPr lang="en-US" sz="3600" dirty="0"/>
              <a:t>The Promise of God to Provide</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2488356"/>
            <a:ext cx="10910806" cy="3592707"/>
          </a:xfrm>
        </p:spPr>
        <p:txBody>
          <a:bodyPr>
            <a:normAutofit/>
          </a:bodyPr>
          <a:lstStyle/>
          <a:p>
            <a:pPr algn="l"/>
            <a:r>
              <a:rPr lang="en-US" sz="2800" dirty="0"/>
              <a:t>And Elijah said to her, “Do not fear; go </a:t>
            </a:r>
            <a:r>
              <a:rPr lang="en-US" sz="2800" i="1" dirty="0"/>
              <a:t>and</a:t>
            </a:r>
            <a:r>
              <a:rPr lang="en-US" sz="2800" dirty="0"/>
              <a:t> do as you have said, but make me a small cake from it first, and bring </a:t>
            </a:r>
            <a:r>
              <a:rPr lang="en-US" sz="2800" i="1" dirty="0"/>
              <a:t>it</a:t>
            </a:r>
            <a:r>
              <a:rPr lang="en-US" sz="2800" dirty="0"/>
              <a:t> to me; and afterward make </a:t>
            </a:r>
            <a:r>
              <a:rPr lang="en-US" sz="2800" i="1" dirty="0"/>
              <a:t>some</a:t>
            </a:r>
            <a:r>
              <a:rPr lang="en-US" sz="2800" dirty="0"/>
              <a:t> for yourself and your son. </a:t>
            </a:r>
            <a:r>
              <a:rPr lang="en-US" sz="2800" baseline="30000" dirty="0"/>
              <a:t>14 </a:t>
            </a:r>
            <a:r>
              <a:rPr lang="en-US" sz="2800" dirty="0"/>
              <a:t>For thus says the </a:t>
            </a:r>
            <a:r>
              <a:rPr lang="en-US" sz="2800" cap="small" dirty="0">
                <a:effectLst/>
              </a:rPr>
              <a:t>Lord</a:t>
            </a:r>
            <a:r>
              <a:rPr lang="en-US" sz="2800" dirty="0"/>
              <a:t> God of Israel: ‘The bin of flour shall not be used up, nor shall the jar of oil run dry, until the day the </a:t>
            </a:r>
            <a:r>
              <a:rPr lang="en-US" sz="2800" cap="small" dirty="0">
                <a:effectLst/>
              </a:rPr>
              <a:t>Lord</a:t>
            </a:r>
            <a:r>
              <a:rPr lang="en-US" sz="2800" dirty="0"/>
              <a:t> sends rain on the earth.’ ”</a:t>
            </a:r>
          </a:p>
        </p:txBody>
      </p:sp>
    </p:spTree>
    <p:extLst>
      <p:ext uri="{BB962C8B-B14F-4D97-AF65-F5344CB8AC3E}">
        <p14:creationId xmlns:p14="http://schemas.microsoft.com/office/powerpoint/2010/main" val="3879941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1"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81029" y="691067"/>
            <a:ext cx="6715300" cy="938769"/>
          </a:xfrm>
        </p:spPr>
        <p:txBody>
          <a:bodyPr anchor="ctr">
            <a:normAutofit/>
          </a:bodyPr>
          <a:lstStyle/>
          <a:p>
            <a:pPr algn="l"/>
            <a:r>
              <a:rPr lang="en-US" sz="3600" dirty="0"/>
              <a:t>The Promise of God to Provide</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2488356"/>
            <a:ext cx="11187272" cy="3592707"/>
          </a:xfrm>
        </p:spPr>
        <p:txBody>
          <a:bodyPr>
            <a:normAutofit/>
          </a:bodyPr>
          <a:lstStyle/>
          <a:p>
            <a:pPr marL="274320" indent="-274320" algn="l">
              <a:buFont typeface="Wingdings" panose="05000000000000000000" pitchFamily="2" charset="2"/>
              <a:buChar char="§"/>
            </a:pPr>
            <a:r>
              <a:rPr lang="en-US" sz="3000" dirty="0"/>
              <a:t>Matthew 6:33 Seek first the kingdom of God and His righteousness, and all these things shall be added to you.</a:t>
            </a:r>
          </a:p>
          <a:p>
            <a:pPr marL="274320" indent="-274320" algn="l">
              <a:buFont typeface="Wingdings" panose="05000000000000000000" pitchFamily="2" charset="2"/>
              <a:buChar char="§"/>
            </a:pPr>
            <a:r>
              <a:rPr lang="en-US" sz="3000" dirty="0"/>
              <a:t>Luke 21:1-4 poor widow put her two copper coins in the treasury</a:t>
            </a:r>
          </a:p>
          <a:p>
            <a:pPr marL="274320" indent="-274320" algn="l">
              <a:buFont typeface="Wingdings" panose="05000000000000000000" pitchFamily="2" charset="2"/>
              <a:buChar char="§"/>
            </a:pPr>
            <a:r>
              <a:rPr lang="en-US" sz="3000" dirty="0"/>
              <a:t>2 Corinthians 8:5 </a:t>
            </a:r>
            <a:r>
              <a:rPr lang="en-US" sz="2900" dirty="0"/>
              <a:t>the Macedonians gave beyond their ability.. But they first gave themselves to the Lord and then to us by the will of God</a:t>
            </a:r>
          </a:p>
        </p:txBody>
      </p:sp>
    </p:spTree>
    <p:extLst>
      <p:ext uri="{BB962C8B-B14F-4D97-AF65-F5344CB8AC3E}">
        <p14:creationId xmlns:p14="http://schemas.microsoft.com/office/powerpoint/2010/main" val="93800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ss, outdoor&#10;&#10;Description automatically generated">
            <a:extLst>
              <a:ext uri="{FF2B5EF4-FFF2-40B4-BE49-F238E27FC236}">
                <a16:creationId xmlns:a16="http://schemas.microsoft.com/office/drawing/2014/main" id="{DF886D1E-9868-4AB4-B95A-275CFA38F48F}"/>
              </a:ext>
            </a:extLst>
          </p:cNvPr>
          <p:cNvPicPr>
            <a:picLocks noChangeAspect="1"/>
          </p:cNvPicPr>
          <p:nvPr/>
        </p:nvPicPr>
        <p:blipFill rotWithShape="1">
          <a:blip r:embed="rId2">
            <a:extLst>
              <a:ext uri="{28A0092B-C50C-407E-A947-70E740481C1C}">
                <a14:useLocalDpi xmlns:a14="http://schemas.microsoft.com/office/drawing/2010/main" val="0"/>
              </a:ext>
            </a:extLst>
          </a:blip>
          <a:srcRect l="11617" t="6484" r="29280" b="-1"/>
          <a:stretch/>
        </p:blipFill>
        <p:spPr>
          <a:xfrm>
            <a:off x="3523488" y="10"/>
            <a:ext cx="8668512" cy="6857990"/>
          </a:xfrm>
          <a:prstGeom prst="rect">
            <a:avLst/>
          </a:prstGeom>
        </p:spPr>
      </p:pic>
      <p:sp>
        <p:nvSpPr>
          <p:cNvPr id="42" name="Rectangle 4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4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8AEF700-FF7A-4814-B8DC-B462E8544108}"/>
              </a:ext>
            </a:extLst>
          </p:cNvPr>
          <p:cNvSpPr/>
          <p:nvPr/>
        </p:nvSpPr>
        <p:spPr>
          <a:xfrm>
            <a:off x="1" y="10"/>
            <a:ext cx="5201391"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779868-61CE-4ECB-BE22-4C09822B01BC}"/>
              </a:ext>
            </a:extLst>
          </p:cNvPr>
          <p:cNvSpPr/>
          <p:nvPr/>
        </p:nvSpPr>
        <p:spPr>
          <a:xfrm>
            <a:off x="5201392" y="0"/>
            <a:ext cx="6990607" cy="685799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5257D-B262-48B6-B775-B8B564A65D0D}"/>
              </a:ext>
            </a:extLst>
          </p:cNvPr>
          <p:cNvSpPr>
            <a:spLocks noGrp="1"/>
          </p:cNvSpPr>
          <p:nvPr>
            <p:ph type="ctrTitle"/>
          </p:nvPr>
        </p:nvSpPr>
        <p:spPr>
          <a:xfrm>
            <a:off x="477980" y="954869"/>
            <a:ext cx="5618019" cy="938769"/>
          </a:xfrm>
        </p:spPr>
        <p:txBody>
          <a:bodyPr anchor="ctr">
            <a:normAutofit/>
          </a:bodyPr>
          <a:lstStyle/>
          <a:p>
            <a:pPr algn="l"/>
            <a:r>
              <a:rPr lang="en-US" sz="3600" dirty="0"/>
              <a:t>The Widow’s Son</a:t>
            </a:r>
          </a:p>
        </p:txBody>
      </p:sp>
      <p:sp>
        <p:nvSpPr>
          <p:cNvPr id="3" name="Subtitle 2">
            <a:extLst>
              <a:ext uri="{FF2B5EF4-FFF2-40B4-BE49-F238E27FC236}">
                <a16:creationId xmlns:a16="http://schemas.microsoft.com/office/drawing/2014/main" id="{62265010-15BF-4FF1-9B9A-39E132C62A86}"/>
              </a:ext>
            </a:extLst>
          </p:cNvPr>
          <p:cNvSpPr>
            <a:spLocks noGrp="1"/>
          </p:cNvSpPr>
          <p:nvPr>
            <p:ph type="subTitle" idx="1"/>
          </p:nvPr>
        </p:nvSpPr>
        <p:spPr>
          <a:xfrm>
            <a:off x="523699" y="2311080"/>
            <a:ext cx="10910806" cy="3921237"/>
          </a:xfrm>
        </p:spPr>
        <p:txBody>
          <a:bodyPr>
            <a:normAutofit lnSpcReduction="10000"/>
          </a:bodyPr>
          <a:lstStyle/>
          <a:p>
            <a:pPr algn="l"/>
            <a:r>
              <a:rPr lang="en-US" sz="3000" dirty="0"/>
              <a:t>1 Kings 17:17-24 </a:t>
            </a:r>
            <a:r>
              <a:rPr lang="en-US" sz="2700" dirty="0"/>
              <a:t>Now it happened after these things </a:t>
            </a:r>
            <a:r>
              <a:rPr lang="en-US" sz="2700" i="1" dirty="0"/>
              <a:t>that</a:t>
            </a:r>
            <a:r>
              <a:rPr lang="en-US" sz="2700" dirty="0"/>
              <a:t> the son of the woman who owned the house became sick. And his sickness was so serious that there was no breath left in him. </a:t>
            </a:r>
            <a:r>
              <a:rPr lang="en-US" sz="2700" baseline="30000" dirty="0"/>
              <a:t>18 </a:t>
            </a:r>
            <a:r>
              <a:rPr lang="en-US" sz="2700" dirty="0"/>
              <a:t>So she said to Elijah, “What have I to do with you, O man of God? Have you come to me to bring my sin to remembrance, and to kill my son?”</a:t>
            </a:r>
          </a:p>
          <a:p>
            <a:pPr algn="l"/>
            <a:r>
              <a:rPr lang="en-US" sz="2700" dirty="0"/>
              <a:t>19 And he said to her, “Give me your son.” So he took him out of her arms and carried him to the upper room where he was staying, and laid him on his own bed. 20 Then he cried out to the </a:t>
            </a:r>
            <a:r>
              <a:rPr lang="en-US" sz="2700" cap="small" dirty="0">
                <a:effectLst/>
              </a:rPr>
              <a:t>Lord</a:t>
            </a:r>
            <a:r>
              <a:rPr lang="en-US" sz="2700" dirty="0"/>
              <a:t> and said, “O </a:t>
            </a:r>
            <a:r>
              <a:rPr lang="en-US" sz="2700" cap="small" dirty="0">
                <a:effectLst/>
              </a:rPr>
              <a:t>Lord</a:t>
            </a:r>
            <a:r>
              <a:rPr lang="en-US" sz="2700" dirty="0"/>
              <a:t> my God, have You also brought tragedy on the widow with whom I lodge, by killing her son?”</a:t>
            </a:r>
          </a:p>
          <a:p>
            <a:pPr algn="l"/>
            <a:endParaRPr lang="en-US" sz="2700" dirty="0"/>
          </a:p>
        </p:txBody>
      </p:sp>
    </p:spTree>
    <p:extLst>
      <p:ext uri="{BB962C8B-B14F-4D97-AF65-F5344CB8AC3E}">
        <p14:creationId xmlns:p14="http://schemas.microsoft.com/office/powerpoint/2010/main" val="269050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1272</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A Little Cake for the Prophet</vt:lpstr>
      <vt:lpstr>Background</vt:lpstr>
      <vt:lpstr>The Prophet</vt:lpstr>
      <vt:lpstr>Fed by Ravens</vt:lpstr>
      <vt:lpstr>A Widow in Sidon</vt:lpstr>
      <vt:lpstr>A Widow in Sidon</vt:lpstr>
      <vt:lpstr>The Promise of God to Provide</vt:lpstr>
      <vt:lpstr>The Promise of God to Provide</vt:lpstr>
      <vt:lpstr>The Widow’s Son</vt:lpstr>
      <vt:lpstr>God Raised Her Son</vt:lpstr>
      <vt:lpstr>Resurrection Power</vt:lpstr>
      <vt:lpstr>God’s Mercy to All</vt:lpstr>
      <vt:lpstr>A Little Cake for the Prophet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2020-11-29T02:50:59Z</dcterms:created>
  <dcterms:modified xsi:type="dcterms:W3CDTF">2021-01-24T01:24:14Z</dcterms:modified>
</cp:coreProperties>
</file>