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5" r:id="rId5"/>
    <p:sldId id="282" r:id="rId6"/>
    <p:sldId id="281" r:id="rId7"/>
    <p:sldId id="280" r:id="rId8"/>
    <p:sldId id="274" r:id="rId9"/>
    <p:sldId id="276" r:id="rId10"/>
    <p:sldId id="277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ABCED-9750-404B-ABE0-33D42AD2EF92}" v="1274" dt="2021-01-17T18:41:15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5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488A2-C297-4EBE-98B5-E49BB6F82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5AF5B-0A8C-4D1F-A10B-3FB6A048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F5252-19E4-44D2-B59C-5AB96D01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9C1F9-4263-444C-A67E-FB34D0C3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19B09-7C6D-4182-902C-AC82FE4E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1899-A27B-4716-8311-0A3CC5DD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4A435-1E4C-4F00-AEF7-02249CD7D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F8855-B847-4CA1-A425-0770D299B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99EA-600C-4307-94EB-E54DCDC9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01B25-1FF0-4C56-920F-AFE4F5AA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56A3D-75F2-4A99-9A82-D67595D28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8CD94-666B-4C85-A06D-B7A956AE1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2FC0C-BEE9-437E-9ED6-006F690D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F6630-4EAA-44B8-94D4-ED884C6A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42DE9-73AB-40B1-B59A-39250E2D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1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3FF8-9D03-4367-A1C6-375816FC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D771-A679-4588-A7F3-D9099CBC4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65AA1-64B5-4ECE-8F92-D3509EFD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6664-A08F-466C-BF20-7C4D90A2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7DBD1-DCCD-4513-9375-91326072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2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17A5-DA25-42C5-B5E8-5016F298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88F25-BEBD-4BF1-A6D3-5FF51ED23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295B3-0C5F-4B22-A34D-B2B80BFF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BDE18-0CEF-4002-A465-1B0403B7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67B0-2F61-4ACF-A11F-68F01439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6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170E-1F5C-48C5-8221-1D9958D2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D9FC-F091-4183-8A16-BC4817B22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90313-4A23-4C58-ABC5-6A86DD7CC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3FC08-8EFF-4886-910B-01FB4E97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BFC8E-55D3-4687-A7F3-6ED2311F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9DDBA-02FF-4B7C-84C2-73153D65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4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7ECA-E564-4728-8247-FCDE8C90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5961C-13D5-4CAF-8E38-104C03846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E75E0-D831-498C-A803-5E6394D3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B9FB9-114E-418E-A007-4EBB77B78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C548D-84D4-4B13-A7D3-0CB01144D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430DB-1264-4718-BA08-6B89073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6CFBF-BC1A-48B4-8C9A-4354C46B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23A52-5DE3-4938-B788-54572B3B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41E5-752A-4734-A684-A7CF9E1B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C1FEA-738B-43D6-8964-C1153443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91958-24C6-429C-AC42-2379557C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3DDA6-A9FF-48A1-A6F8-F15F8679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1CE3A-86C8-42A0-A407-9FF82842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BA5F2-7CC3-44B3-B7BA-1AE303CD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567C1-D403-4682-895F-B33EF8BD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6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FC1-387E-4EBD-A484-8ED98C97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D1F8-5A23-4F36-91CA-28F054E5F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F9734-760B-450B-9096-0BDADD3EC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F684C-E1AD-4010-8EF8-B1F25DEC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3196C-534C-4920-8000-4CC53E8F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1445-8498-43BF-BC3B-C3233393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6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ABD1-1E6D-4587-89B0-47C1F47D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60A3A-0CDA-4EF7-B004-D465DA514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89ACC-49CC-48EA-B23A-610B21F49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D36E0-73FE-4BEA-88AD-DBAF6813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C5F6D-B945-4D5F-8FF5-89BAF9D7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90592-0567-4C95-8FBF-91FFD207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9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C3D21-26D6-484E-BC3A-884BB688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724C1-1C41-4BED-BA33-260BBB124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25076-54EB-43BE-8BAE-03328D1BB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10AE-C075-42C5-83CC-557DD357D244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611F4-8955-4D47-BEE2-45982EE25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BBC33-54DF-425F-8FA0-F2A203523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EF071-F3FA-4DF3-9AFF-297BFCB7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b="199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pic>
        <p:nvPicPr>
          <p:cNvPr id="9" name="Picture 8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2E49A2AF-ECE1-4AB3-B4FB-A6EE99CF6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27590" y="-1"/>
            <a:ext cx="1216441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249" y="2595171"/>
            <a:ext cx="10687792" cy="1626920"/>
          </a:xfrm>
        </p:spPr>
        <p:txBody>
          <a:bodyPr anchor="ctr">
            <a:no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Ezra Prays for His Nation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291" y="3937155"/>
            <a:ext cx="9171709" cy="1098395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Ezra 9:1-15</a:t>
            </a:r>
          </a:p>
        </p:txBody>
      </p:sp>
    </p:spTree>
    <p:extLst>
      <p:ext uri="{BB962C8B-B14F-4D97-AF65-F5344CB8AC3E}">
        <p14:creationId xmlns:p14="http://schemas.microsoft.com/office/powerpoint/2010/main" val="368129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091" r="2751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AFD21-558F-4463-8E1F-DD37D7203AF1}"/>
              </a:ext>
            </a:extLst>
          </p:cNvPr>
          <p:cNvSpPr/>
          <p:nvPr/>
        </p:nvSpPr>
        <p:spPr>
          <a:xfrm>
            <a:off x="0" y="-40"/>
            <a:ext cx="4752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0E34-5533-4D8D-90FE-97FEAFBF22E2}"/>
              </a:ext>
            </a:extLst>
          </p:cNvPr>
          <p:cNvSpPr/>
          <p:nvPr/>
        </p:nvSpPr>
        <p:spPr>
          <a:xfrm>
            <a:off x="4247410" y="-20"/>
            <a:ext cx="7944587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85AF6A44-51E4-4E19-AAFD-309C1427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0" y="112828"/>
            <a:ext cx="12095922" cy="663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949" y="2806433"/>
            <a:ext cx="6103794" cy="98102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200" dirty="0" err="1"/>
              <a:t>Shechaniah’s</a:t>
            </a:r>
            <a:r>
              <a:rPr lang="en-US" sz="4200" dirty="0"/>
              <a:t> Challenge Ch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517" y="3675888"/>
            <a:ext cx="10730173" cy="24051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 err="1"/>
              <a:t>Shechaniah</a:t>
            </a:r>
            <a:r>
              <a:rPr lang="en-US" sz="3600" dirty="0"/>
              <a:t> listens and admits their sin (1-2)</a:t>
            </a:r>
          </a:p>
          <a:p>
            <a:pPr algn="l"/>
            <a:r>
              <a:rPr lang="en-US" sz="3600" dirty="0"/>
              <a:t>Challenges the people to face their responsibility  (4)</a:t>
            </a:r>
          </a:p>
          <a:p>
            <a:pPr algn="l"/>
            <a:r>
              <a:rPr lang="en-US" sz="3600" dirty="0"/>
              <a:t>Public Oath and Call for Repentance</a:t>
            </a:r>
          </a:p>
          <a:p>
            <a:pPr algn="l"/>
            <a:r>
              <a:rPr lang="en-US" sz="3600" dirty="0"/>
              <a:t>Their sin put away (10:18-44)</a:t>
            </a:r>
          </a:p>
        </p:txBody>
      </p:sp>
      <p:pic>
        <p:nvPicPr>
          <p:cNvPr id="7" name="Picture 6" descr="A picture containing sky, person, outdoor, group&#10;&#10;Description automatically generated">
            <a:extLst>
              <a:ext uri="{FF2B5EF4-FFF2-40B4-BE49-F238E27FC236}">
                <a16:creationId xmlns:a16="http://schemas.microsoft.com/office/drawing/2014/main" id="{230471A4-BC9D-4087-BCF4-66D709AFF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45" y="237643"/>
            <a:ext cx="5368685" cy="25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b="199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pic>
        <p:nvPicPr>
          <p:cNvPr id="9" name="Picture 8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2E49A2AF-ECE1-4AB3-B4FB-A6EE99CF6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27590" y="-1"/>
            <a:ext cx="1216441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249" y="2595171"/>
            <a:ext cx="10687792" cy="1626920"/>
          </a:xfrm>
        </p:spPr>
        <p:txBody>
          <a:bodyPr anchor="ctr">
            <a:no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Ezra Prays for His Nation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291" y="3937155"/>
            <a:ext cx="9171709" cy="1098395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Ezra 9:1-15</a:t>
            </a:r>
          </a:p>
        </p:txBody>
      </p:sp>
    </p:spTree>
    <p:extLst>
      <p:ext uri="{BB962C8B-B14F-4D97-AF65-F5344CB8AC3E}">
        <p14:creationId xmlns:p14="http://schemas.microsoft.com/office/powerpoint/2010/main" val="958280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091" r="2751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AFD21-558F-4463-8E1F-DD37D7203AF1}"/>
              </a:ext>
            </a:extLst>
          </p:cNvPr>
          <p:cNvSpPr/>
          <p:nvPr/>
        </p:nvSpPr>
        <p:spPr>
          <a:xfrm>
            <a:off x="0" y="-40"/>
            <a:ext cx="4752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0E34-5533-4D8D-90FE-97FEAFBF22E2}"/>
              </a:ext>
            </a:extLst>
          </p:cNvPr>
          <p:cNvSpPr/>
          <p:nvPr/>
        </p:nvSpPr>
        <p:spPr>
          <a:xfrm>
            <a:off x="4247410" y="-20"/>
            <a:ext cx="7944587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85AF6A44-51E4-4E19-AAFD-309C1427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0" y="112828"/>
            <a:ext cx="12095922" cy="663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99" y="3455487"/>
            <a:ext cx="3262814" cy="6719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/>
              <a:t>The Returns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274" y="4238665"/>
            <a:ext cx="11474648" cy="228837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Group 538 to rebuild temple (Zerubbabel) 49,897 people</a:t>
            </a:r>
            <a:endParaRPr lang="en-US" sz="2800" dirty="0"/>
          </a:p>
          <a:p>
            <a:pPr algn="l">
              <a:lnSpc>
                <a:spcPts val="3600"/>
              </a:lnSpc>
            </a:pPr>
            <a:r>
              <a:rPr lang="en-US" sz="3600" dirty="0"/>
              <a:t>2nd Group 458 to restore people (Ezra leads) 1754 people</a:t>
            </a:r>
          </a:p>
          <a:p>
            <a:pPr algn="l"/>
            <a:r>
              <a:rPr lang="en-US" sz="3600" dirty="0"/>
              <a:t>3</a:t>
            </a:r>
            <a:r>
              <a:rPr lang="en-US" sz="3600" baseline="30000" dirty="0"/>
              <a:t>rd</a:t>
            </a:r>
            <a:r>
              <a:rPr lang="en-US" sz="3600" dirty="0"/>
              <a:t> Group 444 to rebuild walls (Nehemiah leads)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92FAAB1-AB07-4FBD-9311-F9BF3D88F3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4"/>
          <a:stretch/>
        </p:blipFill>
        <p:spPr>
          <a:xfrm>
            <a:off x="3047600" y="140192"/>
            <a:ext cx="6096799" cy="32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87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091" r="2751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AFD21-558F-4463-8E1F-DD37D7203AF1}"/>
              </a:ext>
            </a:extLst>
          </p:cNvPr>
          <p:cNvSpPr/>
          <p:nvPr/>
        </p:nvSpPr>
        <p:spPr>
          <a:xfrm>
            <a:off x="0" y="-40"/>
            <a:ext cx="4752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0E34-5533-4D8D-90FE-97FEAFBF22E2}"/>
              </a:ext>
            </a:extLst>
          </p:cNvPr>
          <p:cNvSpPr/>
          <p:nvPr/>
        </p:nvSpPr>
        <p:spPr>
          <a:xfrm>
            <a:off x="4247410" y="-20"/>
            <a:ext cx="7944587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85AF6A44-51E4-4E19-AAFD-309C1427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0" y="112828"/>
            <a:ext cx="12095922" cy="663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98" y="3628502"/>
            <a:ext cx="8814011" cy="6719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/>
              <a:t>Ezra – a godly devoted Jew (“Help”)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274" y="4391842"/>
            <a:ext cx="11089697" cy="2353259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/>
              <a:t>A devoted student of the scriptures; skilled scribe</a:t>
            </a:r>
          </a:p>
          <a:p>
            <a:pPr algn="l"/>
            <a:r>
              <a:rPr lang="en-US" sz="3600" dirty="0"/>
              <a:t>He helped to restore the Law to the nation</a:t>
            </a:r>
          </a:p>
          <a:p>
            <a:pPr algn="l"/>
            <a:r>
              <a:rPr lang="en-US" sz="3600" dirty="0"/>
              <a:t> A man of prayer deeply burdened for the spiritual welfare of his people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643D11-8444-4BAD-A7BE-7664FA560D76}"/>
              </a:ext>
            </a:extLst>
          </p:cNvPr>
          <p:cNvPicPr/>
          <p:nvPr/>
        </p:nvPicPr>
        <p:blipFill rotWithShape="1">
          <a:blip r:embed="rId4"/>
          <a:srcRect l="64316" t="46995" r="10043" b="21937"/>
          <a:stretch/>
        </p:blipFill>
        <p:spPr bwMode="auto">
          <a:xfrm>
            <a:off x="3136490" y="245371"/>
            <a:ext cx="4518699" cy="2984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244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091" r="2751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AFD21-558F-4463-8E1F-DD37D7203AF1}"/>
              </a:ext>
            </a:extLst>
          </p:cNvPr>
          <p:cNvSpPr/>
          <p:nvPr/>
        </p:nvSpPr>
        <p:spPr>
          <a:xfrm>
            <a:off x="0" y="-40"/>
            <a:ext cx="4752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0E34-5533-4D8D-90FE-97FEAFBF22E2}"/>
              </a:ext>
            </a:extLst>
          </p:cNvPr>
          <p:cNvSpPr/>
          <p:nvPr/>
        </p:nvSpPr>
        <p:spPr>
          <a:xfrm>
            <a:off x="4247410" y="-20"/>
            <a:ext cx="7944587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85AF6A44-51E4-4E19-AAFD-309C1427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0" y="112828"/>
            <a:ext cx="12095922" cy="663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517" y="473699"/>
            <a:ext cx="3634152" cy="98102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/>
              <a:t>Ezra is Chosen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319" y="2804814"/>
            <a:ext cx="10529283" cy="3427504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3600" dirty="0"/>
              <a:t>7:1-10 King Artaxerxes permitted Ezra to return to Jerusalem to assist the spiritual needs of the people</a:t>
            </a:r>
          </a:p>
          <a:p>
            <a:pPr algn="l"/>
            <a:endParaRPr lang="en-US" sz="400" dirty="0"/>
          </a:p>
          <a:p>
            <a:pPr algn="l"/>
            <a:r>
              <a:rPr lang="en-US" sz="3600" dirty="0"/>
              <a:t>7:6 A scribe skilled in the law of Moses – the hand of God was upon him (v 6, 9, 28)</a:t>
            </a:r>
          </a:p>
          <a:p>
            <a:pPr algn="l"/>
            <a:r>
              <a:rPr lang="en-US" sz="3600" dirty="0"/>
              <a:t>7:10  </a:t>
            </a:r>
            <a:r>
              <a:rPr lang="en-US" sz="3200" dirty="0"/>
              <a:t>For Ezra had set his heart to study the Law of the </a:t>
            </a:r>
            <a:r>
              <a:rPr lang="en-US" sz="3200" cap="small" dirty="0">
                <a:effectLst/>
              </a:rPr>
              <a:t>Lord</a:t>
            </a:r>
            <a:r>
              <a:rPr lang="en-US" sz="3200" dirty="0"/>
              <a:t>, and to do it and to teach his statutes and rules in Israel.</a:t>
            </a:r>
          </a:p>
        </p:txBody>
      </p:sp>
      <p:pic>
        <p:nvPicPr>
          <p:cNvPr id="12" name="Picture 11" descr="A picture containing text, older&#10;&#10;Description automatically generated">
            <a:extLst>
              <a:ext uri="{FF2B5EF4-FFF2-40B4-BE49-F238E27FC236}">
                <a16:creationId xmlns:a16="http://schemas.microsoft.com/office/drawing/2014/main" id="{1E07B1E7-70DA-4BA8-BBF0-2D983F6CB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45" y="221183"/>
            <a:ext cx="3847658" cy="20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091" r="2751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AFD21-558F-4463-8E1F-DD37D7203AF1}"/>
              </a:ext>
            </a:extLst>
          </p:cNvPr>
          <p:cNvSpPr/>
          <p:nvPr/>
        </p:nvSpPr>
        <p:spPr>
          <a:xfrm>
            <a:off x="0" y="-40"/>
            <a:ext cx="4752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0E34-5533-4D8D-90FE-97FEAFBF22E2}"/>
              </a:ext>
            </a:extLst>
          </p:cNvPr>
          <p:cNvSpPr/>
          <p:nvPr/>
        </p:nvSpPr>
        <p:spPr>
          <a:xfrm>
            <a:off x="4247410" y="-20"/>
            <a:ext cx="7944587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85AF6A44-51E4-4E19-AAFD-309C1427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0" y="112828"/>
            <a:ext cx="12095922" cy="663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91" y="3233882"/>
            <a:ext cx="10076899" cy="6719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/>
              <a:t>Ezra given permission by the King 7:12-26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274" y="4053016"/>
            <a:ext cx="11089697" cy="2692085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/>
              <a:t>Letter written in Aramaic language</a:t>
            </a:r>
          </a:p>
          <a:p>
            <a:pPr algn="l"/>
            <a:r>
              <a:rPr lang="en-US" sz="3600" dirty="0"/>
              <a:t>Any Jew could go up with Ezra (13)</a:t>
            </a:r>
          </a:p>
          <a:p>
            <a:pPr algn="l"/>
            <a:r>
              <a:rPr lang="en-US" sz="3600" dirty="0"/>
              <a:t>Large free will offering (16)</a:t>
            </a:r>
          </a:p>
          <a:p>
            <a:pPr algn="l"/>
            <a:r>
              <a:rPr lang="en-US" sz="3600" dirty="0"/>
              <a:t>Even given expense account (20-22)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68DD46-A27B-4BA3-93A3-60D283C7DB17}"/>
              </a:ext>
            </a:extLst>
          </p:cNvPr>
          <p:cNvPicPr/>
          <p:nvPr/>
        </p:nvPicPr>
        <p:blipFill rotWithShape="1">
          <a:blip r:embed="rId4"/>
          <a:srcRect l="61240" t="26780" r="5698" b="39982"/>
          <a:stretch/>
        </p:blipFill>
        <p:spPr bwMode="auto">
          <a:xfrm>
            <a:off x="3163331" y="337368"/>
            <a:ext cx="4955058" cy="2892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711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091" r="2751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AFD21-558F-4463-8E1F-DD37D7203AF1}"/>
              </a:ext>
            </a:extLst>
          </p:cNvPr>
          <p:cNvSpPr/>
          <p:nvPr/>
        </p:nvSpPr>
        <p:spPr>
          <a:xfrm>
            <a:off x="0" y="-40"/>
            <a:ext cx="4752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0E34-5533-4D8D-90FE-97FEAFBF22E2}"/>
              </a:ext>
            </a:extLst>
          </p:cNvPr>
          <p:cNvSpPr/>
          <p:nvPr/>
        </p:nvSpPr>
        <p:spPr>
          <a:xfrm>
            <a:off x="4247410" y="-20"/>
            <a:ext cx="7944587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85AF6A44-51E4-4E19-AAFD-309C1427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0" y="112828"/>
            <a:ext cx="12095922" cy="663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737" y="2410606"/>
            <a:ext cx="4752975" cy="98102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/>
              <a:t>Ezra’s Task (7:25-28)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319" y="3447246"/>
            <a:ext cx="10529283" cy="2785072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US" sz="3600" dirty="0"/>
              <a:t>To establish order and religious worship in the land</a:t>
            </a:r>
          </a:p>
          <a:p>
            <a:pPr algn="l"/>
            <a:r>
              <a:rPr lang="en-US" sz="3600" dirty="0"/>
              <a:t>His appreciation and praise (27-28)</a:t>
            </a:r>
          </a:p>
          <a:p>
            <a:pPr algn="l"/>
            <a:r>
              <a:rPr lang="en-US" sz="3600" dirty="0"/>
              <a:t>Blessed be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, the God of our fathers, who put such a thing as this into the heart of the king, to beautify the house of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 that is in Jerusalem, </a:t>
            </a:r>
            <a:r>
              <a:rPr lang="en-US" sz="3600" baseline="30000" dirty="0"/>
              <a:t>28 </a:t>
            </a:r>
            <a:r>
              <a:rPr lang="en-US" sz="3600" dirty="0"/>
              <a:t>and who extended to me his steadfast love. I took courage, for the hand of the 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/>
              <a:t> my God was on me,</a:t>
            </a:r>
          </a:p>
        </p:txBody>
      </p:sp>
      <p:pic>
        <p:nvPicPr>
          <p:cNvPr id="12" name="Picture 11" descr="A picture containing text, older&#10;&#10;Description automatically generated">
            <a:extLst>
              <a:ext uri="{FF2B5EF4-FFF2-40B4-BE49-F238E27FC236}">
                <a16:creationId xmlns:a16="http://schemas.microsoft.com/office/drawing/2014/main" id="{1E07B1E7-70DA-4BA8-BBF0-2D983F6CB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45" y="221183"/>
            <a:ext cx="3847658" cy="20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7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091" r="2751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AFD21-558F-4463-8E1F-DD37D7203AF1}"/>
              </a:ext>
            </a:extLst>
          </p:cNvPr>
          <p:cNvSpPr/>
          <p:nvPr/>
        </p:nvSpPr>
        <p:spPr>
          <a:xfrm>
            <a:off x="0" y="-40"/>
            <a:ext cx="4752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0E34-5533-4D8D-90FE-97FEAFBF22E2}"/>
              </a:ext>
            </a:extLst>
          </p:cNvPr>
          <p:cNvSpPr/>
          <p:nvPr/>
        </p:nvSpPr>
        <p:spPr>
          <a:xfrm>
            <a:off x="4247410" y="-20"/>
            <a:ext cx="7944587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85AF6A44-51E4-4E19-AAFD-309C1427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0" y="112828"/>
            <a:ext cx="12095922" cy="663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40" y="3045558"/>
            <a:ext cx="5932152" cy="98102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/>
              <a:t>Making the Journey Ch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319" y="3966792"/>
            <a:ext cx="10529283" cy="252693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/>
              <a:t>Assembling companions (1-14)</a:t>
            </a:r>
          </a:p>
          <a:p>
            <a:pPr algn="l"/>
            <a:r>
              <a:rPr lang="en-US" sz="3600" dirty="0"/>
              <a:t>Finding and enlisting Levites (15-20)</a:t>
            </a:r>
          </a:p>
          <a:p>
            <a:pPr algn="l"/>
            <a:r>
              <a:rPr lang="en-US" sz="3600" dirty="0"/>
              <a:t>Fasting for Prayer and Courage (21-23)</a:t>
            </a:r>
          </a:p>
          <a:p>
            <a:pPr algn="l"/>
            <a:r>
              <a:rPr lang="en-US" sz="3600" dirty="0"/>
              <a:t>Journey to Jerusalem (8:31-36)</a:t>
            </a:r>
          </a:p>
          <a:p>
            <a:pPr algn="l"/>
            <a:endParaRPr lang="en-US" sz="3600" dirty="0"/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D51817AF-FAD1-48F5-9E94-5870D17224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4"/>
          <a:stretch/>
        </p:blipFill>
        <p:spPr>
          <a:xfrm>
            <a:off x="3523489" y="434429"/>
            <a:ext cx="4940890" cy="260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091" r="2751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AFD21-558F-4463-8E1F-DD37D7203AF1}"/>
              </a:ext>
            </a:extLst>
          </p:cNvPr>
          <p:cNvSpPr/>
          <p:nvPr/>
        </p:nvSpPr>
        <p:spPr>
          <a:xfrm>
            <a:off x="0" y="-40"/>
            <a:ext cx="4752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0E34-5533-4D8D-90FE-97FEAFBF22E2}"/>
              </a:ext>
            </a:extLst>
          </p:cNvPr>
          <p:cNvSpPr/>
          <p:nvPr/>
        </p:nvSpPr>
        <p:spPr>
          <a:xfrm>
            <a:off x="4247410" y="-20"/>
            <a:ext cx="7944587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85AF6A44-51E4-4E19-AAFD-309C1427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0" y="112828"/>
            <a:ext cx="12095922" cy="663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09" y="473699"/>
            <a:ext cx="5092860" cy="98102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/>
              <a:t>Ezra’s Reaction to 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913" y="2345030"/>
            <a:ext cx="10730173" cy="419168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9:1-4 Ezra hears many people in Israel have sinned by taking foreign wives).. Ezra’s reaction </a:t>
            </a:r>
          </a:p>
          <a:p>
            <a:pPr algn="l"/>
            <a:r>
              <a:rPr lang="en-US" sz="3200" dirty="0"/>
              <a:t>9:3-4 As soon as I heard this, I tore my garment and my cloak and pulled hair from my head and beard and sat appalled. </a:t>
            </a:r>
            <a:r>
              <a:rPr lang="en-US" sz="3200" baseline="30000" dirty="0"/>
              <a:t>4 </a:t>
            </a:r>
            <a:r>
              <a:rPr lang="en-US" sz="3200" dirty="0"/>
              <a:t>Then all who trembled at the words of the God of Israel, because of the faithlessness of the returned exiles, gathered around me while I sat appalled until the evening sacrifice. </a:t>
            </a:r>
            <a:endParaRPr lang="en-US" sz="4000" dirty="0"/>
          </a:p>
          <a:p>
            <a:pPr algn="l"/>
            <a:endParaRPr lang="en-US" sz="1200" dirty="0"/>
          </a:p>
          <a:p>
            <a:pPr algn="l"/>
            <a:endParaRPr lang="en-US" sz="4000" dirty="0"/>
          </a:p>
          <a:p>
            <a:pPr algn="l"/>
            <a:endParaRPr lang="en-US" sz="4000" dirty="0"/>
          </a:p>
        </p:txBody>
      </p:sp>
      <p:pic>
        <p:nvPicPr>
          <p:cNvPr id="13" name="Picture 12" descr="A picture containing floor&#10;&#10;Description automatically generated">
            <a:extLst>
              <a:ext uri="{FF2B5EF4-FFF2-40B4-BE49-F238E27FC236}">
                <a16:creationId xmlns:a16="http://schemas.microsoft.com/office/drawing/2014/main" id="{42640EF3-E669-4E29-9B9B-477D3DA67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96" y="377645"/>
            <a:ext cx="3045147" cy="18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06B9F82-F0CC-4239-994C-E54CA0C4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091" r="2751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AFD21-558F-4463-8E1F-DD37D7203AF1}"/>
              </a:ext>
            </a:extLst>
          </p:cNvPr>
          <p:cNvSpPr/>
          <p:nvPr/>
        </p:nvSpPr>
        <p:spPr>
          <a:xfrm>
            <a:off x="0" y="-40"/>
            <a:ext cx="4752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80E34-5533-4D8D-90FE-97FEAFBF22E2}"/>
              </a:ext>
            </a:extLst>
          </p:cNvPr>
          <p:cNvSpPr/>
          <p:nvPr/>
        </p:nvSpPr>
        <p:spPr>
          <a:xfrm>
            <a:off x="4247410" y="-20"/>
            <a:ext cx="7944587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85AF6A44-51E4-4E19-AAFD-309C1427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>
          <a:xfrm>
            <a:off x="0" y="112828"/>
            <a:ext cx="12095922" cy="6632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8209B-E380-4E37-AD3A-FDFD3B937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514" y="2664176"/>
            <a:ext cx="6103794" cy="981027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/>
              <a:t>Godly Reaction to Sin Ch 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1C7C-1E17-4116-8690-856723E59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517" y="3473573"/>
            <a:ext cx="10730173" cy="260749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Their sin is reported 9:1-2  Marriages with foreign wives, Exodus 34:11-16; </a:t>
            </a:r>
            <a:r>
              <a:rPr lang="en-US" sz="3600" dirty="0" err="1"/>
              <a:t>Deut</a:t>
            </a:r>
            <a:r>
              <a:rPr lang="en-US" sz="3600" dirty="0"/>
              <a:t> 7:1-4</a:t>
            </a:r>
          </a:p>
          <a:p>
            <a:pPr algn="l"/>
            <a:r>
              <a:rPr lang="en-US" sz="3600" dirty="0"/>
              <a:t>Ezra’s prayer of confession (9:5-15)</a:t>
            </a:r>
          </a:p>
          <a:p>
            <a:pPr algn="l"/>
            <a:r>
              <a:rPr lang="en-US" sz="3600" dirty="0"/>
              <a:t>Confess it without excuse to the God of mercy</a:t>
            </a:r>
          </a:p>
          <a:p>
            <a:pPr algn="l"/>
            <a:endParaRPr lang="en-US" sz="3600" dirty="0"/>
          </a:p>
          <a:p>
            <a:pPr algn="l"/>
            <a:endParaRPr lang="en-US" sz="3600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4AB12BA-AB52-4B92-B7AE-3A91746BF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94" y="184825"/>
            <a:ext cx="4345818" cy="26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19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470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Ezra Prays for His Nation </vt:lpstr>
      <vt:lpstr>The Returns</vt:lpstr>
      <vt:lpstr>Ezra – a godly devoted Jew (“Help”) </vt:lpstr>
      <vt:lpstr>Ezra is Chosen</vt:lpstr>
      <vt:lpstr>Ezra given permission by the King 7:12-26</vt:lpstr>
      <vt:lpstr>Ezra’s Task (7:25-28)</vt:lpstr>
      <vt:lpstr>Making the Journey Ch 8</vt:lpstr>
      <vt:lpstr>Ezra’s Reaction to Sin</vt:lpstr>
      <vt:lpstr>Godly Reaction to Sin Ch 9 </vt:lpstr>
      <vt:lpstr>Shechaniah’s Challenge Ch 10</vt:lpstr>
      <vt:lpstr>Ezra Prays for His Nation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4</cp:revision>
  <dcterms:created xsi:type="dcterms:W3CDTF">2021-01-17T01:20:32Z</dcterms:created>
  <dcterms:modified xsi:type="dcterms:W3CDTF">2021-01-24T00:53:29Z</dcterms:modified>
</cp:coreProperties>
</file>