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70" r:id="rId3"/>
    <p:sldId id="280" r:id="rId4"/>
    <p:sldId id="281" r:id="rId5"/>
    <p:sldId id="282" r:id="rId6"/>
    <p:sldId id="283" r:id="rId7"/>
    <p:sldId id="28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CBCB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56D2EE-7480-4D37-B63C-C586037305A1}" v="2032" dt="2020-11-01T17:18:40.9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48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2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FEC00-F2F8-4AE8-8199-F581D0335B56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512C3-FFC5-44C5-8F45-E5A6BCE57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7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5512C3-FFC5-44C5-8F45-E5A6BCE57D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8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5512C3-FFC5-44C5-8F45-E5A6BCE57D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04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5512C3-FFC5-44C5-8F45-E5A6BCE57D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87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5512C3-FFC5-44C5-8F45-E5A6BCE57D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8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5512C3-FFC5-44C5-8F45-E5A6BCE57D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30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C77A1-8BB0-4A32-8DC4-336382C21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B80C3D-9310-4BE8-954D-91620191F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CC1BA-F862-4C5E-B4F6-AC4BC8550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768F-EEB7-43C0-9C15-AC1016325933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1EA0D-88F0-428A-ADD1-096F1CAA7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37689-6A56-444E-9F0C-D1A1570C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17894-979E-4FD6-BBEA-ABC66A7E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05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CCD43-7EF4-4A55-8072-473A76898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09CFD5-AC49-4A20-A868-1B3C9A36E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F7D56-BE00-49C6-8EBA-A8EED9AED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768F-EEB7-43C0-9C15-AC1016325933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D0675-2C7A-4FFB-BBE4-07684BC40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A7CA3-1AAB-404A-853B-3A98C94F0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17894-979E-4FD6-BBEA-ABC66A7E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20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293E8F-90BE-4C50-BE40-7A43D97D31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BF8851-28BD-4041-899A-25DD35513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23A40-828F-4A10-B249-095D90653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768F-EEB7-43C0-9C15-AC1016325933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DDB3E-7E68-4F07-9CB0-836A1D164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C36BA-4C07-4A5A-AE75-C62B19760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17894-979E-4FD6-BBEA-ABC66A7E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EE262-BE40-4CB7-BD23-82CA8DD9D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83368-6529-4818-A92F-0558C6003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EE2F1-F30C-426C-97F8-FD177F65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768F-EEB7-43C0-9C15-AC1016325933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2F7F9-F831-43D4-8000-F17158979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26DDB-7BCB-4268-97AC-3C6AEBC2A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17894-979E-4FD6-BBEA-ABC66A7E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0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A8AE5-2005-440C-91D9-19A25E05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9B197-D312-4E92-AB74-8B65A3181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643E5-AD07-487B-944E-733CBE0B6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768F-EEB7-43C0-9C15-AC1016325933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A07D6-CCA8-4D09-BEFF-99E8BF1F1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1EB7C-39BD-4D96-AF5C-CE4AF9955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17894-979E-4FD6-BBEA-ABC66A7E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3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151A9-294A-42B8-A82D-FEACD5580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8D3BD-91BD-469E-8E45-BF4AC1E859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48F22A-DAA9-49D0-830C-745DE046BC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C1BE3C-EB5E-43A8-BDE5-A9C9A3923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768F-EEB7-43C0-9C15-AC1016325933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855A4-94CC-4507-B054-FF26A314F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E87DBB-4BA7-4130-B9E1-12E52AFE6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17894-979E-4FD6-BBEA-ABC66A7E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8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14D6F-904C-484E-B4B7-8561EBB2D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1273A-105A-4039-AC03-603BE4527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F8F48E-40CE-48F3-A765-6BB3545D6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0E5AE9-6F0B-402E-BD5D-C870F6C961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54CDE6-2A02-4540-AA75-7DECC9459E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CBA3F4-FC3A-47A7-A1C2-77E2EEAEB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768F-EEB7-43C0-9C15-AC1016325933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0DD33A-84D2-48EE-9DB9-0B2302F52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120DBF-3CF4-45F4-A1B6-DEB0ED145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17894-979E-4FD6-BBEA-ABC66A7E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18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878BA-BEF2-441E-B1FB-78B6D9AD6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97ED42-CBD7-4476-B295-A1D7A7B5A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768F-EEB7-43C0-9C15-AC1016325933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F8B2F9-81C8-43F7-9F9A-88FC025A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43B29F-60D2-4219-84CF-4010EC3C9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17894-979E-4FD6-BBEA-ABC66A7E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4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21A01D-A0D0-476F-8C25-9003A0D5F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768F-EEB7-43C0-9C15-AC1016325933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84905D-6393-4D50-98B4-B456701F8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443BC4-972A-4065-BBB3-55C5763AD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17894-979E-4FD6-BBEA-ABC66A7E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5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D564B-C5A6-444B-935A-8ED6E24C2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7D93F-9466-4E26-B1DE-D21D5729F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1D2A47-B67D-47A9-AA1B-026EDC57F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B78ACE-1297-40EE-864C-1DB67F14C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768F-EEB7-43C0-9C15-AC1016325933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6614F8-264B-4E04-BBBE-C1B60D370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765D2-B414-47C4-8E00-31F2A5B3B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17894-979E-4FD6-BBEA-ABC66A7E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36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66968-721E-4893-B665-2ECB63FBB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71FE41-BFC4-4BFD-A8A5-2FC128B4D1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5CCA90-2D7C-4619-A39D-257679E0F9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72CF36-8361-4C3F-81B6-BD5D46BE9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768F-EEB7-43C0-9C15-AC1016325933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8CC941-FE97-4505-A336-4A1E6B9A9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20891-DDFE-4D92-B96C-F00F00DD0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17894-979E-4FD6-BBEA-ABC66A7E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2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E2EA51-0380-4353-AEE3-89CFBD2A0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3EB64-F28B-4151-8363-777C14C7C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769EC-CABD-4DEF-AA1E-8BA4196148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768F-EEB7-43C0-9C15-AC1016325933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59510-AB51-47C3-B23A-744594DA47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494C5-379B-469E-91F1-7518B99E32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17894-979E-4FD6-BBEA-ABC66A7EA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7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biblegateway.com/passage/?search=James+1%3A1-12&amp;version=NKJV#fen-NKJV-30271b" TargetMode="External"/><Relationship Id="rId4" Type="http://schemas.openxmlformats.org/officeDocument/2006/relationships/hyperlink" Target="https://www.biblegateway.com/passage/?search=James+1%3A1-12&amp;version=NKJV#fen-NKJV-30270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50127-35E8-424C-B51B-A3F7FAB84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858" y="4987060"/>
            <a:ext cx="10906061" cy="794903"/>
          </a:xfrm>
          <a:noFill/>
        </p:spPr>
        <p:txBody>
          <a:bodyPr anchor="ctr">
            <a:normAutofit/>
          </a:bodyPr>
          <a:lstStyle/>
          <a:p>
            <a:r>
              <a:rPr lang="en-US" sz="4800" dirty="0"/>
              <a:t>How Faith Reacts to Trials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A5C8AD-0288-4243-89FD-D504B881F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858" y="5781963"/>
            <a:ext cx="10906061" cy="560964"/>
          </a:xfrm>
          <a:noFill/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James 1:1-12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A picture containing outdoor, mountain, sky, snow&#10;&#10;Description automatically generated">
            <a:extLst>
              <a:ext uri="{FF2B5EF4-FFF2-40B4-BE49-F238E27FC236}">
                <a16:creationId xmlns:a16="http://schemas.microsoft.com/office/drawing/2014/main" id="{3DE61B92-2D7D-436C-8B7A-54E7B4123C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4" r="14081" b="-1"/>
          <a:stretch/>
        </p:blipFill>
        <p:spPr>
          <a:xfrm>
            <a:off x="2170029" y="804672"/>
            <a:ext cx="7851943" cy="35546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56184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CB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BB39855-330E-4133-8E2C-34320ACBB1CB}"/>
              </a:ext>
            </a:extLst>
          </p:cNvPr>
          <p:cNvSpPr/>
          <p:nvPr/>
        </p:nvSpPr>
        <p:spPr>
          <a:xfrm>
            <a:off x="8234361" y="1676534"/>
            <a:ext cx="3525518" cy="4596944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23453A-8BB9-47CE-BA8A-7217E9F1DF15}"/>
              </a:ext>
            </a:extLst>
          </p:cNvPr>
          <p:cNvSpPr/>
          <p:nvPr/>
        </p:nvSpPr>
        <p:spPr>
          <a:xfrm>
            <a:off x="-57873" y="1562582"/>
            <a:ext cx="5220182" cy="48382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outdoor, water, mountain, nature&#10;&#10;Description automatically generated">
            <a:extLst>
              <a:ext uri="{FF2B5EF4-FFF2-40B4-BE49-F238E27FC236}">
                <a16:creationId xmlns:a16="http://schemas.microsoft.com/office/drawing/2014/main" id="{D6CDC593-3326-4AEB-A94C-DA39B93275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887" y="1825625"/>
            <a:ext cx="3284599" cy="4294207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4207065B-0975-43FB-A24E-FBACD134E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079" y="365125"/>
            <a:ext cx="6416489" cy="1070135"/>
          </a:xfrm>
        </p:spPr>
        <p:txBody>
          <a:bodyPr/>
          <a:lstStyle/>
          <a:p>
            <a:r>
              <a:rPr lang="en-US" dirty="0"/>
              <a:t>Author and Purpose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8F2E9C-BAF6-4719-B3F9-1F80F85E3439}"/>
              </a:ext>
            </a:extLst>
          </p:cNvPr>
          <p:cNvSpPr/>
          <p:nvPr/>
        </p:nvSpPr>
        <p:spPr>
          <a:xfrm>
            <a:off x="5162309" y="1562582"/>
            <a:ext cx="7029689" cy="4838218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41DE418-0120-4901-8E29-65D30554D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66481" y="1825625"/>
            <a:ext cx="6493398" cy="435133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/>
              <a:t>James the brother of Jesus</a:t>
            </a:r>
          </a:p>
          <a:p>
            <a:pPr marL="457200" lvl="1">
              <a:buFontTx/>
              <a:buChar char="-"/>
            </a:pPr>
            <a:r>
              <a:rPr lang="en-US" sz="2200" dirty="0">
                <a:solidFill>
                  <a:srgbClr val="FF0000"/>
                </a:solidFill>
              </a:rPr>
              <a:t>1 Cor 15:7 </a:t>
            </a:r>
            <a:r>
              <a:rPr lang="en-US" sz="2200" dirty="0"/>
              <a:t>then He appeared to James, then to all the apostles  (a leader in the church in Jerusalem)</a:t>
            </a:r>
          </a:p>
          <a:p>
            <a:pPr>
              <a:buFontTx/>
              <a:buChar char="-"/>
            </a:pPr>
            <a:r>
              <a:rPr lang="en-US" dirty="0"/>
              <a:t>Twelve tribes scattered abroad</a:t>
            </a:r>
          </a:p>
          <a:p>
            <a:pPr marL="457200" lvl="1" indent="0">
              <a:buNone/>
            </a:pPr>
            <a:r>
              <a:rPr lang="en-US" sz="2200" dirty="0"/>
              <a:t>Jewish Christians living outside Jerusalem </a:t>
            </a:r>
            <a:r>
              <a:rPr lang="en-US" sz="2200" dirty="0">
                <a:solidFill>
                  <a:srgbClr val="FF0000"/>
                </a:solidFill>
              </a:rPr>
              <a:t>Acts 8:1</a:t>
            </a:r>
          </a:p>
          <a:p>
            <a:pPr>
              <a:buFontTx/>
              <a:buChar char="-"/>
            </a:pPr>
            <a:r>
              <a:rPr lang="en-US" sz="2600" dirty="0"/>
              <a:t>James explains have a way to deal with life that sets us apart from others. </a:t>
            </a:r>
          </a:p>
          <a:p>
            <a:pPr marL="457200" lvl="1">
              <a:buFontTx/>
              <a:buChar char="-"/>
            </a:pPr>
            <a:r>
              <a:rPr lang="en-US" sz="2200" dirty="0"/>
              <a:t>Faith and Works – genuine faith acts and works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7937019-E9C0-4AF2-B685-0FCB498932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079" y="1825625"/>
            <a:ext cx="4295323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1 James, a bondservant of God and of the Lord Jesus Christ,    To the twelve tribes which are scattered abroad: Greetings.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60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CB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BB39855-330E-4133-8E2C-34320ACBB1CB}"/>
              </a:ext>
            </a:extLst>
          </p:cNvPr>
          <p:cNvSpPr/>
          <p:nvPr/>
        </p:nvSpPr>
        <p:spPr>
          <a:xfrm>
            <a:off x="8234361" y="1676534"/>
            <a:ext cx="3525518" cy="4596944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23453A-8BB9-47CE-BA8A-7217E9F1DF15}"/>
              </a:ext>
            </a:extLst>
          </p:cNvPr>
          <p:cNvSpPr/>
          <p:nvPr/>
        </p:nvSpPr>
        <p:spPr>
          <a:xfrm>
            <a:off x="-57873" y="1562582"/>
            <a:ext cx="5220182" cy="48382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outdoor, water, mountain, nature&#10;&#10;Description automatically generated">
            <a:extLst>
              <a:ext uri="{FF2B5EF4-FFF2-40B4-BE49-F238E27FC236}">
                <a16:creationId xmlns:a16="http://schemas.microsoft.com/office/drawing/2014/main" id="{D6CDC593-3326-4AEB-A94C-DA39B93275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887" y="1825625"/>
            <a:ext cx="3284599" cy="4294207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4207065B-0975-43FB-A24E-FBACD134E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079" y="365125"/>
            <a:ext cx="7029689" cy="1070135"/>
          </a:xfrm>
        </p:spPr>
        <p:txBody>
          <a:bodyPr>
            <a:normAutofit fontScale="90000"/>
          </a:bodyPr>
          <a:lstStyle/>
          <a:p>
            <a:r>
              <a:rPr lang="en-US" dirty="0"/>
              <a:t>How Christians should react to trials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8F2E9C-BAF6-4719-B3F9-1F80F85E3439}"/>
              </a:ext>
            </a:extLst>
          </p:cNvPr>
          <p:cNvSpPr/>
          <p:nvPr/>
        </p:nvSpPr>
        <p:spPr>
          <a:xfrm>
            <a:off x="5162309" y="1562582"/>
            <a:ext cx="7029689" cy="4838218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41DE418-0120-4901-8E29-65D30554D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66481" y="1825625"/>
            <a:ext cx="6493398" cy="435133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/>
              <a:t>See these trials as a cause for joy</a:t>
            </a:r>
          </a:p>
          <a:p>
            <a:pPr marL="457200" lvl="1">
              <a:buFontTx/>
              <a:buChar char="-"/>
            </a:pPr>
            <a:r>
              <a:rPr lang="en-US" sz="2200" dirty="0"/>
              <a:t>Only Christians react this way</a:t>
            </a:r>
          </a:p>
          <a:p>
            <a:pPr marL="457200" lvl="1">
              <a:buFontTx/>
              <a:buChar char="-"/>
            </a:pPr>
            <a:r>
              <a:rPr lang="en-US" sz="2200" dirty="0"/>
              <a:t>Our faith is being tested</a:t>
            </a:r>
          </a:p>
          <a:p>
            <a:pPr marL="0">
              <a:buFontTx/>
              <a:buChar char="-"/>
            </a:pPr>
            <a:r>
              <a:rPr lang="en-US" sz="2600" dirty="0"/>
              <a:t>God uses trials to accomplish His purpose</a:t>
            </a:r>
            <a:endParaRPr lang="en-US" sz="2200" dirty="0"/>
          </a:p>
          <a:p>
            <a:pPr marL="0">
              <a:buFontTx/>
              <a:buChar char="-"/>
            </a:pPr>
            <a:r>
              <a:rPr lang="en-US" sz="2600" dirty="0"/>
              <a:t>God’s goal in our life is growing in godliness</a:t>
            </a:r>
          </a:p>
          <a:p>
            <a:pPr marL="457200" lvl="1">
              <a:buFontTx/>
              <a:buChar char="-"/>
            </a:pPr>
            <a:r>
              <a:rPr lang="en-US" sz="2200" dirty="0"/>
              <a:t>Not a comfortable life, but to grow in spiritual maturity to reach the goal of heaven Col 3:1-2</a:t>
            </a:r>
          </a:p>
          <a:p>
            <a:pPr marL="457200" lvl="1">
              <a:buFontTx/>
              <a:buChar char="-"/>
            </a:pPr>
            <a:r>
              <a:rPr lang="en-US" sz="2200" dirty="0"/>
              <a:t>Trials are a joy when God and heaven is our goal</a:t>
            </a:r>
          </a:p>
          <a:p>
            <a:pPr marL="457200" lvl="1">
              <a:buFontTx/>
              <a:buChar char="-"/>
            </a:pPr>
            <a:endParaRPr lang="en-US" sz="2200" dirty="0"/>
          </a:p>
          <a:p>
            <a:pPr marL="457200" lvl="1">
              <a:buFontTx/>
              <a:buChar char="-"/>
            </a:pPr>
            <a:endParaRPr lang="en-US" sz="22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7937019-E9C0-4AF2-B685-0FCB498932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079" y="1825625"/>
            <a:ext cx="4295323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2-4 My brethren, count it all joy when you fall into various trials, </a:t>
            </a:r>
            <a:r>
              <a:rPr lang="en-US" sz="2400" baseline="30000" dirty="0"/>
              <a:t>3 </a:t>
            </a:r>
            <a:r>
              <a:rPr lang="en-US" sz="2400" dirty="0"/>
              <a:t>knowing that the testing of your faith produces </a:t>
            </a:r>
            <a:r>
              <a:rPr lang="en-US" sz="2400" baseline="30000" dirty="0"/>
              <a:t>[</a:t>
            </a:r>
            <a:r>
              <a:rPr lang="en-US" sz="2400" baseline="30000" dirty="0">
                <a:hlinkClick r:id="rId4" tooltip="See footnote a"/>
              </a:rPr>
              <a:t>a</a:t>
            </a:r>
            <a:r>
              <a:rPr lang="en-US" sz="2400" baseline="30000" dirty="0"/>
              <a:t>]</a:t>
            </a:r>
            <a:r>
              <a:rPr lang="en-US" sz="2400" dirty="0"/>
              <a:t>patience. </a:t>
            </a:r>
            <a:r>
              <a:rPr lang="en-US" sz="2400" baseline="30000" dirty="0"/>
              <a:t>4 </a:t>
            </a:r>
            <a:r>
              <a:rPr lang="en-US" sz="2400" dirty="0"/>
              <a:t>But let patience have </a:t>
            </a:r>
            <a:r>
              <a:rPr lang="en-US" sz="2400" i="1" dirty="0"/>
              <a:t>its</a:t>
            </a:r>
            <a:r>
              <a:rPr lang="en-US" sz="2400" dirty="0"/>
              <a:t> perfect work, that you may be </a:t>
            </a:r>
            <a:r>
              <a:rPr lang="en-US" sz="2400" baseline="30000" dirty="0"/>
              <a:t>[</a:t>
            </a:r>
            <a:r>
              <a:rPr lang="en-US" sz="2400" baseline="30000" dirty="0">
                <a:hlinkClick r:id="rId5" tooltip="See footnote b"/>
              </a:rPr>
              <a:t>b</a:t>
            </a:r>
            <a:r>
              <a:rPr lang="en-US" sz="2400" baseline="30000" dirty="0"/>
              <a:t>]</a:t>
            </a:r>
            <a:r>
              <a:rPr lang="en-US" sz="2400" dirty="0"/>
              <a:t>perfect and complete, lacking nothing.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93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CB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BB39855-330E-4133-8E2C-34320ACBB1CB}"/>
              </a:ext>
            </a:extLst>
          </p:cNvPr>
          <p:cNvSpPr/>
          <p:nvPr/>
        </p:nvSpPr>
        <p:spPr>
          <a:xfrm>
            <a:off x="8234361" y="1676534"/>
            <a:ext cx="3525518" cy="4596944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23453A-8BB9-47CE-BA8A-7217E9F1DF15}"/>
              </a:ext>
            </a:extLst>
          </p:cNvPr>
          <p:cNvSpPr/>
          <p:nvPr/>
        </p:nvSpPr>
        <p:spPr>
          <a:xfrm>
            <a:off x="-57873" y="1562582"/>
            <a:ext cx="5220182" cy="48382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outdoor, water, mountain, nature&#10;&#10;Description automatically generated">
            <a:extLst>
              <a:ext uri="{FF2B5EF4-FFF2-40B4-BE49-F238E27FC236}">
                <a16:creationId xmlns:a16="http://schemas.microsoft.com/office/drawing/2014/main" id="{D6CDC593-3326-4AEB-A94C-DA39B93275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887" y="1825625"/>
            <a:ext cx="3284599" cy="4294207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4207065B-0975-43FB-A24E-FBACD134E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079" y="365125"/>
            <a:ext cx="7029689" cy="1070135"/>
          </a:xfrm>
        </p:spPr>
        <p:txBody>
          <a:bodyPr>
            <a:normAutofit/>
          </a:bodyPr>
          <a:lstStyle/>
          <a:p>
            <a:r>
              <a:rPr lang="en-US" dirty="0"/>
              <a:t>God Provides Help to Face Trials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8F2E9C-BAF6-4719-B3F9-1F80F85E3439}"/>
              </a:ext>
            </a:extLst>
          </p:cNvPr>
          <p:cNvSpPr/>
          <p:nvPr/>
        </p:nvSpPr>
        <p:spPr>
          <a:xfrm>
            <a:off x="5162309" y="1562582"/>
            <a:ext cx="7029689" cy="4838218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41DE418-0120-4901-8E29-65D30554D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66481" y="1825625"/>
            <a:ext cx="6493398" cy="435133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/>
              <a:t>The thing we lack to face trials is wisdom</a:t>
            </a:r>
          </a:p>
          <a:p>
            <a:pPr marL="457200" lvl="1">
              <a:buFontTx/>
              <a:buChar char="-"/>
            </a:pPr>
            <a:r>
              <a:rPr lang="en-US" sz="2200" dirty="0"/>
              <a:t>The ability to see the good within the situation</a:t>
            </a:r>
          </a:p>
          <a:p>
            <a:pPr marL="457200" lvl="1">
              <a:buFontTx/>
              <a:buChar char="-"/>
            </a:pPr>
            <a:r>
              <a:rPr lang="en-US" sz="2200" dirty="0"/>
              <a:t>Our wisdom grows through experience</a:t>
            </a:r>
          </a:p>
          <a:p>
            <a:pPr marL="457200" lvl="1">
              <a:buFontTx/>
              <a:buChar char="-"/>
            </a:pPr>
            <a:r>
              <a:rPr lang="en-US" sz="2200" dirty="0"/>
              <a:t>God promises to give wisdom generously</a:t>
            </a:r>
          </a:p>
          <a:p>
            <a:pPr marL="457200" lvl="1">
              <a:buFontTx/>
              <a:buChar char="-"/>
            </a:pPr>
            <a:r>
              <a:rPr lang="en-US" sz="2200" dirty="0"/>
              <a:t>We must ask – prayer is the way to gain wisdom</a:t>
            </a:r>
          </a:p>
          <a:p>
            <a:pPr marL="457200" lvl="1">
              <a:buFontTx/>
              <a:buChar char="-"/>
            </a:pPr>
            <a:r>
              <a:rPr lang="en-US" sz="2200" dirty="0"/>
              <a:t>How we should pray – without doubt that God hears us, without changing our mind</a:t>
            </a:r>
          </a:p>
          <a:p>
            <a:pPr marL="457200" lvl="1">
              <a:buFontTx/>
              <a:buChar char="-"/>
            </a:pPr>
            <a:endParaRPr lang="en-US" sz="2200" dirty="0"/>
          </a:p>
          <a:p>
            <a:pPr marL="457200" lvl="1">
              <a:buFontTx/>
              <a:buChar char="-"/>
            </a:pPr>
            <a:endParaRPr lang="en-US" sz="22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7937019-E9C0-4AF2-B685-0FCB498932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079" y="1825625"/>
            <a:ext cx="429532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5-8 </a:t>
            </a:r>
            <a:r>
              <a:rPr lang="en-US" sz="2200" baseline="30000" dirty="0"/>
              <a:t>5 </a:t>
            </a:r>
            <a:r>
              <a:rPr lang="en-US" sz="2200" dirty="0"/>
              <a:t>If any of you lacks wisdom, let him ask of God, who gives to all liberally and without reproach, and it will be given to him. </a:t>
            </a:r>
            <a:r>
              <a:rPr lang="en-US" sz="2200" baseline="30000" dirty="0"/>
              <a:t>6 </a:t>
            </a:r>
            <a:r>
              <a:rPr lang="en-US" sz="2200" dirty="0"/>
              <a:t>But let him ask in faith, with no doubting, for he who doubts is like a wave of the sea driven and tossed by the wind. </a:t>
            </a:r>
            <a:r>
              <a:rPr lang="en-US" sz="2200" baseline="30000" dirty="0"/>
              <a:t>7 </a:t>
            </a:r>
            <a:r>
              <a:rPr lang="en-US" sz="2200" dirty="0"/>
              <a:t>For let not that man suppose that he will receive anything from the Lord; </a:t>
            </a:r>
            <a:r>
              <a:rPr lang="en-US" sz="2200" baseline="30000" dirty="0"/>
              <a:t>8 </a:t>
            </a:r>
            <a:r>
              <a:rPr lang="en-US" sz="2200" i="1" dirty="0"/>
              <a:t>he is</a:t>
            </a:r>
            <a:r>
              <a:rPr lang="en-US" sz="2200" dirty="0"/>
              <a:t> a double-minded man, unstable in all his ways.</a:t>
            </a:r>
          </a:p>
        </p:txBody>
      </p:sp>
    </p:spTree>
    <p:extLst>
      <p:ext uri="{BB962C8B-B14F-4D97-AF65-F5344CB8AC3E}">
        <p14:creationId xmlns:p14="http://schemas.microsoft.com/office/powerpoint/2010/main" val="396953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CB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BB39855-330E-4133-8E2C-34320ACBB1CB}"/>
              </a:ext>
            </a:extLst>
          </p:cNvPr>
          <p:cNvSpPr/>
          <p:nvPr/>
        </p:nvSpPr>
        <p:spPr>
          <a:xfrm>
            <a:off x="8234361" y="1676534"/>
            <a:ext cx="3525518" cy="4596944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23453A-8BB9-47CE-BA8A-7217E9F1DF15}"/>
              </a:ext>
            </a:extLst>
          </p:cNvPr>
          <p:cNvSpPr/>
          <p:nvPr/>
        </p:nvSpPr>
        <p:spPr>
          <a:xfrm>
            <a:off x="-57873" y="1562582"/>
            <a:ext cx="5220182" cy="48382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outdoor, water, mountain, nature&#10;&#10;Description automatically generated">
            <a:extLst>
              <a:ext uri="{FF2B5EF4-FFF2-40B4-BE49-F238E27FC236}">
                <a16:creationId xmlns:a16="http://schemas.microsoft.com/office/drawing/2014/main" id="{D6CDC593-3326-4AEB-A94C-DA39B93275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887" y="1825625"/>
            <a:ext cx="3284599" cy="4294207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4207065B-0975-43FB-A24E-FBACD134E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079" y="365125"/>
            <a:ext cx="7029689" cy="1070135"/>
          </a:xfrm>
        </p:spPr>
        <p:txBody>
          <a:bodyPr>
            <a:normAutofit/>
          </a:bodyPr>
          <a:lstStyle/>
          <a:p>
            <a:r>
              <a:rPr lang="en-US" dirty="0"/>
              <a:t>Trials change our View of Riches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8F2E9C-BAF6-4719-B3F9-1F80F85E3439}"/>
              </a:ext>
            </a:extLst>
          </p:cNvPr>
          <p:cNvSpPr/>
          <p:nvPr/>
        </p:nvSpPr>
        <p:spPr>
          <a:xfrm>
            <a:off x="5162309" y="1562582"/>
            <a:ext cx="7029689" cy="4838218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41DE418-0120-4901-8E29-65D30554D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66480" y="1825625"/>
            <a:ext cx="6670147" cy="435133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/>
              <a:t>Why are trials related to being poor or rich?</a:t>
            </a:r>
          </a:p>
          <a:p>
            <a:pPr marL="457200" lvl="1">
              <a:buFontTx/>
              <a:buChar char="-"/>
            </a:pPr>
            <a:r>
              <a:rPr lang="en-US" sz="2200" dirty="0"/>
              <a:t>Many of the Christians were poor, some were rich</a:t>
            </a:r>
          </a:p>
          <a:p>
            <a:pPr marL="457200" lvl="1">
              <a:buFontTx/>
              <a:buChar char="-"/>
            </a:pPr>
            <a:r>
              <a:rPr lang="en-US" sz="2200" dirty="0"/>
              <a:t>If you are poor and facing trials, you see that you are rich in your status with God</a:t>
            </a:r>
          </a:p>
          <a:p>
            <a:pPr marL="457200" lvl="1">
              <a:buFontTx/>
              <a:buChar char="-"/>
            </a:pPr>
            <a:r>
              <a:rPr lang="en-US" sz="2200" dirty="0"/>
              <a:t>If you are rich, trials teach you that money can’t solve your problems, one day it will all be gone</a:t>
            </a:r>
          </a:p>
          <a:p>
            <a:pPr marL="457200" lvl="1">
              <a:buFontTx/>
              <a:buChar char="-"/>
            </a:pPr>
            <a:r>
              <a:rPr lang="en-US" sz="2200" dirty="0"/>
              <a:t>Will your life be built on these physical resources, or on the spiritual resources only God can provide?</a:t>
            </a:r>
          </a:p>
          <a:p>
            <a:pPr marL="457200" lvl="1">
              <a:buFontTx/>
              <a:buChar char="-"/>
            </a:pPr>
            <a:endParaRPr lang="en-US" sz="22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7937019-E9C0-4AF2-B685-0FCB498932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079" y="1825625"/>
            <a:ext cx="429532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9-11 </a:t>
            </a:r>
            <a:r>
              <a:rPr lang="en-US" sz="2200" dirty="0"/>
              <a:t>Let the lowly brother glory in his exaltation, </a:t>
            </a:r>
            <a:r>
              <a:rPr lang="en-US" sz="2200" baseline="30000" dirty="0"/>
              <a:t>10 </a:t>
            </a:r>
            <a:r>
              <a:rPr lang="en-US" sz="2200" dirty="0"/>
              <a:t>but the rich in his humiliation, because as a flower of the field he will pass away. </a:t>
            </a:r>
            <a:r>
              <a:rPr lang="en-US" sz="2200" baseline="30000" dirty="0"/>
              <a:t>11 </a:t>
            </a:r>
            <a:r>
              <a:rPr lang="en-US" sz="2200" dirty="0"/>
              <a:t>For no sooner has the sun risen with a burning heat than it withers the grass; its flower falls, and its beautiful appearance perishes. So the rich man also will fade away in his pursuits.</a:t>
            </a:r>
          </a:p>
        </p:txBody>
      </p:sp>
    </p:spTree>
    <p:extLst>
      <p:ext uri="{BB962C8B-B14F-4D97-AF65-F5344CB8AC3E}">
        <p14:creationId xmlns:p14="http://schemas.microsoft.com/office/powerpoint/2010/main" val="349385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CB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BB39855-330E-4133-8E2C-34320ACBB1CB}"/>
              </a:ext>
            </a:extLst>
          </p:cNvPr>
          <p:cNvSpPr/>
          <p:nvPr/>
        </p:nvSpPr>
        <p:spPr>
          <a:xfrm>
            <a:off x="8234361" y="1676534"/>
            <a:ext cx="3525518" cy="4596944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23453A-8BB9-47CE-BA8A-7217E9F1DF15}"/>
              </a:ext>
            </a:extLst>
          </p:cNvPr>
          <p:cNvSpPr/>
          <p:nvPr/>
        </p:nvSpPr>
        <p:spPr>
          <a:xfrm>
            <a:off x="-57873" y="1562582"/>
            <a:ext cx="5220182" cy="48382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outdoor, water, mountain, nature&#10;&#10;Description automatically generated">
            <a:extLst>
              <a:ext uri="{FF2B5EF4-FFF2-40B4-BE49-F238E27FC236}">
                <a16:creationId xmlns:a16="http://schemas.microsoft.com/office/drawing/2014/main" id="{D6CDC593-3326-4AEB-A94C-DA39B93275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887" y="1825625"/>
            <a:ext cx="3284599" cy="4294207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4207065B-0975-43FB-A24E-FBACD134E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079" y="365125"/>
            <a:ext cx="7029689" cy="1070135"/>
          </a:xfrm>
        </p:spPr>
        <p:txBody>
          <a:bodyPr>
            <a:normAutofit/>
          </a:bodyPr>
          <a:lstStyle/>
          <a:p>
            <a:r>
              <a:rPr lang="en-US" dirty="0"/>
              <a:t>We learn to live for His reward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8F2E9C-BAF6-4719-B3F9-1F80F85E3439}"/>
              </a:ext>
            </a:extLst>
          </p:cNvPr>
          <p:cNvSpPr/>
          <p:nvPr/>
        </p:nvSpPr>
        <p:spPr>
          <a:xfrm>
            <a:off x="5162309" y="1562582"/>
            <a:ext cx="7029689" cy="4838218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41DE418-0120-4901-8E29-65D30554D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66480" y="1825625"/>
            <a:ext cx="6670147" cy="435133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/>
              <a:t>The man who endures is blessed</a:t>
            </a:r>
          </a:p>
          <a:p>
            <a:pPr marL="457200" lvl="1">
              <a:buFontTx/>
              <a:buChar char="-"/>
            </a:pPr>
            <a:r>
              <a:rPr lang="en-US" sz="2200" dirty="0"/>
              <a:t>Sermon on the mount Matt 5:10-12</a:t>
            </a:r>
          </a:p>
          <a:p>
            <a:pPr marL="457200" lvl="1">
              <a:buFontTx/>
              <a:buChar char="-"/>
            </a:pPr>
            <a:r>
              <a:rPr lang="en-US" sz="2200" dirty="0"/>
              <a:t>Crown of life – the wreath put on the athlete’s head at the end of a race he won (victory)</a:t>
            </a:r>
          </a:p>
          <a:p>
            <a:pPr marL="457200" lvl="1">
              <a:buFontTx/>
              <a:buChar char="-"/>
            </a:pPr>
            <a:r>
              <a:rPr lang="en-US" sz="2200" dirty="0"/>
              <a:t>At the end of these trials, God meets us with the crown of eternal life </a:t>
            </a:r>
          </a:p>
          <a:p>
            <a:pPr marL="457200" lvl="1">
              <a:buFontTx/>
              <a:buChar char="-"/>
            </a:pPr>
            <a:endParaRPr lang="en-US" sz="22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7937019-E9C0-4AF2-B685-0FCB498932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079" y="1825625"/>
            <a:ext cx="429532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12 Blessed </a:t>
            </a:r>
            <a:r>
              <a:rPr lang="en-US" sz="2400" i="1" dirty="0"/>
              <a:t>is</a:t>
            </a:r>
            <a:r>
              <a:rPr lang="en-US" sz="2400" dirty="0"/>
              <a:t> the man who endures temptation; for when he has been approved, he will receive the crown of life which the Lord has promised to those who love Him. </a:t>
            </a:r>
          </a:p>
        </p:txBody>
      </p:sp>
    </p:spTree>
    <p:extLst>
      <p:ext uri="{BB962C8B-B14F-4D97-AF65-F5344CB8AC3E}">
        <p14:creationId xmlns:p14="http://schemas.microsoft.com/office/powerpoint/2010/main" val="128702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50127-35E8-424C-B51B-A3F7FAB84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858" y="4987060"/>
            <a:ext cx="10906061" cy="794903"/>
          </a:xfrm>
          <a:noFill/>
        </p:spPr>
        <p:txBody>
          <a:bodyPr anchor="ctr">
            <a:normAutofit/>
          </a:bodyPr>
          <a:lstStyle/>
          <a:p>
            <a:r>
              <a:rPr lang="en-US" sz="4800" dirty="0"/>
              <a:t>How Faith Reacts to Trials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A5C8AD-0288-4243-89FD-D504B881F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858" y="5781963"/>
            <a:ext cx="10906061" cy="560964"/>
          </a:xfrm>
          <a:noFill/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James 1:1-12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A picture containing outdoor, mountain, sky, snow&#10;&#10;Description automatically generated">
            <a:extLst>
              <a:ext uri="{FF2B5EF4-FFF2-40B4-BE49-F238E27FC236}">
                <a16:creationId xmlns:a16="http://schemas.microsoft.com/office/drawing/2014/main" id="{3DE61B92-2D7D-436C-8B7A-54E7B4123C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4" r="14081" b="-1"/>
          <a:stretch/>
        </p:blipFill>
        <p:spPr>
          <a:xfrm>
            <a:off x="2170029" y="804672"/>
            <a:ext cx="7851943" cy="35546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839551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634</Words>
  <Application>Microsoft Office PowerPoint</Application>
  <PresentationFormat>Widescreen</PresentationFormat>
  <Paragraphs>47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Times New Roman</vt:lpstr>
      <vt:lpstr>Office Theme</vt:lpstr>
      <vt:lpstr>How Faith Reacts to Trials</vt:lpstr>
      <vt:lpstr>Author and Purpose</vt:lpstr>
      <vt:lpstr>How Christians should react to trials</vt:lpstr>
      <vt:lpstr>God Provides Help to Face Trials</vt:lpstr>
      <vt:lpstr>Trials change our View of Riches</vt:lpstr>
      <vt:lpstr>We learn to live for His reward</vt:lpstr>
      <vt:lpstr>How Faith Reacts to Trials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3</cp:revision>
  <dcterms:created xsi:type="dcterms:W3CDTF">2020-11-01T04:26:30Z</dcterms:created>
  <dcterms:modified xsi:type="dcterms:W3CDTF">2021-01-24T01:18:26Z</dcterms:modified>
</cp:coreProperties>
</file>