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3" r:id="rId3"/>
    <p:sldId id="265" r:id="rId4"/>
    <p:sldId id="266" r:id="rId5"/>
    <p:sldId id="267" r:id="rId6"/>
    <p:sldId id="268" r:id="rId7"/>
    <p:sldId id="269" r:id="rId8"/>
    <p:sldId id="270" r:id="rId9"/>
    <p:sldId id="271" r:id="rId10"/>
    <p:sldId id="272" r:id="rId11"/>
    <p:sldId id="273" r:id="rId12"/>
    <p:sldId id="274" r:id="rId13"/>
    <p:sldId id="275"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634877-FF89-490D-829E-FD3FB2182919}" v="134" dt="2020-12-20T17:08:53.0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427" autoAdjust="0"/>
    <p:restoredTop sz="94660" autoAdjust="0"/>
  </p:normalViewPr>
  <p:slideViewPr>
    <p:cSldViewPr snapToGrid="0">
      <p:cViewPr varScale="1">
        <p:scale>
          <a:sx n="64" d="100"/>
          <a:sy n="64" d="100"/>
        </p:scale>
        <p:origin x="44" y="104"/>
      </p:cViewPr>
      <p:guideLst/>
    </p:cSldViewPr>
  </p:slideViewPr>
  <p:outlineViewPr>
    <p:cViewPr>
      <p:scale>
        <a:sx n="33" d="100"/>
        <a:sy n="33" d="100"/>
      </p:scale>
      <p:origin x="0" y="-1836"/>
    </p:cViewPr>
  </p:outlin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CDDC5-94EC-48DF-AD4E-95BA5588C2EA}" type="datetimeFigureOut">
              <a:rPr lang="en-US" smtClean="0"/>
              <a:t>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556FF-AB05-43B6-998F-676B3C284E62}" type="slidenum">
              <a:rPr lang="en-US" smtClean="0"/>
              <a:t>‹#›</a:t>
            </a:fld>
            <a:endParaRPr lang="en-US"/>
          </a:p>
        </p:txBody>
      </p:sp>
    </p:spTree>
    <p:extLst>
      <p:ext uri="{BB962C8B-B14F-4D97-AF65-F5344CB8AC3E}">
        <p14:creationId xmlns:p14="http://schemas.microsoft.com/office/powerpoint/2010/main" val="2481390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DE14D-687A-4EDD-B5DF-41FD39E9B08B}"/>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Master title style</a:t>
            </a:r>
          </a:p>
        </p:txBody>
      </p:sp>
      <p:sp>
        <p:nvSpPr>
          <p:cNvPr id="3" name="Subtitle 2">
            <a:extLst>
              <a:ext uri="{FF2B5EF4-FFF2-40B4-BE49-F238E27FC236}">
                <a16:creationId xmlns:a16="http://schemas.microsoft.com/office/drawing/2014/main" id="{C254E583-2D3B-4A1E-AB5C-1E038255F4E1}"/>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Tree>
    <p:extLst>
      <p:ext uri="{BB962C8B-B14F-4D97-AF65-F5344CB8AC3E}">
        <p14:creationId xmlns:p14="http://schemas.microsoft.com/office/powerpoint/2010/main" val="404979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97A2E-9099-4D6F-8B27-C325BCD7BC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58B068-637A-4B38-B021-D38BBF8A0E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54231D-3224-40BE-A211-EFB81E7D1845}"/>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5" name="Footer Placeholder 4">
            <a:extLst>
              <a:ext uri="{FF2B5EF4-FFF2-40B4-BE49-F238E27FC236}">
                <a16:creationId xmlns:a16="http://schemas.microsoft.com/office/drawing/2014/main" id="{1A3625C3-4313-4CF5-B332-2114624F801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704CBE2-7397-4716-A61D-D72EACE6AED6}"/>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320541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21EE5A-9B5E-4272-8314-5D1EFC1EC7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A69E23-D49A-4935-83D9-C99F394D07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1AFB6-94C5-4BB9-89F2-82E6B269FBE9}"/>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5" name="Footer Placeholder 4">
            <a:extLst>
              <a:ext uri="{FF2B5EF4-FFF2-40B4-BE49-F238E27FC236}">
                <a16:creationId xmlns:a16="http://schemas.microsoft.com/office/drawing/2014/main" id="{F1CE33DD-65AA-4C6F-BE47-EDA14DAC11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9A8C3A8-B360-4723-8642-5D8E80800E6B}"/>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67115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7D4C0-B06B-46A0-B846-BB88180A9A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4714EB-6368-48F9-8731-45619FED0C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CC286-7158-4E67-BBF2-42D1CFD8512C}"/>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5" name="Footer Placeholder 4">
            <a:extLst>
              <a:ext uri="{FF2B5EF4-FFF2-40B4-BE49-F238E27FC236}">
                <a16:creationId xmlns:a16="http://schemas.microsoft.com/office/drawing/2014/main" id="{2F97D4C1-4C11-4C80-93F6-0921C537EB4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46DAF4E-60BC-4517-B0B8-0D9FDB9E677B}"/>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3894214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13142-5080-47CC-A18A-6CC5F7E96B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964CE6-7612-4663-89DB-F22FD1567D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7B5132-3741-41B4-85DC-84771EBE3EEE}"/>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5" name="Footer Placeholder 4">
            <a:extLst>
              <a:ext uri="{FF2B5EF4-FFF2-40B4-BE49-F238E27FC236}">
                <a16:creationId xmlns:a16="http://schemas.microsoft.com/office/drawing/2014/main" id="{4B99B0FE-89E7-453C-9DA4-05009B5B3E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DC23BB0-2356-40A6-AA84-B68C5840C7BB}"/>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2279915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27AE1-8B59-428D-B22C-FBE9EAA23C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7CAA34-7DE9-407D-A45B-C992576C63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70EDBE-2373-49F1-B2AC-3383C6D181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3C41E5-FC9E-4404-B215-982BDCDA9A03}"/>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6" name="Footer Placeholder 5">
            <a:extLst>
              <a:ext uri="{FF2B5EF4-FFF2-40B4-BE49-F238E27FC236}">
                <a16:creationId xmlns:a16="http://schemas.microsoft.com/office/drawing/2014/main" id="{3C006EDC-BCC0-42A5-A145-47A7B6E1BB7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AC0DA4D8-1A57-451F-AC90-CDFD5688D831}"/>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3150979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90D56-B665-4CBA-8C94-713977CCC7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DE3DFE-4C6C-4F4C-A050-8B81D5EA86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60468-3006-4801-8ABF-E7CDDC3E79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5D4711-B4CB-4BBE-95A2-4AA71B545B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AD84E1-C186-49C1-8AFD-DE35EFB83E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FA6BFF-5606-43C7-92AC-B87AA3496DB5}"/>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8" name="Footer Placeholder 7">
            <a:extLst>
              <a:ext uri="{FF2B5EF4-FFF2-40B4-BE49-F238E27FC236}">
                <a16:creationId xmlns:a16="http://schemas.microsoft.com/office/drawing/2014/main" id="{3088AE43-81CA-4F47-955A-9D06FC69236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05D4978-97F9-4814-B8ED-D312F9029A31}"/>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143693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4C1A-A996-4AC0-B27C-018883B3B5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C5E6EB-DB74-4BD9-B211-32294BEE32CE}"/>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4" name="Footer Placeholder 3">
            <a:extLst>
              <a:ext uri="{FF2B5EF4-FFF2-40B4-BE49-F238E27FC236}">
                <a16:creationId xmlns:a16="http://schemas.microsoft.com/office/drawing/2014/main" id="{A2629D44-DCC3-4310-986D-20E61838B27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B0345523-815F-4897-A307-EB8D8628EB91}"/>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277388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6C4511-BFBD-461B-A347-5F5446063516}"/>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3" name="Footer Placeholder 2">
            <a:extLst>
              <a:ext uri="{FF2B5EF4-FFF2-40B4-BE49-F238E27FC236}">
                <a16:creationId xmlns:a16="http://schemas.microsoft.com/office/drawing/2014/main" id="{F9B0B8A4-30BE-4F8C-9602-6153C36DE55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D19955D7-6A17-42AF-8B21-81ED58B2EA5E}"/>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2412360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12F2-5859-492A-8D22-DF7B0ABDAC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A675CC-8C28-4B6A-89C9-4BC933EB52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03F66C-F196-4ADA-B16C-6B242FC532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642A84-1710-4602-A7B9-F86ADC3C4F21}"/>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6" name="Footer Placeholder 5">
            <a:extLst>
              <a:ext uri="{FF2B5EF4-FFF2-40B4-BE49-F238E27FC236}">
                <a16:creationId xmlns:a16="http://schemas.microsoft.com/office/drawing/2014/main" id="{5102CFF2-3827-421F-ACF3-4F0970B0535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A7A4993-D7C9-4E88-9840-32F74287EFF0}"/>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2899394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C56F-65C8-4734-9531-6F91BC1A9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540E1E-EBBD-4FC3-8A7E-5B0EDBF58B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02575E-2312-4049-B974-6A2543D4E2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3D2043-F00E-4AEE-A36C-E79B1FE29FE4}"/>
              </a:ext>
            </a:extLst>
          </p:cNvPr>
          <p:cNvSpPr>
            <a:spLocks noGrp="1"/>
          </p:cNvSpPr>
          <p:nvPr>
            <p:ph type="dt" sz="half" idx="10"/>
          </p:nvPr>
        </p:nvSpPr>
        <p:spPr>
          <a:xfrm>
            <a:off x="838200" y="6356350"/>
            <a:ext cx="2743200" cy="365125"/>
          </a:xfrm>
          <a:prstGeom prst="rect">
            <a:avLst/>
          </a:prstGeom>
        </p:spPr>
        <p:txBody>
          <a:bodyPr/>
          <a:lstStyle/>
          <a:p>
            <a:fld id="{77796488-F088-488A-BF3F-760CC1C90C03}" type="datetimeFigureOut">
              <a:rPr lang="en-US" smtClean="0"/>
              <a:t>1/23/2021</a:t>
            </a:fld>
            <a:endParaRPr lang="en-US"/>
          </a:p>
        </p:txBody>
      </p:sp>
      <p:sp>
        <p:nvSpPr>
          <p:cNvPr id="6" name="Footer Placeholder 5">
            <a:extLst>
              <a:ext uri="{FF2B5EF4-FFF2-40B4-BE49-F238E27FC236}">
                <a16:creationId xmlns:a16="http://schemas.microsoft.com/office/drawing/2014/main" id="{8ECF3DE8-87EA-4C43-BC02-B34E9EFC5BE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8220C4C-9ABB-4498-8A0C-7862CDAD8469}"/>
              </a:ext>
            </a:extLst>
          </p:cNvPr>
          <p:cNvSpPr>
            <a:spLocks noGrp="1"/>
          </p:cNvSpPr>
          <p:nvPr>
            <p:ph type="sldNum" sz="quarter" idx="12"/>
          </p:nvPr>
        </p:nvSpPr>
        <p:spPr>
          <a:xfrm>
            <a:off x="8610600" y="6356350"/>
            <a:ext cx="2743200" cy="365125"/>
          </a:xfrm>
          <a:prstGeom prst="rect">
            <a:avLst/>
          </a:prstGeom>
        </p:spPr>
        <p:txBody>
          <a:bodyPr/>
          <a:lstStyle/>
          <a:p>
            <a:fld id="{D8159C2C-ECEF-4D00-B1D7-6E6E85AC7783}" type="slidenum">
              <a:rPr lang="en-US" smtClean="0"/>
              <a:t>‹#›</a:t>
            </a:fld>
            <a:endParaRPr lang="en-US"/>
          </a:p>
        </p:txBody>
      </p:sp>
    </p:spTree>
    <p:extLst>
      <p:ext uri="{BB962C8B-B14F-4D97-AF65-F5344CB8AC3E}">
        <p14:creationId xmlns:p14="http://schemas.microsoft.com/office/powerpoint/2010/main" val="62835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88DFB0-6DB7-424C-A9CF-5F0C497B8D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32B751A2-87C8-446B-ADC8-7E2A5F9079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5585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chemeClr val="tx1"/>
          </a:solidFill>
          <a:latin typeface="Aharoni" panose="02010803020104030203" pitchFamily="2" charset="-79"/>
          <a:ea typeface="+mj-ea"/>
          <a:cs typeface="Aharoni" panose="02010803020104030203" pitchFamily="2" charset="-79"/>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Berlin Sans FB" panose="020E0602020502020306"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Berlin Sans FB" panose="020E0602020502020306"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rlin Sans FB" panose="020E0602020502020306"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rlin Sans FB" panose="020E0602020502020306"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rlin Sans FB" panose="020E0602020502020306"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95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41" name="Straight Connector 40">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rgbClr val="69593F"/>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t="17182" r="1" b="17183"/>
          <a:stretch/>
        </p:blipFill>
        <p:spPr>
          <a:xfrm>
            <a:off x="243840" y="256540"/>
            <a:ext cx="11704320" cy="3764276"/>
          </a:xfrm>
          <a:prstGeom prst="rect">
            <a:avLst/>
          </a:prstGeom>
        </p:spPr>
      </p:pic>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1119560" y="4648199"/>
            <a:ext cx="9966960" cy="1155533"/>
          </a:xfrm>
        </p:spPr>
        <p:txBody>
          <a:bodyPr anchor="ctr">
            <a:normAutofit/>
          </a:bodyPr>
          <a:lstStyle/>
          <a:p>
            <a:r>
              <a:rPr lang="en-US" sz="4800" dirty="0">
                <a:solidFill>
                  <a:srgbClr val="69593F"/>
                </a:solidFill>
              </a:rPr>
              <a:t>Steadfast in the Gospel</a:t>
            </a:r>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1709530" y="5788520"/>
            <a:ext cx="8787020" cy="451791"/>
          </a:xfrm>
        </p:spPr>
        <p:txBody>
          <a:bodyPr>
            <a:noAutofit/>
          </a:bodyPr>
          <a:lstStyle/>
          <a:p>
            <a:r>
              <a:rPr lang="en-US" sz="3600" dirty="0">
                <a:solidFill>
                  <a:srgbClr val="69593F"/>
                </a:solidFill>
              </a:rPr>
              <a:t>1 Corinthians 15:1-4</a:t>
            </a:r>
          </a:p>
        </p:txBody>
      </p:sp>
      <p:sp>
        <p:nvSpPr>
          <p:cNvPr id="4" name="Rectangle 3">
            <a:extLst>
              <a:ext uri="{FF2B5EF4-FFF2-40B4-BE49-F238E27FC236}">
                <a16:creationId xmlns:a16="http://schemas.microsoft.com/office/drawing/2014/main" id="{938FBBDC-4525-444A-B714-86899FEF796E}"/>
              </a:ext>
            </a:extLst>
          </p:cNvPr>
          <p:cNvSpPr/>
          <p:nvPr/>
        </p:nvSpPr>
        <p:spPr>
          <a:xfrm>
            <a:off x="278296" y="4094922"/>
            <a:ext cx="11559208" cy="2526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537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65FBB-38D9-423C-ABF9-384500014A63}"/>
              </a:ext>
            </a:extLst>
          </p:cNvPr>
          <p:cNvSpPr>
            <a:spLocks noGrp="1"/>
          </p:cNvSpPr>
          <p:nvPr>
            <p:ph type="title"/>
          </p:nvPr>
        </p:nvSpPr>
        <p:spPr/>
        <p:txBody>
          <a:bodyPr/>
          <a:lstStyle/>
          <a:p>
            <a:r>
              <a:rPr lang="en-US" dirty="0"/>
              <a:t>Baptism is related to..</a:t>
            </a:r>
          </a:p>
        </p:txBody>
      </p:sp>
      <p:sp>
        <p:nvSpPr>
          <p:cNvPr id="3" name="Content Placeholder 2">
            <a:extLst>
              <a:ext uri="{FF2B5EF4-FFF2-40B4-BE49-F238E27FC236}">
                <a16:creationId xmlns:a16="http://schemas.microsoft.com/office/drawing/2014/main" id="{FB98BB77-95B3-4442-A915-1290D6ECDF3E}"/>
              </a:ext>
            </a:extLst>
          </p:cNvPr>
          <p:cNvSpPr>
            <a:spLocks noGrp="1"/>
          </p:cNvSpPr>
          <p:nvPr>
            <p:ph idx="1"/>
          </p:nvPr>
        </p:nvSpPr>
        <p:spPr/>
        <p:txBody>
          <a:bodyPr>
            <a:normAutofit fontScale="92500" lnSpcReduction="10000"/>
          </a:bodyPr>
          <a:lstStyle/>
          <a:p>
            <a:r>
              <a:rPr lang="en-US" b="1" dirty="0"/>
              <a:t>The </a:t>
            </a:r>
            <a:r>
              <a:rPr lang="en-US" b="1" dirty="0">
                <a:solidFill>
                  <a:srgbClr val="C00000"/>
                </a:solidFill>
              </a:rPr>
              <a:t>FACTS</a:t>
            </a:r>
            <a:r>
              <a:rPr lang="en-US" b="1" dirty="0"/>
              <a:t> of the Gospel</a:t>
            </a:r>
          </a:p>
          <a:p>
            <a:pPr marL="514350" indent="-274320">
              <a:buFont typeface="+mj-lt"/>
              <a:buAutoNum type="arabicPeriod"/>
            </a:pPr>
            <a:r>
              <a:rPr lang="en-US" b="0" i="1" dirty="0">
                <a:effectLst/>
                <a:latin typeface="system-ui"/>
              </a:rPr>
              <a:t>	</a:t>
            </a:r>
            <a:r>
              <a:rPr lang="en-US" b="1" dirty="0">
                <a:solidFill>
                  <a:srgbClr val="C00000"/>
                </a:solidFill>
                <a:effectLst/>
                <a:latin typeface="system-ui"/>
              </a:rPr>
              <a:t>Romans 6:3-4</a:t>
            </a:r>
            <a:r>
              <a:rPr lang="en-US" b="1" dirty="0">
                <a:effectLst/>
                <a:latin typeface="system-ui"/>
              </a:rPr>
              <a:t> </a:t>
            </a:r>
            <a:r>
              <a:rPr lang="en-US" b="0" i="1" dirty="0">
                <a:effectLst/>
                <a:latin typeface="system-ui"/>
              </a:rPr>
              <a:t>“Or do you not know that as many of us as   were baptized into Christ Jesus were baptized into His 	death? </a:t>
            </a:r>
            <a:r>
              <a:rPr lang="en-US" b="1" i="1" baseline="30000" dirty="0">
                <a:effectLst/>
                <a:latin typeface="system-ui"/>
              </a:rPr>
              <a:t>4 </a:t>
            </a:r>
            <a:r>
              <a:rPr lang="en-US" b="0" i="1" dirty="0">
                <a:effectLst/>
                <a:latin typeface="system-ui"/>
              </a:rPr>
              <a:t>Therefore we were buried with Him through 		baptism into death, that just as Christ was raised 		from the dead by the glory of the Father, even so we 	</a:t>
            </a:r>
            <a:r>
              <a:rPr lang="en-US" b="0" i="1" dirty="0" err="1">
                <a:effectLst/>
                <a:latin typeface="system-ui"/>
              </a:rPr>
              <a:t>alsoshould</a:t>
            </a:r>
            <a:r>
              <a:rPr lang="en-US" b="0" i="1" dirty="0">
                <a:effectLst/>
                <a:latin typeface="system-ui"/>
              </a:rPr>
              <a:t> walk in newness of life” </a:t>
            </a:r>
            <a:endParaRPr lang="en-US" b="1" dirty="0"/>
          </a:p>
          <a:p>
            <a:r>
              <a:rPr lang="en-US" b="1" dirty="0"/>
              <a:t>The </a:t>
            </a:r>
            <a:r>
              <a:rPr lang="en-US" b="1" dirty="0">
                <a:solidFill>
                  <a:srgbClr val="C00000"/>
                </a:solidFill>
              </a:rPr>
              <a:t>PROMISES </a:t>
            </a:r>
            <a:r>
              <a:rPr lang="en-US" b="1" dirty="0"/>
              <a:t>of the Gospel </a:t>
            </a:r>
            <a:r>
              <a:rPr lang="en-US" dirty="0"/>
              <a:t>(All or for those </a:t>
            </a:r>
            <a:r>
              <a:rPr lang="en-US" b="1" dirty="0">
                <a:solidFill>
                  <a:srgbClr val="C00000"/>
                </a:solidFill>
              </a:rPr>
              <a:t>IN</a:t>
            </a:r>
            <a:r>
              <a:rPr lang="en-US" dirty="0"/>
              <a:t> Christ)</a:t>
            </a:r>
          </a:p>
          <a:p>
            <a:pPr marL="0" indent="0">
              <a:buNone/>
            </a:pPr>
            <a:r>
              <a:rPr lang="en-US" dirty="0"/>
              <a:t>	2 Timothy 2:10, 1 Thessalonians 4:16; Revelation 14:13</a:t>
            </a:r>
          </a:p>
          <a:p>
            <a:pPr marL="0" indent="0">
              <a:buNone/>
            </a:pPr>
            <a:r>
              <a:rPr lang="en-US" dirty="0"/>
              <a:t>	We are baptized “into Christ” (Romans 6:3, Gal. 3:27).</a:t>
            </a:r>
          </a:p>
          <a:p>
            <a:endParaRPr lang="en-US" dirty="0"/>
          </a:p>
        </p:txBody>
      </p:sp>
    </p:spTree>
    <p:extLst>
      <p:ext uri="{BB962C8B-B14F-4D97-AF65-F5344CB8AC3E}">
        <p14:creationId xmlns:p14="http://schemas.microsoft.com/office/powerpoint/2010/main" val="382386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C1B21-5AEF-4EA9-9B11-71288ED8EF22}"/>
              </a:ext>
            </a:extLst>
          </p:cNvPr>
          <p:cNvSpPr>
            <a:spLocks noGrp="1"/>
          </p:cNvSpPr>
          <p:nvPr>
            <p:ph type="title"/>
          </p:nvPr>
        </p:nvSpPr>
        <p:spPr>
          <a:xfrm>
            <a:off x="838200" y="365125"/>
            <a:ext cx="7153405" cy="1325563"/>
          </a:xfrm>
        </p:spPr>
        <p:txBody>
          <a:bodyPr/>
          <a:lstStyle/>
          <a:p>
            <a:r>
              <a:rPr lang="en-US" dirty="0"/>
              <a:t>The Corinthians received the gospel</a:t>
            </a:r>
          </a:p>
        </p:txBody>
      </p:sp>
      <p:sp>
        <p:nvSpPr>
          <p:cNvPr id="3" name="Content Placeholder 2">
            <a:extLst>
              <a:ext uri="{FF2B5EF4-FFF2-40B4-BE49-F238E27FC236}">
                <a16:creationId xmlns:a16="http://schemas.microsoft.com/office/drawing/2014/main" id="{ED32C2A0-4287-497B-AB57-49E01267F955}"/>
              </a:ext>
            </a:extLst>
          </p:cNvPr>
          <p:cNvSpPr>
            <a:spLocks noGrp="1"/>
          </p:cNvSpPr>
          <p:nvPr>
            <p:ph idx="1"/>
          </p:nvPr>
        </p:nvSpPr>
        <p:spPr/>
        <p:txBody>
          <a:bodyPr/>
          <a:lstStyle/>
          <a:p>
            <a:r>
              <a:rPr lang="en-US" sz="4000" dirty="0"/>
              <a:t>Believed the </a:t>
            </a:r>
            <a:r>
              <a:rPr lang="en-US" sz="4000" b="1" dirty="0">
                <a:solidFill>
                  <a:srgbClr val="C00000"/>
                </a:solidFill>
              </a:rPr>
              <a:t>Facts</a:t>
            </a:r>
            <a:r>
              <a:rPr lang="en-US" sz="4000" dirty="0"/>
              <a:t> of the gospel.</a:t>
            </a:r>
          </a:p>
          <a:p>
            <a:r>
              <a:rPr lang="en-US" sz="4000" dirty="0"/>
              <a:t>Hoped for the </a:t>
            </a:r>
            <a:r>
              <a:rPr lang="en-US" sz="4000" b="1" dirty="0">
                <a:solidFill>
                  <a:srgbClr val="C00000"/>
                </a:solidFill>
              </a:rPr>
              <a:t>Promises</a:t>
            </a:r>
            <a:r>
              <a:rPr lang="en-US" sz="4000" dirty="0"/>
              <a:t> of the gospel.</a:t>
            </a:r>
          </a:p>
          <a:p>
            <a:r>
              <a:rPr lang="en-US" sz="4000" dirty="0"/>
              <a:t>Obeyed the </a:t>
            </a:r>
            <a:r>
              <a:rPr lang="en-US" sz="4000" b="1" dirty="0">
                <a:solidFill>
                  <a:srgbClr val="C00000"/>
                </a:solidFill>
              </a:rPr>
              <a:t>Commands</a:t>
            </a:r>
            <a:r>
              <a:rPr lang="en-US" sz="4000" dirty="0"/>
              <a:t> of the gospel.  </a:t>
            </a:r>
          </a:p>
          <a:p>
            <a:endParaRPr lang="en-US" dirty="0"/>
          </a:p>
        </p:txBody>
      </p:sp>
    </p:spTree>
    <p:extLst>
      <p:ext uri="{BB962C8B-B14F-4D97-AF65-F5344CB8AC3E}">
        <p14:creationId xmlns:p14="http://schemas.microsoft.com/office/powerpoint/2010/main" val="3007593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203E-2CA1-48C6-98F5-C231F6AD230A}"/>
              </a:ext>
            </a:extLst>
          </p:cNvPr>
          <p:cNvSpPr>
            <a:spLocks noGrp="1"/>
          </p:cNvSpPr>
          <p:nvPr>
            <p:ph type="title"/>
          </p:nvPr>
        </p:nvSpPr>
        <p:spPr/>
        <p:txBody>
          <a:bodyPr/>
          <a:lstStyle/>
          <a:p>
            <a:r>
              <a:rPr lang="en-US" dirty="0"/>
              <a:t>Have you obeyed the Gospel?</a:t>
            </a:r>
          </a:p>
        </p:txBody>
      </p:sp>
      <p:sp>
        <p:nvSpPr>
          <p:cNvPr id="3" name="Content Placeholder 2">
            <a:extLst>
              <a:ext uri="{FF2B5EF4-FFF2-40B4-BE49-F238E27FC236}">
                <a16:creationId xmlns:a16="http://schemas.microsoft.com/office/drawing/2014/main" id="{9E495F3E-9F23-4412-8C4E-D1BFB3D04618}"/>
              </a:ext>
            </a:extLst>
          </p:cNvPr>
          <p:cNvSpPr>
            <a:spLocks noGrp="1"/>
          </p:cNvSpPr>
          <p:nvPr>
            <p:ph idx="1"/>
          </p:nvPr>
        </p:nvSpPr>
        <p:spPr/>
        <p:txBody>
          <a:bodyPr/>
          <a:lstStyle/>
          <a:p>
            <a:r>
              <a:rPr lang="en-US" sz="3600" dirty="0">
                <a:solidFill>
                  <a:srgbClr val="C00000"/>
                </a:solidFill>
              </a:rPr>
              <a:t>2 Thessalonians 1:7-9</a:t>
            </a:r>
            <a:r>
              <a:rPr lang="en-US" i="1" dirty="0"/>
              <a:t>“</a:t>
            </a:r>
            <a:r>
              <a:rPr lang="en-US" dirty="0"/>
              <a:t>when the Lord Jesus is revealed from heaven with His mighty angels, </a:t>
            </a:r>
            <a:r>
              <a:rPr lang="en-US" b="1" baseline="30000" dirty="0"/>
              <a:t>8 </a:t>
            </a:r>
            <a:r>
              <a:rPr lang="en-US" dirty="0"/>
              <a:t>in flaming fire taking vengeance on those who do not know God, and on those </a:t>
            </a:r>
            <a:r>
              <a:rPr lang="en-US" b="1" dirty="0">
                <a:solidFill>
                  <a:srgbClr val="C00000"/>
                </a:solidFill>
              </a:rPr>
              <a:t>who do not obey the gospel </a:t>
            </a:r>
            <a:r>
              <a:rPr lang="en-US" dirty="0"/>
              <a:t>of our Lord Jesus Christ.”</a:t>
            </a:r>
          </a:p>
          <a:p>
            <a:pPr marL="0" indent="0">
              <a:buNone/>
            </a:pPr>
            <a:endParaRPr lang="en-US" dirty="0">
              <a:latin typeface="system-ui"/>
            </a:endParaRPr>
          </a:p>
          <a:p>
            <a:endParaRPr lang="en-US" dirty="0"/>
          </a:p>
        </p:txBody>
      </p:sp>
    </p:spTree>
    <p:extLst>
      <p:ext uri="{BB962C8B-B14F-4D97-AF65-F5344CB8AC3E}">
        <p14:creationId xmlns:p14="http://schemas.microsoft.com/office/powerpoint/2010/main" val="1146784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95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41" name="Straight Connector 40">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rgbClr val="69593F"/>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t="17182" r="1" b="17183"/>
          <a:stretch/>
        </p:blipFill>
        <p:spPr>
          <a:xfrm>
            <a:off x="243840" y="256540"/>
            <a:ext cx="11704320" cy="3764276"/>
          </a:xfrm>
          <a:prstGeom prst="rect">
            <a:avLst/>
          </a:prstGeom>
        </p:spPr>
      </p:pic>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1119560" y="4648199"/>
            <a:ext cx="9966960" cy="1155533"/>
          </a:xfrm>
        </p:spPr>
        <p:txBody>
          <a:bodyPr anchor="ctr">
            <a:normAutofit/>
          </a:bodyPr>
          <a:lstStyle/>
          <a:p>
            <a:r>
              <a:rPr lang="en-US" sz="4800" dirty="0">
                <a:solidFill>
                  <a:srgbClr val="69593F"/>
                </a:solidFill>
              </a:rPr>
              <a:t>Steadfast in the Gospel</a:t>
            </a:r>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1709530" y="5788520"/>
            <a:ext cx="8787020" cy="451791"/>
          </a:xfrm>
        </p:spPr>
        <p:txBody>
          <a:bodyPr>
            <a:noAutofit/>
          </a:bodyPr>
          <a:lstStyle/>
          <a:p>
            <a:r>
              <a:rPr lang="en-US" sz="3600" dirty="0">
                <a:solidFill>
                  <a:srgbClr val="69593F"/>
                </a:solidFill>
              </a:rPr>
              <a:t>1 Corinthians 15:1-4</a:t>
            </a:r>
          </a:p>
        </p:txBody>
      </p:sp>
      <p:sp>
        <p:nvSpPr>
          <p:cNvPr id="4" name="Rectangle 3">
            <a:extLst>
              <a:ext uri="{FF2B5EF4-FFF2-40B4-BE49-F238E27FC236}">
                <a16:creationId xmlns:a16="http://schemas.microsoft.com/office/drawing/2014/main" id="{938FBBDC-4525-444A-B714-86899FEF796E}"/>
              </a:ext>
            </a:extLst>
          </p:cNvPr>
          <p:cNvSpPr/>
          <p:nvPr/>
        </p:nvSpPr>
        <p:spPr>
          <a:xfrm>
            <a:off x="278296" y="4094922"/>
            <a:ext cx="11559208" cy="2526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468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959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840" y="256540"/>
            <a:ext cx="11704320" cy="636523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41" name="Straight Connector 40">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895600" y="5768204"/>
            <a:ext cx="6400800" cy="0"/>
          </a:xfrm>
          <a:prstGeom prst="line">
            <a:avLst/>
          </a:prstGeom>
          <a:ln>
            <a:solidFill>
              <a:srgbClr val="69593F"/>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t="17182" r="1" b="17183"/>
          <a:stretch/>
        </p:blipFill>
        <p:spPr>
          <a:xfrm>
            <a:off x="243840" y="256540"/>
            <a:ext cx="11704320" cy="3764276"/>
          </a:xfrm>
          <a:prstGeom prst="rect">
            <a:avLst/>
          </a:prstGeom>
        </p:spPr>
      </p:pic>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1119560" y="4648199"/>
            <a:ext cx="9966960" cy="1155533"/>
          </a:xfrm>
        </p:spPr>
        <p:txBody>
          <a:bodyPr anchor="ctr">
            <a:normAutofit/>
          </a:bodyPr>
          <a:lstStyle/>
          <a:p>
            <a:r>
              <a:rPr lang="en-US" sz="4800" dirty="0">
                <a:solidFill>
                  <a:srgbClr val="69593F"/>
                </a:solidFill>
              </a:rPr>
              <a:t>Steadfast in the Gospel</a:t>
            </a:r>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1709530" y="5788520"/>
            <a:ext cx="8787020" cy="451791"/>
          </a:xfrm>
        </p:spPr>
        <p:txBody>
          <a:bodyPr>
            <a:noAutofit/>
          </a:bodyPr>
          <a:lstStyle/>
          <a:p>
            <a:r>
              <a:rPr lang="en-US" sz="3600" dirty="0">
                <a:solidFill>
                  <a:srgbClr val="69593F"/>
                </a:solidFill>
              </a:rPr>
              <a:t>1 Corinthians 15:1-4</a:t>
            </a:r>
          </a:p>
        </p:txBody>
      </p:sp>
      <p:sp>
        <p:nvSpPr>
          <p:cNvPr id="4" name="Rectangle 3">
            <a:extLst>
              <a:ext uri="{FF2B5EF4-FFF2-40B4-BE49-F238E27FC236}">
                <a16:creationId xmlns:a16="http://schemas.microsoft.com/office/drawing/2014/main" id="{938FBBDC-4525-444A-B714-86899FEF796E}"/>
              </a:ext>
            </a:extLst>
          </p:cNvPr>
          <p:cNvSpPr/>
          <p:nvPr/>
        </p:nvSpPr>
        <p:spPr>
          <a:xfrm>
            <a:off x="278296" y="4094922"/>
            <a:ext cx="11559208" cy="2526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408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l="6964" r="31100" b="1"/>
          <a:stretch/>
        </p:blipFill>
        <p:spPr>
          <a:xfrm>
            <a:off x="3771901" y="10"/>
            <a:ext cx="8420099"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5905DA2-4658-40B7-A2C9-78FC311FD627}"/>
              </a:ext>
            </a:extLst>
          </p:cNvPr>
          <p:cNvSpPr/>
          <p:nvPr/>
        </p:nvSpPr>
        <p:spPr>
          <a:xfrm>
            <a:off x="84221" y="0"/>
            <a:ext cx="12969837"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9AE5CBF-6961-4370-A5E4-AB09964AC4D2}"/>
              </a:ext>
            </a:extLst>
          </p:cNvPr>
          <p:cNvSpPr/>
          <p:nvPr/>
        </p:nvSpPr>
        <p:spPr>
          <a:xfrm>
            <a:off x="0" y="10"/>
            <a:ext cx="4171583"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477980" y="2249906"/>
            <a:ext cx="11048273" cy="3831158"/>
          </a:xfrm>
        </p:spPr>
        <p:txBody>
          <a:bodyPr>
            <a:normAutofit/>
          </a:bodyPr>
          <a:lstStyle/>
          <a:p>
            <a:pPr algn="l"/>
            <a:r>
              <a:rPr lang="en-US" sz="3200" dirty="0">
                <a:solidFill>
                  <a:srgbClr val="C00000"/>
                </a:solidFill>
              </a:rPr>
              <a:t>1 Corinthians 15:1-2</a:t>
            </a:r>
            <a:r>
              <a:rPr lang="en-US" sz="3200" dirty="0"/>
              <a:t> Moreover, brethren, I declare to you the gospel which I preached to you, which also you received and in which you stand, </a:t>
            </a:r>
            <a:r>
              <a:rPr lang="en-US" sz="3200" baseline="30000" dirty="0"/>
              <a:t>2 </a:t>
            </a:r>
            <a:r>
              <a:rPr lang="en-US" sz="3200" dirty="0"/>
              <a:t>by which also you are saved, if you hold fast that word which I preached to you—unless you believed in vain.</a:t>
            </a:r>
          </a:p>
          <a:p>
            <a:pPr algn="l"/>
            <a:r>
              <a:rPr lang="en-US" sz="3200" dirty="0">
                <a:solidFill>
                  <a:srgbClr val="C00000"/>
                </a:solidFill>
              </a:rPr>
              <a:t>15:58</a:t>
            </a:r>
            <a:r>
              <a:rPr lang="en-US" sz="3200" dirty="0"/>
              <a:t> Therefore, my beloved brethren, be steadfast, immovable, always abounding in the work of the Lord, knowing that your labor is not in vain in the Lord.</a:t>
            </a:r>
          </a:p>
        </p:txBody>
      </p:sp>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514714" y="625683"/>
            <a:ext cx="6801124" cy="823186"/>
          </a:xfrm>
        </p:spPr>
        <p:txBody>
          <a:bodyPr anchor="ctr">
            <a:normAutofit/>
          </a:bodyPr>
          <a:lstStyle/>
          <a:p>
            <a:pPr algn="l"/>
            <a:r>
              <a:rPr lang="en-US" sz="3600" dirty="0"/>
              <a:t>The Gospel  (“good news) </a:t>
            </a:r>
          </a:p>
        </p:txBody>
      </p:sp>
      <p:sp>
        <p:nvSpPr>
          <p:cNvPr id="11" name="Slide Number Placeholder 5">
            <a:extLst>
              <a:ext uri="{FF2B5EF4-FFF2-40B4-BE49-F238E27FC236}">
                <a16:creationId xmlns:a16="http://schemas.microsoft.com/office/drawing/2014/main" id="{A5575678-0F47-4EDD-A502-E21EBAEBEAF0}"/>
              </a:ext>
            </a:extLst>
          </p:cNvPr>
          <p:cNvSpPr txBox="1">
            <a:spLocks/>
          </p:cNvSpPr>
          <p:nvPr/>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8159C2C-ECEF-4D00-B1D7-6E6E85AC7783}" type="slidenum">
              <a:rPr lang="en-US" smtClean="0"/>
              <a:pPr/>
              <a:t>2</a:t>
            </a:fld>
            <a:endParaRPr lang="en-US"/>
          </a:p>
        </p:txBody>
      </p:sp>
    </p:spTree>
    <p:extLst>
      <p:ext uri="{BB962C8B-B14F-4D97-AF65-F5344CB8AC3E}">
        <p14:creationId xmlns:p14="http://schemas.microsoft.com/office/powerpoint/2010/main" val="80671941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l="6964" r="31100" b="1"/>
          <a:stretch/>
        </p:blipFill>
        <p:spPr>
          <a:xfrm>
            <a:off x="3771901" y="10"/>
            <a:ext cx="8420099"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5905DA2-4658-40B7-A2C9-78FC311FD627}"/>
              </a:ext>
            </a:extLst>
          </p:cNvPr>
          <p:cNvSpPr/>
          <p:nvPr/>
        </p:nvSpPr>
        <p:spPr>
          <a:xfrm>
            <a:off x="159377" y="10472"/>
            <a:ext cx="12969837"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9AE5CBF-6961-4370-A5E4-AB09964AC4D2}"/>
              </a:ext>
            </a:extLst>
          </p:cNvPr>
          <p:cNvSpPr/>
          <p:nvPr/>
        </p:nvSpPr>
        <p:spPr>
          <a:xfrm>
            <a:off x="63533" y="20933"/>
            <a:ext cx="4171583"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477981" y="1797816"/>
            <a:ext cx="3777824" cy="4283248"/>
          </a:xfrm>
        </p:spPr>
        <p:txBody>
          <a:bodyPr>
            <a:normAutofit lnSpcReduction="10000"/>
          </a:bodyPr>
          <a:lstStyle/>
          <a:p>
            <a:pPr marL="514350" indent="-514350" algn="l">
              <a:buFont typeface="+mj-lt"/>
              <a:buAutoNum type="arabicPeriod"/>
            </a:pPr>
            <a:r>
              <a:rPr lang="en-US" sz="3200" b="0" i="0" dirty="0">
                <a:effectLst/>
                <a:latin typeface="system-ui"/>
              </a:rPr>
              <a:t>“Christ </a:t>
            </a:r>
            <a:r>
              <a:rPr lang="en-US" sz="3200" b="1" i="0" dirty="0">
                <a:solidFill>
                  <a:srgbClr val="C00000"/>
                </a:solidFill>
                <a:latin typeface="system-ui"/>
              </a:rPr>
              <a:t>died</a:t>
            </a:r>
            <a:r>
              <a:rPr lang="en-US" sz="3200" b="0" i="0" dirty="0">
                <a:effectLst/>
                <a:latin typeface="system-ui"/>
              </a:rPr>
              <a:t> for our sins according to the Scriptures,</a:t>
            </a:r>
          </a:p>
          <a:p>
            <a:pPr marL="514350" indent="-514350" algn="l">
              <a:buFont typeface="+mj-lt"/>
              <a:buAutoNum type="arabicPeriod"/>
            </a:pPr>
            <a:r>
              <a:rPr lang="en-US" sz="3200" b="1" i="0" baseline="30000" dirty="0">
                <a:effectLst/>
                <a:latin typeface="system-ui"/>
              </a:rPr>
              <a:t>”</a:t>
            </a:r>
            <a:r>
              <a:rPr lang="en-US" sz="3200" b="0" i="0" dirty="0">
                <a:effectLst/>
                <a:latin typeface="system-ui"/>
              </a:rPr>
              <a:t>and that He was </a:t>
            </a:r>
            <a:r>
              <a:rPr lang="en-US" sz="3200" b="1" i="0" dirty="0">
                <a:solidFill>
                  <a:srgbClr val="C00000"/>
                </a:solidFill>
                <a:latin typeface="system-ui"/>
              </a:rPr>
              <a:t>buried</a:t>
            </a:r>
            <a:r>
              <a:rPr lang="en-US" sz="3200" b="0" i="0" dirty="0">
                <a:effectLst/>
                <a:latin typeface="system-ui"/>
              </a:rPr>
              <a:t>, </a:t>
            </a:r>
          </a:p>
          <a:p>
            <a:pPr marL="514350" indent="-514350" algn="l">
              <a:buFont typeface="+mj-lt"/>
              <a:buAutoNum type="arabicPeriod"/>
            </a:pPr>
            <a:r>
              <a:rPr lang="en-US" sz="3200" b="0" i="0" dirty="0">
                <a:effectLst/>
                <a:latin typeface="system-ui"/>
              </a:rPr>
              <a:t>“and that He </a:t>
            </a:r>
            <a:r>
              <a:rPr lang="en-US" sz="3200" b="1" i="0" dirty="0">
                <a:solidFill>
                  <a:srgbClr val="C00000"/>
                </a:solidFill>
                <a:latin typeface="system-ui"/>
              </a:rPr>
              <a:t>rose again </a:t>
            </a:r>
            <a:r>
              <a:rPr lang="en-US" sz="3200" b="0" i="0" dirty="0">
                <a:effectLst/>
                <a:latin typeface="system-ui"/>
              </a:rPr>
              <a:t>the third day according to the Scriptures</a:t>
            </a:r>
            <a:r>
              <a:rPr lang="en-US" sz="3200" b="0" i="0" dirty="0">
                <a:solidFill>
                  <a:schemeClr val="bg1"/>
                </a:solidFill>
                <a:effectLst/>
                <a:latin typeface="system-ui"/>
              </a:rPr>
              <a:t>.” </a:t>
            </a:r>
            <a:endParaRPr lang="en-US" sz="3200" dirty="0">
              <a:solidFill>
                <a:schemeClr val="bg1"/>
              </a:solidFill>
            </a:endParaRPr>
          </a:p>
          <a:p>
            <a:pPr algn="l"/>
            <a:endParaRPr lang="en-US" sz="3200" dirty="0"/>
          </a:p>
        </p:txBody>
      </p:sp>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514714" y="369880"/>
            <a:ext cx="6801124" cy="1078989"/>
          </a:xfrm>
        </p:spPr>
        <p:txBody>
          <a:bodyPr anchor="ctr">
            <a:normAutofit/>
          </a:bodyPr>
          <a:lstStyle/>
          <a:p>
            <a:pPr algn="l"/>
            <a:r>
              <a:rPr lang="en-US" sz="3600" dirty="0"/>
              <a:t>Facts of the gospel</a:t>
            </a:r>
          </a:p>
        </p:txBody>
      </p:sp>
    </p:spTree>
    <p:extLst>
      <p:ext uri="{BB962C8B-B14F-4D97-AF65-F5344CB8AC3E}">
        <p14:creationId xmlns:p14="http://schemas.microsoft.com/office/powerpoint/2010/main" val="273920822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l="6964" r="31100" b="1"/>
          <a:stretch/>
        </p:blipFill>
        <p:spPr>
          <a:xfrm>
            <a:off x="3771901" y="10"/>
            <a:ext cx="8420099"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5905DA2-4658-40B7-A2C9-78FC311FD627}"/>
              </a:ext>
            </a:extLst>
          </p:cNvPr>
          <p:cNvSpPr/>
          <p:nvPr/>
        </p:nvSpPr>
        <p:spPr>
          <a:xfrm>
            <a:off x="143856" y="20933"/>
            <a:ext cx="12969837"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9AE5CBF-6961-4370-A5E4-AB09964AC4D2}"/>
              </a:ext>
            </a:extLst>
          </p:cNvPr>
          <p:cNvSpPr/>
          <p:nvPr/>
        </p:nvSpPr>
        <p:spPr>
          <a:xfrm>
            <a:off x="63533" y="20933"/>
            <a:ext cx="4171583"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4336128" y="1797816"/>
            <a:ext cx="4068295" cy="4283248"/>
          </a:xfrm>
        </p:spPr>
        <p:txBody>
          <a:bodyPr>
            <a:normAutofit lnSpcReduction="10000"/>
          </a:bodyPr>
          <a:lstStyle/>
          <a:p>
            <a:pPr marL="514350" indent="-514350" algn="l">
              <a:buFont typeface="+mj-lt"/>
              <a:buAutoNum type="arabicPeriod"/>
            </a:pPr>
            <a:r>
              <a:rPr lang="en-US" sz="3200" i="1" dirty="0">
                <a:latin typeface="system-ui"/>
              </a:rPr>
              <a:t>“by which also you are </a:t>
            </a:r>
            <a:r>
              <a:rPr lang="en-US" sz="3200" b="1" dirty="0">
                <a:solidFill>
                  <a:srgbClr val="C00000"/>
                </a:solidFill>
                <a:latin typeface="system-ui"/>
              </a:rPr>
              <a:t>saved</a:t>
            </a:r>
            <a:r>
              <a:rPr lang="en-US" sz="3200" i="1" dirty="0">
                <a:latin typeface="system-ui"/>
              </a:rPr>
              <a:t>” </a:t>
            </a:r>
            <a:r>
              <a:rPr lang="en-US" sz="3200" dirty="0">
                <a:latin typeface="system-ui"/>
              </a:rPr>
              <a:t>(2) (Rom. 1:16)</a:t>
            </a:r>
          </a:p>
          <a:p>
            <a:pPr marL="514350" indent="-514350" algn="l">
              <a:buFont typeface="+mj-lt"/>
              <a:buAutoNum type="arabicPeriod"/>
            </a:pPr>
            <a:r>
              <a:rPr lang="en-US" sz="3200" b="1" baseline="30000" dirty="0">
                <a:latin typeface="system-ui"/>
              </a:rPr>
              <a:t> ”</a:t>
            </a:r>
            <a:r>
              <a:rPr lang="en-US" sz="3200" dirty="0">
                <a:latin typeface="system-ui"/>
              </a:rPr>
              <a:t>For as in Adam all die, even so in Christ </a:t>
            </a:r>
            <a:r>
              <a:rPr lang="en-US" sz="3200" b="1" dirty="0">
                <a:solidFill>
                  <a:srgbClr val="C00000"/>
                </a:solidFill>
                <a:latin typeface="system-ui"/>
              </a:rPr>
              <a:t>all shall be made alive” </a:t>
            </a:r>
            <a:r>
              <a:rPr lang="en-US" sz="3200" dirty="0">
                <a:solidFill>
                  <a:srgbClr val="C00000"/>
                </a:solidFill>
                <a:latin typeface="system-ui"/>
              </a:rPr>
              <a:t>(22).</a:t>
            </a:r>
          </a:p>
          <a:p>
            <a:pPr marL="514350" indent="-514350" algn="l">
              <a:buFont typeface="+mj-lt"/>
              <a:buAutoNum type="arabicPeriod"/>
            </a:pPr>
            <a:r>
              <a:rPr lang="en-US" sz="3200" dirty="0">
                <a:latin typeface="system-ui"/>
              </a:rPr>
              <a:t>‘we shall all be </a:t>
            </a:r>
            <a:r>
              <a:rPr lang="en-US" sz="3200" b="1" dirty="0">
                <a:solidFill>
                  <a:srgbClr val="C00000"/>
                </a:solidFill>
                <a:latin typeface="system-ui"/>
              </a:rPr>
              <a:t>changed</a:t>
            </a:r>
            <a:r>
              <a:rPr lang="en-US" sz="3200" dirty="0">
                <a:solidFill>
                  <a:srgbClr val="C00000"/>
                </a:solidFill>
                <a:latin typeface="system-ui"/>
              </a:rPr>
              <a:t>— (51) </a:t>
            </a:r>
            <a:r>
              <a:rPr lang="en-US" sz="3200" dirty="0">
                <a:solidFill>
                  <a:schemeClr val="bg1"/>
                </a:solidFill>
                <a:latin typeface="system-ui"/>
              </a:rPr>
              <a:t>Read 42-53</a:t>
            </a:r>
            <a:endParaRPr lang="en-US" sz="3200" b="1" dirty="0">
              <a:solidFill>
                <a:schemeClr val="bg1"/>
              </a:solidFill>
              <a:effectLst>
                <a:outerShdw blurRad="38100" dist="38100" dir="2700000" algn="tl">
                  <a:srgbClr val="000000">
                    <a:alpha val="43137"/>
                  </a:srgbClr>
                </a:outerShdw>
              </a:effectLst>
            </a:endParaRPr>
          </a:p>
          <a:p>
            <a:pPr algn="l"/>
            <a:endParaRPr lang="en-US" sz="3200" dirty="0"/>
          </a:p>
        </p:txBody>
      </p:sp>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514714" y="369880"/>
            <a:ext cx="6801124" cy="1078989"/>
          </a:xfrm>
        </p:spPr>
        <p:txBody>
          <a:bodyPr anchor="ctr">
            <a:normAutofit/>
          </a:bodyPr>
          <a:lstStyle/>
          <a:p>
            <a:pPr algn="l"/>
            <a:r>
              <a:rPr lang="en-US" sz="3600" dirty="0"/>
              <a:t>Promises in the Gospel</a:t>
            </a:r>
          </a:p>
        </p:txBody>
      </p:sp>
      <p:sp>
        <p:nvSpPr>
          <p:cNvPr id="11" name="Subtitle 2">
            <a:extLst>
              <a:ext uri="{FF2B5EF4-FFF2-40B4-BE49-F238E27FC236}">
                <a16:creationId xmlns:a16="http://schemas.microsoft.com/office/drawing/2014/main" id="{ABD44E20-9304-48B9-A4F5-1BDCD00F0FA8}"/>
              </a:ext>
            </a:extLst>
          </p:cNvPr>
          <p:cNvSpPr txBox="1">
            <a:spLocks/>
          </p:cNvSpPr>
          <p:nvPr/>
        </p:nvSpPr>
        <p:spPr>
          <a:xfrm>
            <a:off x="477981" y="1797816"/>
            <a:ext cx="3777824" cy="428324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Berlin Sans FB" panose="020E0602020502020306"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Berlin Sans FB" panose="020E0602020502020306"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Berlin Sans FB" panose="020E0602020502020306"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lgn="l">
              <a:buFont typeface="+mj-lt"/>
              <a:buAutoNum type="arabicPeriod"/>
            </a:pPr>
            <a:r>
              <a:rPr lang="en-US" sz="3200">
                <a:latin typeface="system-ui"/>
              </a:rPr>
              <a:t>“Christ </a:t>
            </a:r>
            <a:r>
              <a:rPr lang="en-US" sz="3200" b="1">
                <a:solidFill>
                  <a:srgbClr val="C00000"/>
                </a:solidFill>
                <a:latin typeface="system-ui"/>
              </a:rPr>
              <a:t>died</a:t>
            </a:r>
            <a:r>
              <a:rPr lang="en-US" sz="3200">
                <a:latin typeface="system-ui"/>
              </a:rPr>
              <a:t> for our sins according to the Scriptures,</a:t>
            </a:r>
          </a:p>
          <a:p>
            <a:pPr marL="514350" indent="-514350" algn="l">
              <a:buFont typeface="+mj-lt"/>
              <a:buAutoNum type="arabicPeriod"/>
            </a:pPr>
            <a:r>
              <a:rPr lang="en-US" sz="3200" b="1" baseline="30000">
                <a:latin typeface="system-ui"/>
              </a:rPr>
              <a:t>”</a:t>
            </a:r>
            <a:r>
              <a:rPr lang="en-US" sz="3200">
                <a:latin typeface="system-ui"/>
              </a:rPr>
              <a:t>and that He was </a:t>
            </a:r>
            <a:r>
              <a:rPr lang="en-US" sz="3200" b="1">
                <a:solidFill>
                  <a:srgbClr val="C00000"/>
                </a:solidFill>
                <a:latin typeface="system-ui"/>
              </a:rPr>
              <a:t>buried</a:t>
            </a:r>
            <a:r>
              <a:rPr lang="en-US" sz="3200">
                <a:latin typeface="system-ui"/>
              </a:rPr>
              <a:t>, </a:t>
            </a:r>
          </a:p>
          <a:p>
            <a:pPr marL="514350" indent="-514350" algn="l">
              <a:buFont typeface="+mj-lt"/>
              <a:buAutoNum type="arabicPeriod"/>
            </a:pPr>
            <a:r>
              <a:rPr lang="en-US" sz="3200">
                <a:latin typeface="system-ui"/>
              </a:rPr>
              <a:t>“and that He </a:t>
            </a:r>
            <a:r>
              <a:rPr lang="en-US" sz="3200" b="1">
                <a:solidFill>
                  <a:srgbClr val="C00000"/>
                </a:solidFill>
                <a:latin typeface="system-ui"/>
              </a:rPr>
              <a:t>rose again </a:t>
            </a:r>
            <a:r>
              <a:rPr lang="en-US" sz="3200">
                <a:latin typeface="system-ui"/>
              </a:rPr>
              <a:t>the third day according to the Scriptures</a:t>
            </a:r>
            <a:r>
              <a:rPr lang="en-US" sz="3200">
                <a:solidFill>
                  <a:schemeClr val="bg1"/>
                </a:solidFill>
                <a:latin typeface="system-ui"/>
              </a:rPr>
              <a:t>.” </a:t>
            </a:r>
            <a:endParaRPr lang="en-US" sz="3200">
              <a:solidFill>
                <a:schemeClr val="bg1"/>
              </a:solidFill>
            </a:endParaRPr>
          </a:p>
          <a:p>
            <a:pPr algn="l"/>
            <a:endParaRPr lang="en-US" sz="3200" dirty="0"/>
          </a:p>
        </p:txBody>
      </p:sp>
    </p:spTree>
    <p:extLst>
      <p:ext uri="{BB962C8B-B14F-4D97-AF65-F5344CB8AC3E}">
        <p14:creationId xmlns:p14="http://schemas.microsoft.com/office/powerpoint/2010/main" val="39039307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l="6964" r="31100" b="1"/>
          <a:stretch/>
        </p:blipFill>
        <p:spPr>
          <a:xfrm>
            <a:off x="3771901" y="10"/>
            <a:ext cx="8420099"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5905DA2-4658-40B7-A2C9-78FC311FD627}"/>
              </a:ext>
            </a:extLst>
          </p:cNvPr>
          <p:cNvSpPr/>
          <p:nvPr/>
        </p:nvSpPr>
        <p:spPr>
          <a:xfrm>
            <a:off x="143856" y="20933"/>
            <a:ext cx="12969837"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9AE5CBF-6961-4370-A5E4-AB09964AC4D2}"/>
              </a:ext>
            </a:extLst>
          </p:cNvPr>
          <p:cNvSpPr/>
          <p:nvPr/>
        </p:nvSpPr>
        <p:spPr>
          <a:xfrm>
            <a:off x="63533" y="20933"/>
            <a:ext cx="4171583"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4336128" y="1797816"/>
            <a:ext cx="4068295" cy="4283248"/>
          </a:xfrm>
        </p:spPr>
        <p:txBody>
          <a:bodyPr>
            <a:normAutofit lnSpcReduction="10000"/>
          </a:bodyPr>
          <a:lstStyle/>
          <a:p>
            <a:pPr marL="514350" indent="-514350" algn="l">
              <a:buFont typeface="+mj-lt"/>
              <a:buAutoNum type="arabicPeriod"/>
            </a:pPr>
            <a:r>
              <a:rPr lang="en-US" sz="3200" i="1" dirty="0">
                <a:latin typeface="system-ui"/>
              </a:rPr>
              <a:t>“by which also you are </a:t>
            </a:r>
            <a:r>
              <a:rPr lang="en-US" sz="3200" b="1" dirty="0">
                <a:solidFill>
                  <a:srgbClr val="C00000"/>
                </a:solidFill>
                <a:latin typeface="system-ui"/>
              </a:rPr>
              <a:t>saved</a:t>
            </a:r>
            <a:r>
              <a:rPr lang="en-US" sz="3200" i="1" dirty="0">
                <a:latin typeface="system-ui"/>
              </a:rPr>
              <a:t>” </a:t>
            </a:r>
            <a:r>
              <a:rPr lang="en-US" sz="3200" dirty="0">
                <a:latin typeface="system-ui"/>
              </a:rPr>
              <a:t>(2) (Rom. 1:16)</a:t>
            </a:r>
          </a:p>
          <a:p>
            <a:pPr marL="514350" indent="-514350" algn="l">
              <a:buFont typeface="+mj-lt"/>
              <a:buAutoNum type="arabicPeriod"/>
            </a:pPr>
            <a:r>
              <a:rPr lang="en-US" sz="3200" b="1" baseline="30000" dirty="0">
                <a:latin typeface="system-ui"/>
              </a:rPr>
              <a:t> ”</a:t>
            </a:r>
            <a:r>
              <a:rPr lang="en-US" sz="3200" dirty="0">
                <a:latin typeface="system-ui"/>
              </a:rPr>
              <a:t>For as in Adam all die, even so in Christ </a:t>
            </a:r>
            <a:r>
              <a:rPr lang="en-US" sz="3200" b="1" dirty="0">
                <a:solidFill>
                  <a:srgbClr val="C00000"/>
                </a:solidFill>
                <a:latin typeface="system-ui"/>
              </a:rPr>
              <a:t>all shall be made alive” </a:t>
            </a:r>
            <a:r>
              <a:rPr lang="en-US" sz="3200" dirty="0">
                <a:solidFill>
                  <a:srgbClr val="C00000"/>
                </a:solidFill>
                <a:latin typeface="system-ui"/>
              </a:rPr>
              <a:t>(22).</a:t>
            </a:r>
          </a:p>
          <a:p>
            <a:pPr marL="514350" indent="-514350" algn="l">
              <a:buFont typeface="+mj-lt"/>
              <a:buAutoNum type="arabicPeriod"/>
            </a:pPr>
            <a:r>
              <a:rPr lang="en-US" sz="3200" dirty="0">
                <a:latin typeface="system-ui"/>
              </a:rPr>
              <a:t>‘we shall all be </a:t>
            </a:r>
            <a:r>
              <a:rPr lang="en-US" sz="3200" b="1" dirty="0">
                <a:solidFill>
                  <a:srgbClr val="C00000"/>
                </a:solidFill>
                <a:latin typeface="system-ui"/>
              </a:rPr>
              <a:t>changed</a:t>
            </a:r>
            <a:r>
              <a:rPr lang="en-US" sz="3200" dirty="0">
                <a:solidFill>
                  <a:srgbClr val="C00000"/>
                </a:solidFill>
                <a:latin typeface="system-ui"/>
              </a:rPr>
              <a:t>— (51) </a:t>
            </a:r>
            <a:r>
              <a:rPr lang="en-US" sz="3200" dirty="0">
                <a:solidFill>
                  <a:schemeClr val="bg1"/>
                </a:solidFill>
                <a:latin typeface="system-ui"/>
              </a:rPr>
              <a:t>Read 42-53</a:t>
            </a:r>
            <a:endParaRPr lang="en-US" sz="3200" b="1" dirty="0">
              <a:solidFill>
                <a:schemeClr val="bg1"/>
              </a:solidFill>
              <a:effectLst>
                <a:outerShdw blurRad="38100" dist="38100" dir="2700000" algn="tl">
                  <a:srgbClr val="000000">
                    <a:alpha val="43137"/>
                  </a:srgbClr>
                </a:outerShdw>
              </a:effectLst>
            </a:endParaRPr>
          </a:p>
          <a:p>
            <a:pPr algn="l"/>
            <a:endParaRPr lang="en-US" sz="3200" dirty="0"/>
          </a:p>
        </p:txBody>
      </p:sp>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514714" y="369880"/>
            <a:ext cx="8191964" cy="1078989"/>
          </a:xfrm>
        </p:spPr>
        <p:txBody>
          <a:bodyPr anchor="ctr">
            <a:normAutofit fontScale="90000"/>
          </a:bodyPr>
          <a:lstStyle/>
          <a:p>
            <a:pPr algn="l"/>
            <a:r>
              <a:rPr lang="en-US" sz="3600" dirty="0"/>
              <a:t>There are also Commands in the Gospel</a:t>
            </a:r>
          </a:p>
        </p:txBody>
      </p:sp>
      <p:sp>
        <p:nvSpPr>
          <p:cNvPr id="11" name="Subtitle 2">
            <a:extLst>
              <a:ext uri="{FF2B5EF4-FFF2-40B4-BE49-F238E27FC236}">
                <a16:creationId xmlns:a16="http://schemas.microsoft.com/office/drawing/2014/main" id="{ABD44E20-9304-48B9-A4F5-1BDCD00F0FA8}"/>
              </a:ext>
            </a:extLst>
          </p:cNvPr>
          <p:cNvSpPr txBox="1">
            <a:spLocks/>
          </p:cNvSpPr>
          <p:nvPr/>
        </p:nvSpPr>
        <p:spPr>
          <a:xfrm>
            <a:off x="477981" y="1797816"/>
            <a:ext cx="3777824" cy="428324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Berlin Sans FB" panose="020E0602020502020306"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Berlin Sans FB" panose="020E0602020502020306"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Berlin Sans FB" panose="020E0602020502020306"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lgn="l">
              <a:buFont typeface="+mj-lt"/>
              <a:buAutoNum type="arabicPeriod"/>
            </a:pPr>
            <a:r>
              <a:rPr lang="en-US" sz="3200">
                <a:latin typeface="system-ui"/>
              </a:rPr>
              <a:t>“Christ </a:t>
            </a:r>
            <a:r>
              <a:rPr lang="en-US" sz="3200" b="1">
                <a:solidFill>
                  <a:srgbClr val="C00000"/>
                </a:solidFill>
                <a:latin typeface="system-ui"/>
              </a:rPr>
              <a:t>died</a:t>
            </a:r>
            <a:r>
              <a:rPr lang="en-US" sz="3200">
                <a:latin typeface="system-ui"/>
              </a:rPr>
              <a:t> for our sins according to the Scriptures,</a:t>
            </a:r>
          </a:p>
          <a:p>
            <a:pPr marL="514350" indent="-514350" algn="l">
              <a:buFont typeface="+mj-lt"/>
              <a:buAutoNum type="arabicPeriod"/>
            </a:pPr>
            <a:r>
              <a:rPr lang="en-US" sz="3200" b="1" baseline="30000">
                <a:latin typeface="system-ui"/>
              </a:rPr>
              <a:t>”</a:t>
            </a:r>
            <a:r>
              <a:rPr lang="en-US" sz="3200">
                <a:latin typeface="system-ui"/>
              </a:rPr>
              <a:t>and that He was </a:t>
            </a:r>
            <a:r>
              <a:rPr lang="en-US" sz="3200" b="1">
                <a:solidFill>
                  <a:srgbClr val="C00000"/>
                </a:solidFill>
                <a:latin typeface="system-ui"/>
              </a:rPr>
              <a:t>buried</a:t>
            </a:r>
            <a:r>
              <a:rPr lang="en-US" sz="3200">
                <a:latin typeface="system-ui"/>
              </a:rPr>
              <a:t>, </a:t>
            </a:r>
          </a:p>
          <a:p>
            <a:pPr marL="514350" indent="-514350" algn="l">
              <a:buFont typeface="+mj-lt"/>
              <a:buAutoNum type="arabicPeriod"/>
            </a:pPr>
            <a:r>
              <a:rPr lang="en-US" sz="3200">
                <a:latin typeface="system-ui"/>
              </a:rPr>
              <a:t>“and that He </a:t>
            </a:r>
            <a:r>
              <a:rPr lang="en-US" sz="3200" b="1">
                <a:solidFill>
                  <a:srgbClr val="C00000"/>
                </a:solidFill>
                <a:latin typeface="system-ui"/>
              </a:rPr>
              <a:t>rose again </a:t>
            </a:r>
            <a:r>
              <a:rPr lang="en-US" sz="3200">
                <a:latin typeface="system-ui"/>
              </a:rPr>
              <a:t>the third day according to the Scriptures</a:t>
            </a:r>
            <a:r>
              <a:rPr lang="en-US" sz="3200">
                <a:solidFill>
                  <a:schemeClr val="bg1"/>
                </a:solidFill>
                <a:latin typeface="system-ui"/>
              </a:rPr>
              <a:t>.” </a:t>
            </a:r>
            <a:endParaRPr lang="en-US" sz="3200">
              <a:solidFill>
                <a:schemeClr val="bg1"/>
              </a:solidFill>
            </a:endParaRPr>
          </a:p>
          <a:p>
            <a:pPr algn="l"/>
            <a:endParaRPr lang="en-US" sz="3200" dirty="0"/>
          </a:p>
        </p:txBody>
      </p:sp>
      <p:sp>
        <p:nvSpPr>
          <p:cNvPr id="12" name="Content Placeholder 7">
            <a:extLst>
              <a:ext uri="{FF2B5EF4-FFF2-40B4-BE49-F238E27FC236}">
                <a16:creationId xmlns:a16="http://schemas.microsoft.com/office/drawing/2014/main" id="{F9467A11-1503-4457-BFFC-8DAD290CED92}"/>
              </a:ext>
            </a:extLst>
          </p:cNvPr>
          <p:cNvSpPr txBox="1">
            <a:spLocks/>
          </p:cNvSpPr>
          <p:nvPr/>
        </p:nvSpPr>
        <p:spPr>
          <a:xfrm>
            <a:off x="8230569" y="1797816"/>
            <a:ext cx="3801899" cy="4145784"/>
          </a:xfrm>
          <a:prstGeom prst="rect">
            <a:avLst/>
          </a:prstGeom>
        </p:spPr>
        <p:txBody>
          <a:bodyPr vert="horz" lIns="91440" tIns="45720" rIns="91440" bIns="45720" rtlCol="0">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600" dirty="0">
                <a:solidFill>
                  <a:schemeClr val="bg1"/>
                </a:solidFill>
                <a:latin typeface="system-ui"/>
              </a:rPr>
              <a:t> </a:t>
            </a:r>
            <a:r>
              <a:rPr lang="en-US" sz="3800" b="1" dirty="0">
                <a:solidFill>
                  <a:srgbClr val="C00000"/>
                </a:solidFill>
                <a:latin typeface="system-ui"/>
              </a:rPr>
              <a:t>2 Thess. 1:7-8</a:t>
            </a:r>
          </a:p>
          <a:p>
            <a:pPr marL="0" indent="0">
              <a:buNone/>
            </a:pPr>
            <a:r>
              <a:rPr lang="en-US" sz="3200" dirty="0"/>
              <a:t>“when the Lord Jesus is revealed from heaven with His mighty angels, </a:t>
            </a:r>
            <a:r>
              <a:rPr lang="en-US" sz="3200" b="1" baseline="30000" dirty="0"/>
              <a:t>8 </a:t>
            </a:r>
            <a:r>
              <a:rPr lang="en-US" sz="3200" dirty="0"/>
              <a:t>in flaming fire taking vengeance on those who do not know God, and on those </a:t>
            </a:r>
            <a:r>
              <a:rPr lang="en-US" sz="3200" b="1" dirty="0">
                <a:solidFill>
                  <a:srgbClr val="C00000"/>
                </a:solidFill>
              </a:rPr>
              <a:t>who do not obey the gospel </a:t>
            </a:r>
            <a:r>
              <a:rPr lang="en-US" sz="3200" dirty="0"/>
              <a:t>of our Lord Jesus Christ.”</a:t>
            </a:r>
            <a:endParaRPr lang="en-US" sz="3200" dirty="0">
              <a:latin typeface="system-ui"/>
            </a:endParaRPr>
          </a:p>
        </p:txBody>
      </p:sp>
    </p:spTree>
    <p:extLst>
      <p:ext uri="{BB962C8B-B14F-4D97-AF65-F5344CB8AC3E}">
        <p14:creationId xmlns:p14="http://schemas.microsoft.com/office/powerpoint/2010/main" val="3332946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3E936-313E-4874-ACB2-EDC5E8388316}"/>
              </a:ext>
            </a:extLst>
          </p:cNvPr>
          <p:cNvSpPr>
            <a:spLocks noGrp="1"/>
          </p:cNvSpPr>
          <p:nvPr>
            <p:ph type="title"/>
          </p:nvPr>
        </p:nvSpPr>
        <p:spPr>
          <a:xfrm>
            <a:off x="838200" y="365125"/>
            <a:ext cx="7411278" cy="1325563"/>
          </a:xfrm>
        </p:spPr>
        <p:txBody>
          <a:bodyPr/>
          <a:lstStyle/>
          <a:p>
            <a:r>
              <a:rPr lang="en-US" dirty="0"/>
              <a:t>Many deny there are commands</a:t>
            </a:r>
          </a:p>
        </p:txBody>
      </p:sp>
      <p:sp>
        <p:nvSpPr>
          <p:cNvPr id="3" name="Content Placeholder 2">
            <a:extLst>
              <a:ext uri="{FF2B5EF4-FFF2-40B4-BE49-F238E27FC236}">
                <a16:creationId xmlns:a16="http://schemas.microsoft.com/office/drawing/2014/main" id="{DFFC1CF4-1598-4F99-993E-ED1742F8C605}"/>
              </a:ext>
            </a:extLst>
          </p:cNvPr>
          <p:cNvSpPr>
            <a:spLocks noGrp="1"/>
          </p:cNvSpPr>
          <p:nvPr>
            <p:ph idx="1"/>
          </p:nvPr>
        </p:nvSpPr>
        <p:spPr>
          <a:xfrm>
            <a:off x="838200" y="1928191"/>
            <a:ext cx="10515600" cy="4248771"/>
          </a:xfrm>
        </p:spPr>
        <p:txBody>
          <a:bodyPr/>
          <a:lstStyle/>
          <a:p>
            <a:r>
              <a:rPr lang="en-US" dirty="0">
                <a:solidFill>
                  <a:srgbClr val="C00000"/>
                </a:solidFill>
              </a:rPr>
              <a:t>Martin Luther </a:t>
            </a:r>
            <a:r>
              <a:rPr lang="en-US" dirty="0"/>
              <a:t>– “But the gospel is such doctrine of the word of God that neither requires our works nor commands us to do anything, but announces the offered grace of the forgiveness of sin and eternal salvation. Here we do nothing, but only receive what is offered through the word.” </a:t>
            </a:r>
          </a:p>
          <a:p>
            <a:r>
              <a:rPr lang="en-US" dirty="0">
                <a:solidFill>
                  <a:srgbClr val="C00000"/>
                </a:solidFill>
              </a:rPr>
              <a:t>Calvinism</a:t>
            </a:r>
            <a:r>
              <a:rPr lang="en-US" dirty="0"/>
              <a:t> teaches there is nothing we can do.</a:t>
            </a:r>
          </a:p>
          <a:p>
            <a:r>
              <a:rPr lang="en-US" dirty="0"/>
              <a:t>Then what does it mean to “obey the gospel”?</a:t>
            </a:r>
          </a:p>
          <a:p>
            <a:r>
              <a:rPr lang="en-US" dirty="0"/>
              <a:t>To “obey not the gospel” brings serious consequences.</a:t>
            </a:r>
          </a:p>
          <a:p>
            <a:endParaRPr lang="en-US" dirty="0"/>
          </a:p>
        </p:txBody>
      </p:sp>
    </p:spTree>
    <p:extLst>
      <p:ext uri="{BB962C8B-B14F-4D97-AF65-F5344CB8AC3E}">
        <p14:creationId xmlns:p14="http://schemas.microsoft.com/office/powerpoint/2010/main" val="3961369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l="6964" r="31100" b="1"/>
          <a:stretch/>
        </p:blipFill>
        <p:spPr>
          <a:xfrm>
            <a:off x="3771901" y="10"/>
            <a:ext cx="8420099"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5905DA2-4658-40B7-A2C9-78FC311FD627}"/>
              </a:ext>
            </a:extLst>
          </p:cNvPr>
          <p:cNvSpPr/>
          <p:nvPr/>
        </p:nvSpPr>
        <p:spPr>
          <a:xfrm>
            <a:off x="143856" y="20933"/>
            <a:ext cx="12969837"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9AE5CBF-6961-4370-A5E4-AB09964AC4D2}"/>
              </a:ext>
            </a:extLst>
          </p:cNvPr>
          <p:cNvSpPr/>
          <p:nvPr/>
        </p:nvSpPr>
        <p:spPr>
          <a:xfrm>
            <a:off x="63533" y="20933"/>
            <a:ext cx="4171583"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4336128" y="1797816"/>
            <a:ext cx="4068295" cy="4283248"/>
          </a:xfrm>
        </p:spPr>
        <p:txBody>
          <a:bodyPr>
            <a:normAutofit lnSpcReduction="10000"/>
          </a:bodyPr>
          <a:lstStyle/>
          <a:p>
            <a:pPr marL="514350" indent="-514350" algn="l">
              <a:buFont typeface="+mj-lt"/>
              <a:buAutoNum type="arabicPeriod"/>
            </a:pPr>
            <a:r>
              <a:rPr lang="en-US" sz="3200" i="1" dirty="0">
                <a:latin typeface="system-ui"/>
              </a:rPr>
              <a:t>“by which also you are </a:t>
            </a:r>
            <a:r>
              <a:rPr lang="en-US" sz="3200" b="1" dirty="0">
                <a:solidFill>
                  <a:srgbClr val="C00000"/>
                </a:solidFill>
                <a:latin typeface="system-ui"/>
              </a:rPr>
              <a:t>saved</a:t>
            </a:r>
            <a:r>
              <a:rPr lang="en-US" sz="3200" i="1" dirty="0">
                <a:latin typeface="system-ui"/>
              </a:rPr>
              <a:t>” </a:t>
            </a:r>
            <a:r>
              <a:rPr lang="en-US" sz="3200" dirty="0">
                <a:latin typeface="system-ui"/>
              </a:rPr>
              <a:t>(2) (Rom. 1:16)</a:t>
            </a:r>
          </a:p>
          <a:p>
            <a:pPr marL="514350" indent="-514350" algn="l">
              <a:buFont typeface="+mj-lt"/>
              <a:buAutoNum type="arabicPeriod"/>
            </a:pPr>
            <a:r>
              <a:rPr lang="en-US" sz="3200" b="1" baseline="30000" dirty="0">
                <a:latin typeface="system-ui"/>
              </a:rPr>
              <a:t> ”</a:t>
            </a:r>
            <a:r>
              <a:rPr lang="en-US" sz="3200" dirty="0">
                <a:latin typeface="system-ui"/>
              </a:rPr>
              <a:t>For as in Adam all die, even so in Christ </a:t>
            </a:r>
            <a:r>
              <a:rPr lang="en-US" sz="3200" b="1" dirty="0">
                <a:solidFill>
                  <a:srgbClr val="C00000"/>
                </a:solidFill>
                <a:latin typeface="system-ui"/>
              </a:rPr>
              <a:t>all shall be made alive” </a:t>
            </a:r>
            <a:r>
              <a:rPr lang="en-US" sz="3200" dirty="0">
                <a:solidFill>
                  <a:srgbClr val="C00000"/>
                </a:solidFill>
                <a:latin typeface="system-ui"/>
              </a:rPr>
              <a:t>(22).</a:t>
            </a:r>
          </a:p>
          <a:p>
            <a:pPr marL="514350" indent="-514350" algn="l">
              <a:buFont typeface="+mj-lt"/>
              <a:buAutoNum type="arabicPeriod"/>
            </a:pPr>
            <a:r>
              <a:rPr lang="en-US" sz="3200" dirty="0">
                <a:latin typeface="system-ui"/>
              </a:rPr>
              <a:t>‘we shall all be </a:t>
            </a:r>
            <a:r>
              <a:rPr lang="en-US" sz="3200" b="1" dirty="0">
                <a:solidFill>
                  <a:srgbClr val="C00000"/>
                </a:solidFill>
                <a:latin typeface="system-ui"/>
              </a:rPr>
              <a:t>changed</a:t>
            </a:r>
            <a:r>
              <a:rPr lang="en-US" sz="3200" dirty="0">
                <a:solidFill>
                  <a:srgbClr val="C00000"/>
                </a:solidFill>
                <a:latin typeface="system-ui"/>
              </a:rPr>
              <a:t>— (51) </a:t>
            </a:r>
            <a:r>
              <a:rPr lang="en-US" sz="3200" dirty="0">
                <a:solidFill>
                  <a:schemeClr val="bg1"/>
                </a:solidFill>
                <a:latin typeface="system-ui"/>
              </a:rPr>
              <a:t>Read 42-53</a:t>
            </a:r>
            <a:endParaRPr lang="en-US" sz="3200" b="1" dirty="0">
              <a:solidFill>
                <a:schemeClr val="bg1"/>
              </a:solidFill>
              <a:effectLst>
                <a:outerShdw blurRad="38100" dist="38100" dir="2700000" algn="tl">
                  <a:srgbClr val="000000">
                    <a:alpha val="43137"/>
                  </a:srgbClr>
                </a:outerShdw>
              </a:effectLst>
            </a:endParaRPr>
          </a:p>
          <a:p>
            <a:pPr algn="l"/>
            <a:endParaRPr lang="en-US" sz="3200" dirty="0"/>
          </a:p>
        </p:txBody>
      </p:sp>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514714" y="369880"/>
            <a:ext cx="8191964" cy="1078989"/>
          </a:xfrm>
        </p:spPr>
        <p:txBody>
          <a:bodyPr anchor="ctr">
            <a:normAutofit fontScale="90000"/>
          </a:bodyPr>
          <a:lstStyle/>
          <a:p>
            <a:pPr algn="l"/>
            <a:r>
              <a:rPr lang="en-US" sz="3600" dirty="0"/>
              <a:t>There are also Commands in the Gospel</a:t>
            </a:r>
          </a:p>
        </p:txBody>
      </p:sp>
      <p:sp>
        <p:nvSpPr>
          <p:cNvPr id="11" name="Subtitle 2">
            <a:extLst>
              <a:ext uri="{FF2B5EF4-FFF2-40B4-BE49-F238E27FC236}">
                <a16:creationId xmlns:a16="http://schemas.microsoft.com/office/drawing/2014/main" id="{ABD44E20-9304-48B9-A4F5-1BDCD00F0FA8}"/>
              </a:ext>
            </a:extLst>
          </p:cNvPr>
          <p:cNvSpPr txBox="1">
            <a:spLocks/>
          </p:cNvSpPr>
          <p:nvPr/>
        </p:nvSpPr>
        <p:spPr>
          <a:xfrm>
            <a:off x="477981" y="1797816"/>
            <a:ext cx="3777824" cy="428324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Berlin Sans FB" panose="020E0602020502020306"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Berlin Sans FB" panose="020E0602020502020306"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Berlin Sans FB" panose="020E0602020502020306"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lgn="l">
              <a:buFont typeface="+mj-lt"/>
              <a:buAutoNum type="arabicPeriod"/>
            </a:pPr>
            <a:r>
              <a:rPr lang="en-US" sz="3200">
                <a:latin typeface="system-ui"/>
              </a:rPr>
              <a:t>“Christ </a:t>
            </a:r>
            <a:r>
              <a:rPr lang="en-US" sz="3200" b="1">
                <a:solidFill>
                  <a:srgbClr val="C00000"/>
                </a:solidFill>
                <a:latin typeface="system-ui"/>
              </a:rPr>
              <a:t>died</a:t>
            </a:r>
            <a:r>
              <a:rPr lang="en-US" sz="3200">
                <a:latin typeface="system-ui"/>
              </a:rPr>
              <a:t> for our sins according to the Scriptures,</a:t>
            </a:r>
          </a:p>
          <a:p>
            <a:pPr marL="514350" indent="-514350" algn="l">
              <a:buFont typeface="+mj-lt"/>
              <a:buAutoNum type="arabicPeriod"/>
            </a:pPr>
            <a:r>
              <a:rPr lang="en-US" sz="3200" b="1" baseline="30000">
                <a:latin typeface="system-ui"/>
              </a:rPr>
              <a:t>”</a:t>
            </a:r>
            <a:r>
              <a:rPr lang="en-US" sz="3200">
                <a:latin typeface="system-ui"/>
              </a:rPr>
              <a:t>and that He was </a:t>
            </a:r>
            <a:r>
              <a:rPr lang="en-US" sz="3200" b="1">
                <a:solidFill>
                  <a:srgbClr val="C00000"/>
                </a:solidFill>
                <a:latin typeface="system-ui"/>
              </a:rPr>
              <a:t>buried</a:t>
            </a:r>
            <a:r>
              <a:rPr lang="en-US" sz="3200">
                <a:latin typeface="system-ui"/>
              </a:rPr>
              <a:t>, </a:t>
            </a:r>
          </a:p>
          <a:p>
            <a:pPr marL="514350" indent="-514350" algn="l">
              <a:buFont typeface="+mj-lt"/>
              <a:buAutoNum type="arabicPeriod"/>
            </a:pPr>
            <a:r>
              <a:rPr lang="en-US" sz="3200">
                <a:latin typeface="system-ui"/>
              </a:rPr>
              <a:t>“and that He </a:t>
            </a:r>
            <a:r>
              <a:rPr lang="en-US" sz="3200" b="1">
                <a:solidFill>
                  <a:srgbClr val="C00000"/>
                </a:solidFill>
                <a:latin typeface="system-ui"/>
              </a:rPr>
              <a:t>rose again </a:t>
            </a:r>
            <a:r>
              <a:rPr lang="en-US" sz="3200">
                <a:latin typeface="system-ui"/>
              </a:rPr>
              <a:t>the third day according to the Scriptures</a:t>
            </a:r>
            <a:r>
              <a:rPr lang="en-US" sz="3200">
                <a:solidFill>
                  <a:schemeClr val="bg1"/>
                </a:solidFill>
                <a:latin typeface="system-ui"/>
              </a:rPr>
              <a:t>.” </a:t>
            </a:r>
            <a:endParaRPr lang="en-US" sz="3200">
              <a:solidFill>
                <a:schemeClr val="bg1"/>
              </a:solidFill>
            </a:endParaRPr>
          </a:p>
          <a:p>
            <a:pPr algn="l"/>
            <a:endParaRPr lang="en-US" sz="3200" dirty="0"/>
          </a:p>
        </p:txBody>
      </p:sp>
      <p:sp>
        <p:nvSpPr>
          <p:cNvPr id="12" name="Content Placeholder 7">
            <a:extLst>
              <a:ext uri="{FF2B5EF4-FFF2-40B4-BE49-F238E27FC236}">
                <a16:creationId xmlns:a16="http://schemas.microsoft.com/office/drawing/2014/main" id="{F9467A11-1503-4457-BFFC-8DAD290CED92}"/>
              </a:ext>
            </a:extLst>
          </p:cNvPr>
          <p:cNvSpPr txBox="1">
            <a:spLocks/>
          </p:cNvSpPr>
          <p:nvPr/>
        </p:nvSpPr>
        <p:spPr>
          <a:xfrm>
            <a:off x="8230569" y="1797816"/>
            <a:ext cx="3801899" cy="4145784"/>
          </a:xfrm>
          <a:prstGeom prst="rect">
            <a:avLst/>
          </a:prstGeom>
        </p:spPr>
        <p:txBody>
          <a:bodyPr vert="horz" lIns="91440" tIns="45720" rIns="91440" bIns="45720" rtlCol="0">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600" dirty="0">
                <a:solidFill>
                  <a:schemeClr val="bg1"/>
                </a:solidFill>
                <a:latin typeface="system-ui"/>
              </a:rPr>
              <a:t> </a:t>
            </a:r>
            <a:r>
              <a:rPr lang="en-US" sz="4000" dirty="0">
                <a:solidFill>
                  <a:srgbClr val="C00000"/>
                </a:solidFill>
                <a:latin typeface="system-ui"/>
              </a:rPr>
              <a:t>Mark 16:15-16 </a:t>
            </a:r>
          </a:p>
          <a:p>
            <a:pPr marL="0" indent="0">
              <a:buNone/>
            </a:pPr>
            <a:r>
              <a:rPr lang="en-US" sz="4000" dirty="0"/>
              <a:t>“Go into all the world and preach the </a:t>
            </a:r>
            <a:r>
              <a:rPr lang="en-US" sz="4400" b="1" dirty="0">
                <a:solidFill>
                  <a:srgbClr val="C00000"/>
                </a:solidFill>
              </a:rPr>
              <a:t>gospel</a:t>
            </a:r>
            <a:r>
              <a:rPr lang="en-US" sz="4000" dirty="0"/>
              <a:t> to every creature.     </a:t>
            </a:r>
            <a:r>
              <a:rPr lang="en-US" sz="4000" b="1" baseline="30000" dirty="0"/>
              <a:t>16 </a:t>
            </a:r>
            <a:r>
              <a:rPr lang="en-US" sz="4000" dirty="0"/>
              <a:t>He who </a:t>
            </a:r>
            <a:r>
              <a:rPr lang="en-US" sz="4000" b="1" dirty="0">
                <a:solidFill>
                  <a:srgbClr val="C00000"/>
                </a:solidFill>
              </a:rPr>
              <a:t>believes</a:t>
            </a:r>
            <a:r>
              <a:rPr lang="en-US" sz="4000" b="1" dirty="0">
                <a:effectLst>
                  <a:outerShdw blurRad="38100" dist="38100" dir="2700000" algn="tl">
                    <a:srgbClr val="000000">
                      <a:alpha val="43137"/>
                    </a:srgbClr>
                  </a:outerShdw>
                </a:effectLst>
              </a:rPr>
              <a:t> </a:t>
            </a:r>
            <a:r>
              <a:rPr lang="en-US" sz="4000" dirty="0"/>
              <a:t>and </a:t>
            </a:r>
            <a:r>
              <a:rPr lang="en-US" sz="4000" b="1" dirty="0">
                <a:solidFill>
                  <a:srgbClr val="C00000"/>
                </a:solidFill>
              </a:rPr>
              <a:t>is baptized </a:t>
            </a:r>
            <a:r>
              <a:rPr lang="en-US" sz="4000" dirty="0"/>
              <a:t>will be saved; but he who does not believe will be condemned. </a:t>
            </a:r>
            <a:endParaRPr lang="en-US" sz="3200" dirty="0">
              <a:latin typeface="system-ui"/>
            </a:endParaRPr>
          </a:p>
        </p:txBody>
      </p:sp>
    </p:spTree>
    <p:extLst>
      <p:ext uri="{BB962C8B-B14F-4D97-AF65-F5344CB8AC3E}">
        <p14:creationId xmlns:p14="http://schemas.microsoft.com/office/powerpoint/2010/main" val="8739567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l="6964" r="31100" b="1"/>
          <a:stretch/>
        </p:blipFill>
        <p:spPr>
          <a:xfrm>
            <a:off x="3771901" y="10"/>
            <a:ext cx="8420099"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5905DA2-4658-40B7-A2C9-78FC311FD627}"/>
              </a:ext>
            </a:extLst>
          </p:cNvPr>
          <p:cNvSpPr/>
          <p:nvPr/>
        </p:nvSpPr>
        <p:spPr>
          <a:xfrm>
            <a:off x="143856" y="20933"/>
            <a:ext cx="12969837"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9AE5CBF-6961-4370-A5E4-AB09964AC4D2}"/>
              </a:ext>
            </a:extLst>
          </p:cNvPr>
          <p:cNvSpPr/>
          <p:nvPr/>
        </p:nvSpPr>
        <p:spPr>
          <a:xfrm>
            <a:off x="63533" y="20933"/>
            <a:ext cx="4171583"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4336128" y="1797816"/>
            <a:ext cx="4068295" cy="4283248"/>
          </a:xfrm>
        </p:spPr>
        <p:txBody>
          <a:bodyPr>
            <a:normAutofit lnSpcReduction="10000"/>
          </a:bodyPr>
          <a:lstStyle/>
          <a:p>
            <a:pPr marL="514350" indent="-514350" algn="l">
              <a:buFont typeface="+mj-lt"/>
              <a:buAutoNum type="arabicPeriod"/>
            </a:pPr>
            <a:r>
              <a:rPr lang="en-US" sz="3200" i="1" dirty="0">
                <a:latin typeface="system-ui"/>
              </a:rPr>
              <a:t>“by which also you are </a:t>
            </a:r>
            <a:r>
              <a:rPr lang="en-US" sz="3200" b="1" dirty="0">
                <a:solidFill>
                  <a:srgbClr val="C00000"/>
                </a:solidFill>
                <a:latin typeface="system-ui"/>
              </a:rPr>
              <a:t>saved</a:t>
            </a:r>
            <a:r>
              <a:rPr lang="en-US" sz="3200" i="1" dirty="0">
                <a:latin typeface="system-ui"/>
              </a:rPr>
              <a:t>” </a:t>
            </a:r>
            <a:r>
              <a:rPr lang="en-US" sz="3200" dirty="0">
                <a:latin typeface="system-ui"/>
              </a:rPr>
              <a:t>(2) (Rom. 1:16)</a:t>
            </a:r>
          </a:p>
          <a:p>
            <a:pPr marL="514350" indent="-514350" algn="l">
              <a:buFont typeface="+mj-lt"/>
              <a:buAutoNum type="arabicPeriod"/>
            </a:pPr>
            <a:r>
              <a:rPr lang="en-US" sz="3200" b="1" baseline="30000" dirty="0">
                <a:latin typeface="system-ui"/>
              </a:rPr>
              <a:t> ”</a:t>
            </a:r>
            <a:r>
              <a:rPr lang="en-US" sz="3200" dirty="0">
                <a:latin typeface="system-ui"/>
              </a:rPr>
              <a:t>For as in Adam all die, even so in Christ </a:t>
            </a:r>
            <a:r>
              <a:rPr lang="en-US" sz="3200" b="1" dirty="0">
                <a:solidFill>
                  <a:srgbClr val="C00000"/>
                </a:solidFill>
                <a:latin typeface="system-ui"/>
              </a:rPr>
              <a:t>all shall be made alive” </a:t>
            </a:r>
            <a:r>
              <a:rPr lang="en-US" sz="3200" dirty="0">
                <a:solidFill>
                  <a:srgbClr val="C00000"/>
                </a:solidFill>
                <a:latin typeface="system-ui"/>
              </a:rPr>
              <a:t>(22).</a:t>
            </a:r>
          </a:p>
          <a:p>
            <a:pPr marL="514350" indent="-514350" algn="l">
              <a:buFont typeface="+mj-lt"/>
              <a:buAutoNum type="arabicPeriod"/>
            </a:pPr>
            <a:r>
              <a:rPr lang="en-US" sz="3200" dirty="0">
                <a:latin typeface="system-ui"/>
              </a:rPr>
              <a:t>‘we shall all be </a:t>
            </a:r>
            <a:r>
              <a:rPr lang="en-US" sz="3200" b="1" dirty="0">
                <a:solidFill>
                  <a:srgbClr val="C00000"/>
                </a:solidFill>
                <a:latin typeface="system-ui"/>
              </a:rPr>
              <a:t>changed</a:t>
            </a:r>
            <a:r>
              <a:rPr lang="en-US" sz="3200" dirty="0">
                <a:solidFill>
                  <a:srgbClr val="C00000"/>
                </a:solidFill>
                <a:latin typeface="system-ui"/>
              </a:rPr>
              <a:t>— (51) </a:t>
            </a:r>
            <a:r>
              <a:rPr lang="en-US" sz="3200" dirty="0">
                <a:solidFill>
                  <a:schemeClr val="bg1"/>
                </a:solidFill>
                <a:latin typeface="system-ui"/>
              </a:rPr>
              <a:t>Read 42-53</a:t>
            </a:r>
            <a:endParaRPr lang="en-US" sz="3200" b="1" dirty="0">
              <a:solidFill>
                <a:schemeClr val="bg1"/>
              </a:solidFill>
              <a:effectLst>
                <a:outerShdw blurRad="38100" dist="38100" dir="2700000" algn="tl">
                  <a:srgbClr val="000000">
                    <a:alpha val="43137"/>
                  </a:srgbClr>
                </a:outerShdw>
              </a:effectLst>
            </a:endParaRPr>
          </a:p>
          <a:p>
            <a:pPr algn="l"/>
            <a:endParaRPr lang="en-US" sz="3200" dirty="0"/>
          </a:p>
        </p:txBody>
      </p:sp>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514714" y="369880"/>
            <a:ext cx="8191964" cy="1078989"/>
          </a:xfrm>
        </p:spPr>
        <p:txBody>
          <a:bodyPr anchor="ctr">
            <a:normAutofit fontScale="90000"/>
          </a:bodyPr>
          <a:lstStyle/>
          <a:p>
            <a:pPr algn="l"/>
            <a:r>
              <a:rPr lang="en-US" sz="3600" dirty="0"/>
              <a:t>There are also Commands in the Gospel</a:t>
            </a:r>
          </a:p>
        </p:txBody>
      </p:sp>
      <p:sp>
        <p:nvSpPr>
          <p:cNvPr id="11" name="Subtitle 2">
            <a:extLst>
              <a:ext uri="{FF2B5EF4-FFF2-40B4-BE49-F238E27FC236}">
                <a16:creationId xmlns:a16="http://schemas.microsoft.com/office/drawing/2014/main" id="{ABD44E20-9304-48B9-A4F5-1BDCD00F0FA8}"/>
              </a:ext>
            </a:extLst>
          </p:cNvPr>
          <p:cNvSpPr txBox="1">
            <a:spLocks/>
          </p:cNvSpPr>
          <p:nvPr/>
        </p:nvSpPr>
        <p:spPr>
          <a:xfrm>
            <a:off x="477981" y="1797816"/>
            <a:ext cx="3777824" cy="428324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Berlin Sans FB" panose="020E0602020502020306"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Berlin Sans FB" panose="020E0602020502020306"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Berlin Sans FB" panose="020E0602020502020306"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lgn="l">
              <a:buFont typeface="+mj-lt"/>
              <a:buAutoNum type="arabicPeriod"/>
            </a:pPr>
            <a:r>
              <a:rPr lang="en-US" sz="3200">
                <a:latin typeface="system-ui"/>
              </a:rPr>
              <a:t>“Christ </a:t>
            </a:r>
            <a:r>
              <a:rPr lang="en-US" sz="3200" b="1">
                <a:solidFill>
                  <a:srgbClr val="C00000"/>
                </a:solidFill>
                <a:latin typeface="system-ui"/>
              </a:rPr>
              <a:t>died</a:t>
            </a:r>
            <a:r>
              <a:rPr lang="en-US" sz="3200">
                <a:latin typeface="system-ui"/>
              </a:rPr>
              <a:t> for our sins according to the Scriptures,</a:t>
            </a:r>
          </a:p>
          <a:p>
            <a:pPr marL="514350" indent="-514350" algn="l">
              <a:buFont typeface="+mj-lt"/>
              <a:buAutoNum type="arabicPeriod"/>
            </a:pPr>
            <a:r>
              <a:rPr lang="en-US" sz="3200" b="1" baseline="30000">
                <a:latin typeface="system-ui"/>
              </a:rPr>
              <a:t>”</a:t>
            </a:r>
            <a:r>
              <a:rPr lang="en-US" sz="3200">
                <a:latin typeface="system-ui"/>
              </a:rPr>
              <a:t>and that He was </a:t>
            </a:r>
            <a:r>
              <a:rPr lang="en-US" sz="3200" b="1">
                <a:solidFill>
                  <a:srgbClr val="C00000"/>
                </a:solidFill>
                <a:latin typeface="system-ui"/>
              </a:rPr>
              <a:t>buried</a:t>
            </a:r>
            <a:r>
              <a:rPr lang="en-US" sz="3200">
                <a:latin typeface="system-ui"/>
              </a:rPr>
              <a:t>, </a:t>
            </a:r>
          </a:p>
          <a:p>
            <a:pPr marL="514350" indent="-514350" algn="l">
              <a:buFont typeface="+mj-lt"/>
              <a:buAutoNum type="arabicPeriod"/>
            </a:pPr>
            <a:r>
              <a:rPr lang="en-US" sz="3200">
                <a:latin typeface="system-ui"/>
              </a:rPr>
              <a:t>“and that He </a:t>
            </a:r>
            <a:r>
              <a:rPr lang="en-US" sz="3200" b="1">
                <a:solidFill>
                  <a:srgbClr val="C00000"/>
                </a:solidFill>
                <a:latin typeface="system-ui"/>
              </a:rPr>
              <a:t>rose again </a:t>
            </a:r>
            <a:r>
              <a:rPr lang="en-US" sz="3200">
                <a:latin typeface="system-ui"/>
              </a:rPr>
              <a:t>the third day according to the Scriptures</a:t>
            </a:r>
            <a:r>
              <a:rPr lang="en-US" sz="3200">
                <a:solidFill>
                  <a:schemeClr val="bg1"/>
                </a:solidFill>
                <a:latin typeface="system-ui"/>
              </a:rPr>
              <a:t>.” </a:t>
            </a:r>
            <a:endParaRPr lang="en-US" sz="3200">
              <a:solidFill>
                <a:schemeClr val="bg1"/>
              </a:solidFill>
            </a:endParaRPr>
          </a:p>
          <a:p>
            <a:pPr algn="l"/>
            <a:endParaRPr lang="en-US" sz="3200" dirty="0"/>
          </a:p>
        </p:txBody>
      </p:sp>
      <p:sp>
        <p:nvSpPr>
          <p:cNvPr id="12" name="Content Placeholder 7">
            <a:extLst>
              <a:ext uri="{FF2B5EF4-FFF2-40B4-BE49-F238E27FC236}">
                <a16:creationId xmlns:a16="http://schemas.microsoft.com/office/drawing/2014/main" id="{F9467A11-1503-4457-BFFC-8DAD290CED92}"/>
              </a:ext>
            </a:extLst>
          </p:cNvPr>
          <p:cNvSpPr txBox="1">
            <a:spLocks/>
          </p:cNvSpPr>
          <p:nvPr/>
        </p:nvSpPr>
        <p:spPr>
          <a:xfrm>
            <a:off x="8230569" y="1797816"/>
            <a:ext cx="3801899" cy="4145784"/>
          </a:xfrm>
          <a:prstGeom prst="rect">
            <a:avLst/>
          </a:prstGeom>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457200">
              <a:buFont typeface="+mj-lt"/>
              <a:buAutoNum type="arabicPeriod"/>
            </a:pPr>
            <a:r>
              <a:rPr lang="en-US" sz="2600" dirty="0">
                <a:effectLst>
                  <a:outerShdw blurRad="38100" dist="38100" dir="2700000" algn="tl">
                    <a:srgbClr val="000000">
                      <a:alpha val="43137"/>
                    </a:srgbClr>
                  </a:outerShdw>
                </a:effectLst>
                <a:latin typeface="system-ui"/>
              </a:rPr>
              <a:t> </a:t>
            </a:r>
            <a:r>
              <a:rPr lang="en-US" sz="4000" b="1" dirty="0">
                <a:solidFill>
                  <a:srgbClr val="C00000"/>
                </a:solidFill>
                <a:latin typeface="system-ui"/>
              </a:rPr>
              <a:t>Believe</a:t>
            </a:r>
          </a:p>
          <a:p>
            <a:pPr marL="457200" indent="-457200">
              <a:buFont typeface="+mj-lt"/>
              <a:buAutoNum type="arabicPeriod"/>
            </a:pPr>
            <a:r>
              <a:rPr lang="en-US" sz="4000" b="1" dirty="0">
                <a:solidFill>
                  <a:srgbClr val="C00000"/>
                </a:solidFill>
                <a:latin typeface="system-ui"/>
              </a:rPr>
              <a:t>Be Baptized</a:t>
            </a:r>
          </a:p>
          <a:p>
            <a:pPr marL="457200" indent="-457200">
              <a:buFont typeface="+mj-lt"/>
              <a:buAutoNum type="arabicPeriod"/>
            </a:pPr>
            <a:r>
              <a:rPr lang="en-US" sz="4000" dirty="0">
                <a:solidFill>
                  <a:srgbClr val="C00000"/>
                </a:solidFill>
              </a:rPr>
              <a:t>Matthew 28:20 </a:t>
            </a:r>
            <a:r>
              <a:rPr lang="en-US" sz="3500" dirty="0"/>
              <a:t>“teaching         them to observe </a:t>
            </a:r>
            <a:r>
              <a:rPr lang="en-US" sz="3500" b="1" dirty="0">
                <a:solidFill>
                  <a:srgbClr val="C00000"/>
                </a:solidFill>
              </a:rPr>
              <a:t>all things that I have commanded you”</a:t>
            </a:r>
            <a:endParaRPr lang="en-US" sz="3500" b="1" dirty="0">
              <a:solidFill>
                <a:srgbClr val="C00000"/>
              </a:solidFill>
              <a:latin typeface="system-ui"/>
            </a:endParaRPr>
          </a:p>
        </p:txBody>
      </p:sp>
    </p:spTree>
    <p:extLst>
      <p:ext uri="{BB962C8B-B14F-4D97-AF65-F5344CB8AC3E}">
        <p14:creationId xmlns:p14="http://schemas.microsoft.com/office/powerpoint/2010/main" val="26423249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curtain&#10;&#10;Description automatically generated">
            <a:extLst>
              <a:ext uri="{FF2B5EF4-FFF2-40B4-BE49-F238E27FC236}">
                <a16:creationId xmlns:a16="http://schemas.microsoft.com/office/drawing/2014/main" id="{4EC9BA1E-B534-4680-BA7C-8755A71C18E7}"/>
              </a:ext>
            </a:extLst>
          </p:cNvPr>
          <p:cNvPicPr>
            <a:picLocks noChangeAspect="1"/>
          </p:cNvPicPr>
          <p:nvPr/>
        </p:nvPicPr>
        <p:blipFill rotWithShape="1">
          <a:blip r:embed="rId2">
            <a:extLst>
              <a:ext uri="{28A0092B-C50C-407E-A947-70E740481C1C}">
                <a14:useLocalDpi xmlns:a14="http://schemas.microsoft.com/office/drawing/2010/main" val="0"/>
              </a:ext>
            </a:extLst>
          </a:blip>
          <a:srcRect l="6964" r="31100" b="1"/>
          <a:stretch/>
        </p:blipFill>
        <p:spPr>
          <a:xfrm>
            <a:off x="3771901" y="10"/>
            <a:ext cx="8420099" cy="6857990"/>
          </a:xfrm>
          <a:prstGeom prst="rect">
            <a:avLst/>
          </a:prstGeom>
        </p:spPr>
      </p:pic>
      <p:sp>
        <p:nvSpPr>
          <p:cNvPr id="28" name="Rectangle 27">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5905DA2-4658-40B7-A2C9-78FC311FD627}"/>
              </a:ext>
            </a:extLst>
          </p:cNvPr>
          <p:cNvSpPr/>
          <p:nvPr/>
        </p:nvSpPr>
        <p:spPr>
          <a:xfrm>
            <a:off x="143856" y="20933"/>
            <a:ext cx="12969837" cy="685799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29AE5CBF-6961-4370-A5E4-AB09964AC4D2}"/>
              </a:ext>
            </a:extLst>
          </p:cNvPr>
          <p:cNvSpPr/>
          <p:nvPr/>
        </p:nvSpPr>
        <p:spPr>
          <a:xfrm>
            <a:off x="63533" y="20933"/>
            <a:ext cx="4171583"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DE658DF-C26E-4A48-97B2-C26D64ED52A5}"/>
              </a:ext>
            </a:extLst>
          </p:cNvPr>
          <p:cNvSpPr>
            <a:spLocks noGrp="1"/>
          </p:cNvSpPr>
          <p:nvPr>
            <p:ph type="subTitle" idx="1"/>
          </p:nvPr>
        </p:nvSpPr>
        <p:spPr>
          <a:xfrm>
            <a:off x="4336128" y="1797816"/>
            <a:ext cx="4068295" cy="4283248"/>
          </a:xfrm>
        </p:spPr>
        <p:txBody>
          <a:bodyPr>
            <a:normAutofit lnSpcReduction="10000"/>
          </a:bodyPr>
          <a:lstStyle/>
          <a:p>
            <a:pPr marL="514350" indent="-514350" algn="l">
              <a:buFont typeface="+mj-lt"/>
              <a:buAutoNum type="arabicPeriod"/>
            </a:pPr>
            <a:r>
              <a:rPr lang="en-US" sz="3200" i="1" dirty="0">
                <a:latin typeface="system-ui"/>
              </a:rPr>
              <a:t>“by which also you are </a:t>
            </a:r>
            <a:r>
              <a:rPr lang="en-US" sz="3200" b="1" dirty="0">
                <a:solidFill>
                  <a:srgbClr val="C00000"/>
                </a:solidFill>
                <a:latin typeface="system-ui"/>
              </a:rPr>
              <a:t>saved</a:t>
            </a:r>
            <a:r>
              <a:rPr lang="en-US" sz="3200" i="1" dirty="0">
                <a:latin typeface="system-ui"/>
              </a:rPr>
              <a:t>” </a:t>
            </a:r>
            <a:r>
              <a:rPr lang="en-US" sz="3200" dirty="0">
                <a:latin typeface="system-ui"/>
              </a:rPr>
              <a:t>(2) (Rom. 1:16)</a:t>
            </a:r>
          </a:p>
          <a:p>
            <a:pPr marL="514350" indent="-514350" algn="l">
              <a:buFont typeface="+mj-lt"/>
              <a:buAutoNum type="arabicPeriod"/>
            </a:pPr>
            <a:r>
              <a:rPr lang="en-US" sz="3200" b="1" baseline="30000" dirty="0">
                <a:latin typeface="system-ui"/>
              </a:rPr>
              <a:t> ”</a:t>
            </a:r>
            <a:r>
              <a:rPr lang="en-US" sz="3200" dirty="0">
                <a:latin typeface="system-ui"/>
              </a:rPr>
              <a:t>For as in Adam all die, even so in Christ </a:t>
            </a:r>
            <a:r>
              <a:rPr lang="en-US" sz="3200" b="1" dirty="0">
                <a:solidFill>
                  <a:srgbClr val="C00000"/>
                </a:solidFill>
                <a:latin typeface="system-ui"/>
              </a:rPr>
              <a:t>all shall be made alive” </a:t>
            </a:r>
            <a:r>
              <a:rPr lang="en-US" sz="3200" dirty="0">
                <a:solidFill>
                  <a:srgbClr val="C00000"/>
                </a:solidFill>
                <a:latin typeface="system-ui"/>
              </a:rPr>
              <a:t>(22).</a:t>
            </a:r>
          </a:p>
          <a:p>
            <a:pPr marL="514350" indent="-514350" algn="l">
              <a:buFont typeface="+mj-lt"/>
              <a:buAutoNum type="arabicPeriod"/>
            </a:pPr>
            <a:r>
              <a:rPr lang="en-US" sz="3200" dirty="0">
                <a:latin typeface="system-ui"/>
              </a:rPr>
              <a:t>‘we shall all be </a:t>
            </a:r>
            <a:r>
              <a:rPr lang="en-US" sz="3200" b="1" dirty="0">
                <a:solidFill>
                  <a:srgbClr val="C00000"/>
                </a:solidFill>
                <a:latin typeface="system-ui"/>
              </a:rPr>
              <a:t>changed</a:t>
            </a:r>
            <a:r>
              <a:rPr lang="en-US" sz="3200" dirty="0">
                <a:solidFill>
                  <a:srgbClr val="C00000"/>
                </a:solidFill>
                <a:latin typeface="system-ui"/>
              </a:rPr>
              <a:t>— (51) </a:t>
            </a:r>
            <a:r>
              <a:rPr lang="en-US" sz="3200" dirty="0">
                <a:solidFill>
                  <a:schemeClr val="bg1"/>
                </a:solidFill>
                <a:latin typeface="system-ui"/>
              </a:rPr>
              <a:t>Read 42-53</a:t>
            </a:r>
            <a:endParaRPr lang="en-US" sz="3200" b="1" dirty="0">
              <a:solidFill>
                <a:schemeClr val="bg1"/>
              </a:solidFill>
              <a:effectLst>
                <a:outerShdw blurRad="38100" dist="38100" dir="2700000" algn="tl">
                  <a:srgbClr val="000000">
                    <a:alpha val="43137"/>
                  </a:srgbClr>
                </a:outerShdw>
              </a:effectLst>
            </a:endParaRPr>
          </a:p>
          <a:p>
            <a:pPr algn="l"/>
            <a:endParaRPr lang="en-US" sz="3200" dirty="0"/>
          </a:p>
        </p:txBody>
      </p:sp>
      <p:sp>
        <p:nvSpPr>
          <p:cNvPr id="2" name="Title 1">
            <a:extLst>
              <a:ext uri="{FF2B5EF4-FFF2-40B4-BE49-F238E27FC236}">
                <a16:creationId xmlns:a16="http://schemas.microsoft.com/office/drawing/2014/main" id="{790E0752-CF0C-49EA-AE9F-286FC9552877}"/>
              </a:ext>
            </a:extLst>
          </p:cNvPr>
          <p:cNvSpPr>
            <a:spLocks noGrp="1"/>
          </p:cNvSpPr>
          <p:nvPr>
            <p:ph type="ctrTitle"/>
          </p:nvPr>
        </p:nvSpPr>
        <p:spPr>
          <a:xfrm>
            <a:off x="514714" y="369880"/>
            <a:ext cx="8191964" cy="1078989"/>
          </a:xfrm>
        </p:spPr>
        <p:txBody>
          <a:bodyPr anchor="ctr">
            <a:normAutofit fontScale="90000"/>
          </a:bodyPr>
          <a:lstStyle/>
          <a:p>
            <a:pPr algn="l"/>
            <a:r>
              <a:rPr lang="en-US" sz="3600" dirty="0"/>
              <a:t>There are also Commands in the Gospel</a:t>
            </a:r>
          </a:p>
        </p:txBody>
      </p:sp>
      <p:sp>
        <p:nvSpPr>
          <p:cNvPr id="11" name="Subtitle 2">
            <a:extLst>
              <a:ext uri="{FF2B5EF4-FFF2-40B4-BE49-F238E27FC236}">
                <a16:creationId xmlns:a16="http://schemas.microsoft.com/office/drawing/2014/main" id="{ABD44E20-9304-48B9-A4F5-1BDCD00F0FA8}"/>
              </a:ext>
            </a:extLst>
          </p:cNvPr>
          <p:cNvSpPr txBox="1">
            <a:spLocks/>
          </p:cNvSpPr>
          <p:nvPr/>
        </p:nvSpPr>
        <p:spPr>
          <a:xfrm>
            <a:off x="477981" y="1797816"/>
            <a:ext cx="3777824" cy="428324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Berlin Sans FB" panose="020E0602020502020306"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Berlin Sans FB" panose="020E0602020502020306"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Berlin Sans FB" panose="020E0602020502020306"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rlin Sans FB" panose="020E0602020502020306"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lgn="l">
              <a:buFont typeface="+mj-lt"/>
              <a:buAutoNum type="arabicPeriod"/>
            </a:pPr>
            <a:r>
              <a:rPr lang="en-US" sz="3200">
                <a:latin typeface="system-ui"/>
              </a:rPr>
              <a:t>“Christ </a:t>
            </a:r>
            <a:r>
              <a:rPr lang="en-US" sz="3200" b="1">
                <a:solidFill>
                  <a:srgbClr val="C00000"/>
                </a:solidFill>
                <a:latin typeface="system-ui"/>
              </a:rPr>
              <a:t>died</a:t>
            </a:r>
            <a:r>
              <a:rPr lang="en-US" sz="3200">
                <a:latin typeface="system-ui"/>
              </a:rPr>
              <a:t> for our sins according to the Scriptures,</a:t>
            </a:r>
          </a:p>
          <a:p>
            <a:pPr marL="514350" indent="-514350" algn="l">
              <a:buFont typeface="+mj-lt"/>
              <a:buAutoNum type="arabicPeriod"/>
            </a:pPr>
            <a:r>
              <a:rPr lang="en-US" sz="3200" b="1" baseline="30000">
                <a:latin typeface="system-ui"/>
              </a:rPr>
              <a:t>”</a:t>
            </a:r>
            <a:r>
              <a:rPr lang="en-US" sz="3200">
                <a:latin typeface="system-ui"/>
              </a:rPr>
              <a:t>and that He was </a:t>
            </a:r>
            <a:r>
              <a:rPr lang="en-US" sz="3200" b="1">
                <a:solidFill>
                  <a:srgbClr val="C00000"/>
                </a:solidFill>
                <a:latin typeface="system-ui"/>
              </a:rPr>
              <a:t>buried</a:t>
            </a:r>
            <a:r>
              <a:rPr lang="en-US" sz="3200">
                <a:latin typeface="system-ui"/>
              </a:rPr>
              <a:t>, </a:t>
            </a:r>
          </a:p>
          <a:p>
            <a:pPr marL="514350" indent="-514350" algn="l">
              <a:buFont typeface="+mj-lt"/>
              <a:buAutoNum type="arabicPeriod"/>
            </a:pPr>
            <a:r>
              <a:rPr lang="en-US" sz="3200">
                <a:latin typeface="system-ui"/>
              </a:rPr>
              <a:t>“and that He </a:t>
            </a:r>
            <a:r>
              <a:rPr lang="en-US" sz="3200" b="1">
                <a:solidFill>
                  <a:srgbClr val="C00000"/>
                </a:solidFill>
                <a:latin typeface="system-ui"/>
              </a:rPr>
              <a:t>rose again </a:t>
            </a:r>
            <a:r>
              <a:rPr lang="en-US" sz="3200">
                <a:latin typeface="system-ui"/>
              </a:rPr>
              <a:t>the third day according to the Scriptures</a:t>
            </a:r>
            <a:r>
              <a:rPr lang="en-US" sz="3200">
                <a:solidFill>
                  <a:schemeClr val="bg1"/>
                </a:solidFill>
                <a:latin typeface="system-ui"/>
              </a:rPr>
              <a:t>.” </a:t>
            </a:r>
            <a:endParaRPr lang="en-US" sz="3200">
              <a:solidFill>
                <a:schemeClr val="bg1"/>
              </a:solidFill>
            </a:endParaRPr>
          </a:p>
          <a:p>
            <a:pPr algn="l"/>
            <a:endParaRPr lang="en-US" sz="3200" dirty="0"/>
          </a:p>
        </p:txBody>
      </p:sp>
      <p:sp>
        <p:nvSpPr>
          <p:cNvPr id="12" name="Content Placeholder 7">
            <a:extLst>
              <a:ext uri="{FF2B5EF4-FFF2-40B4-BE49-F238E27FC236}">
                <a16:creationId xmlns:a16="http://schemas.microsoft.com/office/drawing/2014/main" id="{F9467A11-1503-4457-BFFC-8DAD290CED92}"/>
              </a:ext>
            </a:extLst>
          </p:cNvPr>
          <p:cNvSpPr txBox="1">
            <a:spLocks/>
          </p:cNvSpPr>
          <p:nvPr/>
        </p:nvSpPr>
        <p:spPr>
          <a:xfrm>
            <a:off x="8230569" y="1797816"/>
            <a:ext cx="3801899" cy="4145784"/>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3200" dirty="0">
                <a:solidFill>
                  <a:srgbClr val="C00000"/>
                </a:solidFill>
              </a:rPr>
              <a:t>Acts 18:8</a:t>
            </a:r>
            <a:r>
              <a:rPr lang="en-US" sz="3200" dirty="0">
                <a:latin typeface="system-ui"/>
              </a:rPr>
              <a:t>“</a:t>
            </a:r>
            <a:r>
              <a:rPr lang="en-US" sz="3200" dirty="0"/>
              <a:t>And many of the Corinthians, hearing, </a:t>
            </a:r>
            <a:r>
              <a:rPr lang="en-US" sz="3200" b="1" dirty="0">
                <a:solidFill>
                  <a:srgbClr val="C00000"/>
                </a:solidFill>
              </a:rPr>
              <a:t>believed</a:t>
            </a:r>
            <a:r>
              <a:rPr lang="en-US" sz="3200" dirty="0"/>
              <a:t> and were </a:t>
            </a:r>
            <a:r>
              <a:rPr lang="en-US" sz="3200" b="1" dirty="0">
                <a:solidFill>
                  <a:srgbClr val="C00000"/>
                </a:solidFill>
              </a:rPr>
              <a:t>baptized</a:t>
            </a:r>
            <a:r>
              <a:rPr lang="en-US" sz="3200" dirty="0">
                <a:solidFill>
                  <a:srgbClr val="C00000"/>
                </a:solidFill>
              </a:rPr>
              <a:t>.</a:t>
            </a:r>
            <a:r>
              <a:rPr lang="en-US" sz="3200" dirty="0"/>
              <a:t>” </a:t>
            </a:r>
          </a:p>
          <a:p>
            <a:pPr marL="0" indent="0">
              <a:buNone/>
            </a:pPr>
            <a:r>
              <a:rPr lang="en-US" sz="3200" dirty="0">
                <a:solidFill>
                  <a:srgbClr val="C00000"/>
                </a:solidFill>
              </a:rPr>
              <a:t>1 Cor 14:37</a:t>
            </a:r>
          </a:p>
          <a:p>
            <a:pPr marL="0" indent="0">
              <a:buNone/>
            </a:pPr>
            <a:r>
              <a:rPr lang="en-US" sz="3200" dirty="0">
                <a:latin typeface="system-ui"/>
              </a:rPr>
              <a:t>“things which I write to you are the </a:t>
            </a:r>
            <a:r>
              <a:rPr lang="en-US" sz="3200" b="1" dirty="0">
                <a:solidFill>
                  <a:srgbClr val="C00000"/>
                </a:solidFill>
                <a:latin typeface="system-ui"/>
              </a:rPr>
              <a:t>commandments of the Lord.” </a:t>
            </a:r>
            <a:r>
              <a:rPr lang="en-US" sz="3200" dirty="0">
                <a:solidFill>
                  <a:srgbClr val="C00000"/>
                </a:solidFill>
                <a:latin typeface="system-ui"/>
              </a:rPr>
              <a:t>(14:37)</a:t>
            </a:r>
            <a:endParaRPr lang="en-US" sz="3200" dirty="0">
              <a:solidFill>
                <a:srgbClr val="C00000"/>
              </a:solidFill>
            </a:endParaRPr>
          </a:p>
          <a:p>
            <a:pPr marL="0" indent="0">
              <a:buNone/>
            </a:pPr>
            <a:endParaRPr lang="en-US" sz="3200" dirty="0"/>
          </a:p>
        </p:txBody>
      </p:sp>
    </p:spTree>
    <p:extLst>
      <p:ext uri="{BB962C8B-B14F-4D97-AF65-F5344CB8AC3E}">
        <p14:creationId xmlns:p14="http://schemas.microsoft.com/office/powerpoint/2010/main" val="15106368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fade">
                                      <p:cBhvr>
                                        <p:cTn id="10" dur="500"/>
                                        <p:tgtEl>
                                          <p:spTgt spid="1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Effect transition="in" filter="fade">
                                      <p:cBhvr>
                                        <p:cTn id="13"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TotalTime>
  <Words>1026</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Berlin Sans FB</vt:lpstr>
      <vt:lpstr>Calibri</vt:lpstr>
      <vt:lpstr>system-ui</vt:lpstr>
      <vt:lpstr>Office Theme</vt:lpstr>
      <vt:lpstr>Steadfast in the Gospel</vt:lpstr>
      <vt:lpstr>The Gospel  (“good news) </vt:lpstr>
      <vt:lpstr>Facts of the gospel</vt:lpstr>
      <vt:lpstr>Promises in the Gospel</vt:lpstr>
      <vt:lpstr>There are also Commands in the Gospel</vt:lpstr>
      <vt:lpstr>Many deny there are commands</vt:lpstr>
      <vt:lpstr>There are also Commands in the Gospel</vt:lpstr>
      <vt:lpstr>There are also Commands in the Gospel</vt:lpstr>
      <vt:lpstr>There are also Commands in the Gospel</vt:lpstr>
      <vt:lpstr>Baptism is related to..</vt:lpstr>
      <vt:lpstr>The Corinthians received the gospel</vt:lpstr>
      <vt:lpstr>Have you obeyed the Gospel?</vt:lpstr>
      <vt:lpstr>Steadfast in the Gospel</vt:lpstr>
      <vt:lpstr>Steadfast in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3</cp:revision>
  <dcterms:created xsi:type="dcterms:W3CDTF">2020-12-20T08:10:54Z</dcterms:created>
  <dcterms:modified xsi:type="dcterms:W3CDTF">2021-01-24T01:11:48Z</dcterms:modified>
</cp:coreProperties>
</file>