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406" r:id="rId4"/>
    <p:sldId id="384" r:id="rId5"/>
    <p:sldId id="385" r:id="rId6"/>
    <p:sldId id="389" r:id="rId7"/>
    <p:sldId id="390" r:id="rId8"/>
    <p:sldId id="419" r:id="rId9"/>
    <p:sldId id="388" r:id="rId10"/>
    <p:sldId id="392" r:id="rId11"/>
    <p:sldId id="420" r:id="rId12"/>
    <p:sldId id="258" r:id="rId13"/>
    <p:sldId id="394" r:id="rId14"/>
    <p:sldId id="395" r:id="rId15"/>
    <p:sldId id="396" r:id="rId16"/>
    <p:sldId id="391" r:id="rId17"/>
    <p:sldId id="397" r:id="rId18"/>
    <p:sldId id="371" r:id="rId19"/>
    <p:sldId id="398" r:id="rId20"/>
    <p:sldId id="405" r:id="rId21"/>
    <p:sldId id="399" r:id="rId22"/>
    <p:sldId id="387" r:id="rId23"/>
    <p:sldId id="407" r:id="rId24"/>
    <p:sldId id="408" r:id="rId25"/>
    <p:sldId id="393" r:id="rId26"/>
    <p:sldId id="410" r:id="rId27"/>
    <p:sldId id="411" r:id="rId28"/>
    <p:sldId id="418" r:id="rId29"/>
    <p:sldId id="412" r:id="rId30"/>
    <p:sldId id="413" r:id="rId31"/>
    <p:sldId id="414" r:id="rId32"/>
    <p:sldId id="415" r:id="rId33"/>
    <p:sldId id="417" r:id="rId34"/>
    <p:sldId id="42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37"/>
    <a:srgbClr val="321900"/>
    <a:srgbClr val="140A00"/>
    <a:srgbClr val="3E1F00"/>
    <a:srgbClr val="663300"/>
    <a:srgbClr val="FFDD71"/>
    <a:srgbClr val="FFD961"/>
    <a:srgbClr val="BCB48A"/>
    <a:srgbClr val="B1A777"/>
    <a:srgbClr val="B9B0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99" autoAdjust="0"/>
    <p:restoredTop sz="94660"/>
  </p:normalViewPr>
  <p:slideViewPr>
    <p:cSldViewPr>
      <p:cViewPr varScale="1">
        <p:scale>
          <a:sx n="62" d="100"/>
          <a:sy n="62" d="100"/>
        </p:scale>
        <p:origin x="468" y="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BAILEY" userId="fa8b635c1b96620b" providerId="LiveId" clId="{9431FAAB-B1D5-4CC8-8776-39D01243A56A}"/>
    <pc:docChg chg="modSld">
      <pc:chgData name="PAUL BAILEY" userId="fa8b635c1b96620b" providerId="LiveId" clId="{9431FAAB-B1D5-4CC8-8776-39D01243A56A}" dt="2021-01-24T01:07:28.044" v="19" actId="20577"/>
      <pc:docMkLst>
        <pc:docMk/>
      </pc:docMkLst>
      <pc:sldChg chg="modSp mod">
        <pc:chgData name="PAUL BAILEY" userId="fa8b635c1b96620b" providerId="LiveId" clId="{9431FAAB-B1D5-4CC8-8776-39D01243A56A}" dt="2021-01-24T01:07:09.640" v="9" actId="20577"/>
        <pc:sldMkLst>
          <pc:docMk/>
          <pc:sldMk cId="982163884" sldId="256"/>
        </pc:sldMkLst>
        <pc:spChg chg="mod">
          <ac:chgData name="PAUL BAILEY" userId="fa8b635c1b96620b" providerId="LiveId" clId="{9431FAAB-B1D5-4CC8-8776-39D01243A56A}" dt="2021-01-24T01:07:09.640" v="9" actId="20577"/>
          <ac:spMkLst>
            <pc:docMk/>
            <pc:sldMk cId="982163884" sldId="256"/>
            <ac:spMk id="3" creationId="{23E123A2-24DA-4A64-BD06-F8E6A891A297}"/>
          </ac:spMkLst>
        </pc:spChg>
      </pc:sldChg>
      <pc:sldChg chg="modSp mod">
        <pc:chgData name="PAUL BAILEY" userId="fa8b635c1b96620b" providerId="LiveId" clId="{9431FAAB-B1D5-4CC8-8776-39D01243A56A}" dt="2021-01-24T01:07:28.044" v="19" actId="20577"/>
        <pc:sldMkLst>
          <pc:docMk/>
          <pc:sldMk cId="254902539" sldId="421"/>
        </pc:sldMkLst>
        <pc:spChg chg="mod">
          <ac:chgData name="PAUL BAILEY" userId="fa8b635c1b96620b" providerId="LiveId" clId="{9431FAAB-B1D5-4CC8-8776-39D01243A56A}" dt="2021-01-24T01:07:28.044" v="19" actId="20577"/>
          <ac:spMkLst>
            <pc:docMk/>
            <pc:sldMk cId="254902539" sldId="421"/>
            <ac:spMk id="3" creationId="{23E123A2-24DA-4A64-BD06-F8E6A891A2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38E981-28F5-479C-B752-E9E7FAEC94EB}" type="datetimeFigureOut">
              <a:rPr lang="en-US" smtClean="0"/>
              <a:pPr/>
              <a:t>1/23/2021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A00E0-DD7C-485A-8D6D-375C8D8D9C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A00E0-DD7C-485A-8D6D-375C8D8D9C17}" type="slidenum">
              <a:rPr lang="en-US" smtClean="0"/>
              <a:pPr/>
              <a:t>26</a:t>
            </a:fld>
            <a:endParaRPr lang="en-US"/>
          </a:p>
        </p:txBody>
      </p:sp>
    </p:spTree>
    <p:extLst>
      <p:ext uri="{BB962C8B-B14F-4D97-AF65-F5344CB8AC3E}">
        <p14:creationId xmlns:p14="http://schemas.microsoft.com/office/powerpoint/2010/main" val="2815736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2800" y="533400"/>
            <a:ext cx="10363200" cy="1066800"/>
          </a:xfrm>
        </p:spPr>
        <p:txBody>
          <a:bodyPr>
            <a:normAutofit/>
          </a:bodyPr>
          <a:lstStyle>
            <a:lvl1pPr algn="ctr">
              <a:defRPr sz="4800"/>
            </a:lvl1pPr>
          </a:lstStyle>
          <a:p>
            <a:r>
              <a:rPr lang="en-US" dirty="0"/>
              <a:t>Master title style</a:t>
            </a:r>
          </a:p>
        </p:txBody>
      </p:sp>
      <p:sp>
        <p:nvSpPr>
          <p:cNvPr id="3" name="Subtitle 2"/>
          <p:cNvSpPr>
            <a:spLocks noGrp="1"/>
          </p:cNvSpPr>
          <p:nvPr>
            <p:ph type="subTitle" idx="1" hasCustomPrompt="1"/>
          </p:nvPr>
        </p:nvSpPr>
        <p:spPr>
          <a:xfrm>
            <a:off x="1930400" y="5791200"/>
            <a:ext cx="8534400" cy="762000"/>
          </a:xfrm>
        </p:spPr>
        <p:txBody>
          <a:bodyPr anchor="ct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ible Vers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50964" y="746807"/>
            <a:ext cx="9964113" cy="4564688"/>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950962" y="5311495"/>
            <a:ext cx="5541389" cy="789516"/>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46881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ingle Statm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7640" y="1013387"/>
            <a:ext cx="10551240" cy="5015624"/>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404188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6908800" cy="1143000"/>
          </a:xfrm>
        </p:spPr>
        <p:txBody>
          <a:bodyPr>
            <a:noAutofit/>
          </a:bodyPr>
          <a:lstStyle>
            <a:lvl1pPr>
              <a:defRPr sz="3200"/>
            </a:lvl1pPr>
          </a:lstStyle>
          <a:p>
            <a:r>
              <a:rPr lang="en-US" dirty="0"/>
              <a:t>Master title style</a:t>
            </a:r>
          </a:p>
        </p:txBody>
      </p:sp>
      <p:sp>
        <p:nvSpPr>
          <p:cNvPr id="3" name="Content Placeholder 2"/>
          <p:cNvSpPr>
            <a:spLocks noGrp="1"/>
          </p:cNvSpPr>
          <p:nvPr>
            <p:ph idx="1" hasCustomPrompt="1"/>
          </p:nvPr>
        </p:nvSpPr>
        <p:spPr/>
        <p:txBody>
          <a:bodyPr/>
          <a:lstStyle>
            <a:lvl1pPr>
              <a:defRPr sz="2900"/>
            </a:lvl1pPr>
            <a:lvl2pPr>
              <a:defRPr sz="2600"/>
            </a:lvl2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all"/>
            </a:lvl1pPr>
          </a:lstStyle>
          <a:p>
            <a:r>
              <a:rPr lang="en-US" dirty="0"/>
              <a:t>Master title style</a:t>
            </a:r>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Master title style</a:t>
            </a:r>
          </a:p>
        </p:txBody>
      </p:sp>
      <p:sp>
        <p:nvSpPr>
          <p:cNvPr id="3" name="Content Placeholder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Master title style</a:t>
            </a:r>
          </a:p>
        </p:txBody>
      </p:sp>
      <p:sp>
        <p:nvSpPr>
          <p:cNvPr id="3" name="Text Placeholder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4" name="Content Placeholder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6" name="Content Placeholder 5"/>
          <p:cNvSpPr>
            <a:spLocks noGrp="1"/>
          </p:cNvSpPr>
          <p:nvPr>
            <p:ph sz="quarter" idx="4" hasCustomPrompt="1"/>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omep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56714" y="3889463"/>
            <a:ext cx="9719017" cy="1610543"/>
          </a:xfrm>
        </p:spPr>
        <p:txBody>
          <a:bodyPr anchor="t">
            <a:noAutofit/>
          </a:bodyPr>
          <a:lstStyle>
            <a:lvl1pPr marL="0" indent="0" algn="ctr">
              <a:lnSpc>
                <a:spcPct val="80000"/>
              </a:lnSpc>
              <a:buNone/>
              <a:defRPr sz="4000" b="1" spc="0" baseline="0">
                <a:solidFill>
                  <a:schemeClr val="tx1">
                    <a:tint val="75000"/>
                  </a:schemeClr>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#1 - Title of the Lesson</a:t>
            </a:r>
          </a:p>
        </p:txBody>
      </p:sp>
      <p:sp>
        <p:nvSpPr>
          <p:cNvPr id="13" name="TextBox 12"/>
          <p:cNvSpPr txBox="1"/>
          <p:nvPr userDrawn="1"/>
        </p:nvSpPr>
        <p:spPr>
          <a:xfrm>
            <a:off x="2046509" y="2756085"/>
            <a:ext cx="7570584" cy="400110"/>
          </a:xfrm>
          <a:prstGeom prst="rect">
            <a:avLst/>
          </a:prstGeom>
          <a:noFill/>
        </p:spPr>
        <p:txBody>
          <a:bodyPr wrap="square" rtlCol="0">
            <a:spAutoFit/>
          </a:bodyPr>
          <a:lstStyle/>
          <a:p>
            <a:pPr algn="l"/>
            <a:r>
              <a:rPr lang="en-US" sz="2000" b="0" i="0" spc="0" dirty="0">
                <a:latin typeface="Lato Regular"/>
                <a:cs typeface="Lato Regular"/>
              </a:rPr>
              <a:t>Mike Mazzalongo</a:t>
            </a:r>
          </a:p>
        </p:txBody>
      </p:sp>
    </p:spTree>
    <p:extLst>
      <p:ext uri="{BB962C8B-B14F-4D97-AF65-F5344CB8AC3E}">
        <p14:creationId xmlns:p14="http://schemas.microsoft.com/office/powerpoint/2010/main" val="2019722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pc="-150">
                <a:solidFill>
                  <a:schemeClr val="bg1"/>
                </a:solidFill>
              </a:defRPr>
            </a:lvl1pPr>
          </a:lstStyle>
          <a:p>
            <a:r>
              <a:rPr lang="en-US" dirty="0"/>
              <a:t>Master title style</a:t>
            </a:r>
          </a:p>
        </p:txBody>
      </p:sp>
      <p:sp>
        <p:nvSpPr>
          <p:cNvPr id="4" name="Text Placeholder 3"/>
          <p:cNvSpPr>
            <a:spLocks noGrp="1"/>
          </p:cNvSpPr>
          <p:nvPr>
            <p:ph type="body" sz="quarter" idx="10" hasCustomPrompt="1"/>
          </p:nvPr>
        </p:nvSpPr>
        <p:spPr>
          <a:xfrm>
            <a:off x="797986" y="1778000"/>
            <a:ext cx="10551583" cy="45212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04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dark-blue-background 02.jpg"/>
          <p:cNvPicPr>
            <a:picLocks noChangeAspect="1"/>
          </p:cNvPicPr>
          <p:nvPr userDrawn="1"/>
        </p:nvPicPr>
        <p:blipFill>
          <a:blip r:embed="rId13" cstate="print">
            <a:lum bright="-45000" contrast="10000"/>
          </a:blip>
          <a:srcRect r="14845" b="18000"/>
          <a:stretch>
            <a:fillRect/>
          </a:stretch>
        </p:blipFill>
        <p:spPr>
          <a:xfrm>
            <a:off x="-52253" y="-274638"/>
            <a:ext cx="12244253" cy="7132638"/>
          </a:xfrm>
          <a:prstGeom prst="rect">
            <a:avLst/>
          </a:prstGeom>
        </p:spPr>
      </p:pic>
      <p:sp>
        <p:nvSpPr>
          <p:cNvPr id="8" name="Rectangle 7"/>
          <p:cNvSpPr/>
          <p:nvPr userDrawn="1"/>
        </p:nvSpPr>
        <p:spPr>
          <a:xfrm>
            <a:off x="0" y="1705496"/>
            <a:ext cx="12139749" cy="4390505"/>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274638"/>
            <a:ext cx="6705600" cy="1143000"/>
          </a:xfrm>
          <a:prstGeom prst="rect">
            <a:avLst/>
          </a:prstGeom>
        </p:spPr>
        <p:txBody>
          <a:bodyPr vert="horz" lIns="91440" tIns="45720" rIns="91440" bIns="45720" rtlCol="0" anchor="ctr">
            <a:normAutofit/>
          </a:bodyPr>
          <a:lstStyle/>
          <a:p>
            <a:r>
              <a:rPr lang="en-US" dirty="0"/>
              <a:t>Master title style</a:t>
            </a:r>
          </a:p>
        </p:txBody>
      </p:sp>
      <p:sp>
        <p:nvSpPr>
          <p:cNvPr id="3" name="Text Placeholder 2"/>
          <p:cNvSpPr>
            <a:spLocks noGrp="1"/>
          </p:cNvSpPr>
          <p:nvPr>
            <p:ph type="body" idx="1"/>
          </p:nvPr>
        </p:nvSpPr>
        <p:spPr>
          <a:xfrm>
            <a:off x="508000" y="1752601"/>
            <a:ext cx="11277600" cy="4174057"/>
          </a:xfrm>
          <a:prstGeom prst="rect">
            <a:avLst/>
          </a:prstGeom>
          <a:noFill/>
        </p:spPr>
        <p:txBody>
          <a:bodyPr vert="horz" lIns="91440" tIns="45720" rIns="91440" bIns="45720" rtlCol="0">
            <a:normAutofit/>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800" kern="1200">
          <a:solidFill>
            <a:srgbClr val="FFC000"/>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400" kern="120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nature, sky, outdoor, clouds&#10;&#10;Description automatically generated">
            <a:extLst>
              <a:ext uri="{FF2B5EF4-FFF2-40B4-BE49-F238E27FC236}">
                <a16:creationId xmlns:a16="http://schemas.microsoft.com/office/drawing/2014/main" id="{0FA36B85-4171-4AC7-9821-67DDDDEDA777}"/>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10000"/>
                    </a14:imgEffect>
                  </a14:imgLayer>
                </a14:imgProps>
              </a:ext>
              <a:ext uri="{28A0092B-C50C-407E-A947-70E740481C1C}">
                <a14:useLocalDpi xmlns:a14="http://schemas.microsoft.com/office/drawing/2010/main" val="0"/>
              </a:ext>
            </a:extLst>
          </a:blip>
          <a:stretch>
            <a:fillRect/>
          </a:stretch>
        </p:blipFill>
        <p:spPr>
          <a:xfrm>
            <a:off x="-71438" y="-304800"/>
            <a:ext cx="12263438" cy="7162800"/>
          </a:xfrm>
          <a:prstGeom prst="rect">
            <a:avLst/>
          </a:prstGeom>
        </p:spPr>
      </p:pic>
      <p:sp>
        <p:nvSpPr>
          <p:cNvPr id="3" name="Title 2">
            <a:extLst>
              <a:ext uri="{FF2B5EF4-FFF2-40B4-BE49-F238E27FC236}">
                <a16:creationId xmlns:a16="http://schemas.microsoft.com/office/drawing/2014/main" id="{23E123A2-24DA-4A64-BD06-F8E6A891A297}"/>
              </a:ext>
            </a:extLst>
          </p:cNvPr>
          <p:cNvSpPr>
            <a:spLocks noGrp="1"/>
          </p:cNvSpPr>
          <p:nvPr>
            <p:ph type="ctrTitle"/>
          </p:nvPr>
        </p:nvSpPr>
        <p:spPr>
          <a:xfrm>
            <a:off x="1143000" y="533400"/>
            <a:ext cx="9982200" cy="1066800"/>
          </a:xfrm>
        </p:spPr>
        <p:txBody>
          <a:bodyPr>
            <a:normAutofit/>
          </a:bodyPr>
          <a:lstStyle/>
          <a:p>
            <a:r>
              <a:rPr lang="en-US" dirty="0"/>
              <a:t>The Man of Lawlessness</a:t>
            </a:r>
          </a:p>
        </p:txBody>
      </p:sp>
      <p:sp>
        <p:nvSpPr>
          <p:cNvPr id="2" name="Subtitle 1"/>
          <p:cNvSpPr>
            <a:spLocks noGrp="1"/>
          </p:cNvSpPr>
          <p:nvPr>
            <p:ph type="subTitle" idx="1"/>
          </p:nvPr>
        </p:nvSpPr>
        <p:spPr>
          <a:xfrm>
            <a:off x="2933700" y="5712094"/>
            <a:ext cx="6400800" cy="762000"/>
          </a:xfrm>
        </p:spPr>
        <p:txBody>
          <a:bodyPr anchor="ctr">
            <a:normAutofit/>
          </a:bodyPr>
          <a:lstStyle/>
          <a:p>
            <a:r>
              <a:rPr lang="en-US" dirty="0"/>
              <a:t>2 Thessalonians 2:1-12</a:t>
            </a:r>
          </a:p>
        </p:txBody>
      </p:sp>
    </p:spTree>
    <p:extLst>
      <p:ext uri="{BB962C8B-B14F-4D97-AF65-F5344CB8AC3E}">
        <p14:creationId xmlns:p14="http://schemas.microsoft.com/office/powerpoint/2010/main" val="982163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7640" y="805619"/>
            <a:ext cx="10551240" cy="5223392"/>
          </a:xfrm>
        </p:spPr>
        <p:txBody>
          <a:bodyPr>
            <a:normAutofit/>
          </a:bodyPr>
          <a:lstStyle/>
          <a:p>
            <a:pPr algn="l">
              <a:lnSpc>
                <a:spcPct val="120000"/>
              </a:lnSpc>
            </a:pPr>
            <a:r>
              <a:rPr lang="en-US" dirty="0"/>
              <a:t>We know </a:t>
            </a:r>
            <a:r>
              <a:rPr lang="en-US" b="1" dirty="0"/>
              <a:t>what</a:t>
            </a:r>
            <a:r>
              <a:rPr lang="en-US" dirty="0"/>
              <a:t>.</a:t>
            </a:r>
            <a:br>
              <a:rPr lang="en-US" dirty="0"/>
            </a:br>
            <a:r>
              <a:rPr lang="en-US" dirty="0"/>
              <a:t>We know the </a:t>
            </a:r>
            <a:r>
              <a:rPr lang="en-US" b="1" dirty="0"/>
              <a:t>sequence</a:t>
            </a:r>
            <a:r>
              <a:rPr lang="en-US" dirty="0"/>
              <a:t>.</a:t>
            </a:r>
            <a:br>
              <a:rPr lang="en-US" dirty="0"/>
            </a:br>
            <a:r>
              <a:rPr lang="en-US" dirty="0"/>
              <a:t>We </a:t>
            </a:r>
            <a:r>
              <a:rPr lang="en-US" b="1" dirty="0"/>
              <a:t>don’t</a:t>
            </a:r>
            <a:r>
              <a:rPr lang="en-US" dirty="0"/>
              <a:t> know the </a:t>
            </a:r>
            <a:r>
              <a:rPr lang="en-US" b="1" dirty="0"/>
              <a:t>time frame</a:t>
            </a:r>
            <a:r>
              <a:rPr lang="en-US" dirty="0"/>
              <a:t>.</a:t>
            </a:r>
          </a:p>
        </p:txBody>
      </p:sp>
    </p:spTree>
    <p:extLst>
      <p:ext uri="{BB962C8B-B14F-4D97-AF65-F5344CB8AC3E}">
        <p14:creationId xmlns:p14="http://schemas.microsoft.com/office/powerpoint/2010/main" val="208300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CF37"/>
                </a:solidFill>
              </a:rPr>
              <a:t>Sequence of Events</a:t>
            </a:r>
          </a:p>
        </p:txBody>
      </p:sp>
      <p:sp>
        <p:nvSpPr>
          <p:cNvPr id="4" name="Text Placeholder 3"/>
          <p:cNvSpPr>
            <a:spLocks noGrp="1"/>
          </p:cNvSpPr>
          <p:nvPr>
            <p:ph type="body" sz="quarter" idx="10"/>
          </p:nvPr>
        </p:nvSpPr>
        <p:spPr/>
        <p:txBody>
          <a:bodyPr>
            <a:normAutofit/>
          </a:bodyPr>
          <a:lstStyle/>
          <a:p>
            <a:pPr marL="685783" indent="-685783">
              <a:buFont typeface="+mj-lt"/>
              <a:buAutoNum type="arabicPeriod"/>
            </a:pPr>
            <a:r>
              <a:rPr lang="en-US" b="1" dirty="0"/>
              <a:t>The Apostasy – vs. 3a</a:t>
            </a:r>
          </a:p>
          <a:p>
            <a:pPr marL="0" indent="0">
              <a:buNone/>
            </a:pPr>
            <a:r>
              <a:rPr lang="en-US" dirty="0"/>
              <a:t>Be on guard for yourselves and for all the flock, among which the Holy Spirit has made you overseers, to shepherd the church of God which He purchased with His own blood.</a:t>
            </a:r>
          </a:p>
          <a:p>
            <a:pPr marL="0" indent="0">
              <a:buNone/>
            </a:pPr>
            <a:r>
              <a:rPr lang="en-US" dirty="0"/>
              <a:t>-Acts 20:28</a:t>
            </a:r>
          </a:p>
        </p:txBody>
      </p:sp>
    </p:spTree>
    <p:extLst>
      <p:ext uri="{BB962C8B-B14F-4D97-AF65-F5344CB8AC3E}">
        <p14:creationId xmlns:p14="http://schemas.microsoft.com/office/powerpoint/2010/main" val="294425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600" dirty="0"/>
              <a:t>I know that after my departure savage wolves will come in among you, not sparing the flock; and from among your own selves men will arise, speaking perverse things, to draw away the disciples after them.</a:t>
            </a:r>
          </a:p>
        </p:txBody>
      </p:sp>
      <p:sp>
        <p:nvSpPr>
          <p:cNvPr id="3" name="Text Placeholder 2"/>
          <p:cNvSpPr>
            <a:spLocks noGrp="1"/>
          </p:cNvSpPr>
          <p:nvPr>
            <p:ph type="body" sz="quarter" idx="11"/>
          </p:nvPr>
        </p:nvSpPr>
        <p:spPr/>
        <p:txBody>
          <a:bodyPr/>
          <a:lstStyle/>
          <a:p>
            <a:r>
              <a:rPr lang="en-US" dirty="0"/>
              <a:t>- Acts 20:29-30</a:t>
            </a:r>
          </a:p>
        </p:txBody>
      </p:sp>
    </p:spTree>
    <p:extLst>
      <p:ext uri="{BB962C8B-B14F-4D97-AF65-F5344CB8AC3E}">
        <p14:creationId xmlns:p14="http://schemas.microsoft.com/office/powerpoint/2010/main" val="3826769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50962" y="746807"/>
            <a:ext cx="10616245" cy="4564688"/>
          </a:xfrm>
        </p:spPr>
        <p:txBody>
          <a:bodyPr>
            <a:normAutofit/>
          </a:bodyPr>
          <a:lstStyle/>
          <a:p>
            <a:r>
              <a:rPr lang="en-US" dirty="0"/>
              <a:t>For the time will come when they will not endure sound doctrine; but wanting to have their ears tickled, they will accumulate for themselves teachers in accordance to their own desires, and will turn away their ears from the truth and will turn aside to myths.</a:t>
            </a:r>
          </a:p>
        </p:txBody>
      </p:sp>
      <p:sp>
        <p:nvSpPr>
          <p:cNvPr id="3" name="Text Placeholder 2"/>
          <p:cNvSpPr>
            <a:spLocks noGrp="1"/>
          </p:cNvSpPr>
          <p:nvPr>
            <p:ph type="body" sz="quarter" idx="11"/>
          </p:nvPr>
        </p:nvSpPr>
        <p:spPr/>
        <p:txBody>
          <a:bodyPr/>
          <a:lstStyle/>
          <a:p>
            <a:r>
              <a:rPr lang="en-US" dirty="0"/>
              <a:t>- II Tim. 4:3-4</a:t>
            </a:r>
          </a:p>
        </p:txBody>
      </p:sp>
    </p:spTree>
    <p:extLst>
      <p:ext uri="{BB962C8B-B14F-4D97-AF65-F5344CB8AC3E}">
        <p14:creationId xmlns:p14="http://schemas.microsoft.com/office/powerpoint/2010/main" val="333395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09600" y="1778000"/>
            <a:ext cx="10972799" cy="4521200"/>
          </a:xfrm>
        </p:spPr>
        <p:txBody>
          <a:bodyPr>
            <a:normAutofit/>
          </a:bodyPr>
          <a:lstStyle/>
          <a:p>
            <a:pPr marL="685783" indent="-685783">
              <a:lnSpc>
                <a:spcPct val="120000"/>
              </a:lnSpc>
              <a:buFont typeface="+mj-lt"/>
              <a:buAutoNum type="arabicPeriod"/>
            </a:pPr>
            <a:r>
              <a:rPr lang="en-US" sz="3800" dirty="0"/>
              <a:t>The Apostasy </a:t>
            </a:r>
          </a:p>
          <a:p>
            <a:pPr marL="685783" indent="-685783">
              <a:lnSpc>
                <a:spcPct val="120000"/>
              </a:lnSpc>
              <a:buFont typeface="+mj-lt"/>
              <a:buAutoNum type="arabicPeriod"/>
            </a:pPr>
            <a:r>
              <a:rPr lang="en-US" sz="3800" dirty="0"/>
              <a:t>The Man of Lawlessness Revealed – vs. 3b-7</a:t>
            </a:r>
          </a:p>
          <a:p>
            <a:pPr marL="0" indent="0">
              <a:buNone/>
            </a:pPr>
            <a:endParaRPr lang="en-US" dirty="0"/>
          </a:p>
        </p:txBody>
      </p:sp>
      <p:sp>
        <p:nvSpPr>
          <p:cNvPr id="2" name="Title 1"/>
          <p:cNvSpPr>
            <a:spLocks noGrp="1"/>
          </p:cNvSpPr>
          <p:nvPr>
            <p:ph type="title"/>
          </p:nvPr>
        </p:nvSpPr>
        <p:spPr/>
        <p:txBody>
          <a:bodyPr>
            <a:normAutofit/>
          </a:bodyPr>
          <a:lstStyle/>
          <a:p>
            <a:r>
              <a:rPr lang="en-US" sz="4000" dirty="0">
                <a:solidFill>
                  <a:srgbClr val="FFCF37"/>
                </a:solidFill>
              </a:rPr>
              <a:t>Sequence of Events</a:t>
            </a:r>
          </a:p>
        </p:txBody>
      </p:sp>
    </p:spTree>
    <p:extLst>
      <p:ext uri="{BB962C8B-B14F-4D97-AF65-F5344CB8AC3E}">
        <p14:creationId xmlns:p14="http://schemas.microsoft.com/office/powerpoint/2010/main" val="2516709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solidFill>
                  <a:srgbClr val="FFCF37"/>
                </a:solidFill>
              </a:rPr>
              <a:t>“What is he like?”</a:t>
            </a:r>
          </a:p>
        </p:txBody>
      </p:sp>
      <p:sp>
        <p:nvSpPr>
          <p:cNvPr id="5" name="Text Placeholder 4"/>
          <p:cNvSpPr>
            <a:spLocks noGrp="1"/>
          </p:cNvSpPr>
          <p:nvPr>
            <p:ph type="body" sz="quarter" idx="10"/>
          </p:nvPr>
        </p:nvSpPr>
        <p:spPr>
          <a:xfrm>
            <a:off x="797986" y="1778000"/>
            <a:ext cx="10551583" cy="4470400"/>
          </a:xfrm>
        </p:spPr>
        <p:txBody>
          <a:bodyPr>
            <a:normAutofit/>
          </a:bodyPr>
          <a:lstStyle/>
          <a:p>
            <a:pPr>
              <a:lnSpc>
                <a:spcPct val="120000"/>
              </a:lnSpc>
            </a:pPr>
            <a:r>
              <a:rPr lang="en-US" sz="4000" dirty="0"/>
              <a:t>One of a kind</a:t>
            </a:r>
          </a:p>
          <a:p>
            <a:pPr>
              <a:lnSpc>
                <a:spcPct val="120000"/>
              </a:lnSpc>
            </a:pPr>
            <a:r>
              <a:rPr lang="en-US" sz="4000" dirty="0"/>
              <a:t>Opposes every god</a:t>
            </a:r>
          </a:p>
          <a:p>
            <a:pPr>
              <a:lnSpc>
                <a:spcPct val="120000"/>
              </a:lnSpc>
            </a:pPr>
            <a:r>
              <a:rPr lang="en-US" sz="4000" dirty="0"/>
              <a:t>Influence manifested before he is</a:t>
            </a:r>
          </a:p>
        </p:txBody>
      </p:sp>
    </p:spTree>
    <p:extLst>
      <p:ext uri="{BB962C8B-B14F-4D97-AF65-F5344CB8AC3E}">
        <p14:creationId xmlns:p14="http://schemas.microsoft.com/office/powerpoint/2010/main" val="3773343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1323182"/>
            <a:ext cx="10668000" cy="3706018"/>
          </a:xfrm>
        </p:spPr>
        <p:txBody>
          <a:bodyPr>
            <a:noAutofit/>
          </a:bodyPr>
          <a:lstStyle/>
          <a:p>
            <a:r>
              <a:rPr lang="en-US" dirty="0"/>
              <a:t>Then that lawless one will be revealed whom the Lord will slay with the breath of His mouth and bring to an end by the appearance of His coming; that is, the one whose coming is in accord with the activity of Satan, with all power and signs and false wonders, and with all the deception of wickedness for those who perish, because they did not receive the love of the truth so as to be saved.</a:t>
            </a:r>
          </a:p>
        </p:txBody>
      </p:sp>
      <p:sp>
        <p:nvSpPr>
          <p:cNvPr id="3" name="Text Placeholder 2"/>
          <p:cNvSpPr>
            <a:spLocks noGrp="1"/>
          </p:cNvSpPr>
          <p:nvPr>
            <p:ph type="body" sz="quarter" idx="11"/>
          </p:nvPr>
        </p:nvSpPr>
        <p:spPr>
          <a:xfrm>
            <a:off x="838200" y="5334000"/>
            <a:ext cx="4156042" cy="592137"/>
          </a:xfrm>
        </p:spPr>
        <p:txBody>
          <a:bodyPr>
            <a:normAutofit fontScale="92500"/>
          </a:bodyPr>
          <a:lstStyle/>
          <a:p>
            <a:r>
              <a:rPr lang="en-US" dirty="0"/>
              <a:t>- II Thessalonians 2:8-10</a:t>
            </a:r>
          </a:p>
        </p:txBody>
      </p:sp>
    </p:spTree>
    <p:extLst>
      <p:ext uri="{BB962C8B-B14F-4D97-AF65-F5344CB8AC3E}">
        <p14:creationId xmlns:p14="http://schemas.microsoft.com/office/powerpoint/2010/main" val="3282020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For this reason God will send upon them a deluding influence so that they will believe what is false, in order that they all may be judged who did not believe the truth, but took pleasure in wickedness.</a:t>
            </a:r>
          </a:p>
        </p:txBody>
      </p:sp>
      <p:sp>
        <p:nvSpPr>
          <p:cNvPr id="3" name="Text Placeholder 2"/>
          <p:cNvSpPr>
            <a:spLocks noGrp="1"/>
          </p:cNvSpPr>
          <p:nvPr>
            <p:ph type="body" sz="quarter" idx="11"/>
          </p:nvPr>
        </p:nvSpPr>
        <p:spPr>
          <a:xfrm>
            <a:off x="950962" y="5311495"/>
            <a:ext cx="5634997" cy="789516"/>
          </a:xfrm>
        </p:spPr>
        <p:txBody>
          <a:bodyPr>
            <a:normAutofit/>
          </a:bodyPr>
          <a:lstStyle/>
          <a:p>
            <a:r>
              <a:rPr lang="en-US" dirty="0"/>
              <a:t>- II Thessalonians 2:11-12</a:t>
            </a:r>
          </a:p>
        </p:txBody>
      </p:sp>
    </p:spTree>
    <p:extLst>
      <p:ext uri="{BB962C8B-B14F-4D97-AF65-F5344CB8AC3E}">
        <p14:creationId xmlns:p14="http://schemas.microsoft.com/office/powerpoint/2010/main" val="1835207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solidFill>
                  <a:srgbClr val="FFCF37"/>
                </a:solidFill>
              </a:rPr>
              <a:t>“What will he do?”</a:t>
            </a:r>
          </a:p>
        </p:txBody>
      </p:sp>
      <p:sp>
        <p:nvSpPr>
          <p:cNvPr id="5" name="Text Placeholder 4"/>
          <p:cNvSpPr>
            <a:spLocks noGrp="1"/>
          </p:cNvSpPr>
          <p:nvPr>
            <p:ph type="body" sz="quarter" idx="10"/>
          </p:nvPr>
        </p:nvSpPr>
        <p:spPr/>
        <p:txBody>
          <a:bodyPr>
            <a:normAutofit/>
          </a:bodyPr>
          <a:lstStyle/>
          <a:p>
            <a:pPr>
              <a:lnSpc>
                <a:spcPct val="120000"/>
              </a:lnSpc>
            </a:pPr>
            <a:r>
              <a:rPr lang="en-US" sz="4000" dirty="0"/>
              <a:t>Deceive People</a:t>
            </a:r>
          </a:p>
          <a:p>
            <a:pPr>
              <a:lnSpc>
                <a:spcPct val="120000"/>
              </a:lnSpc>
            </a:pPr>
            <a:r>
              <a:rPr lang="en-US" sz="4000" dirty="0"/>
              <a:t>Use False Power</a:t>
            </a:r>
          </a:p>
          <a:p>
            <a:pPr>
              <a:lnSpc>
                <a:spcPct val="120000"/>
              </a:lnSpc>
            </a:pPr>
            <a:r>
              <a:rPr lang="en-US" sz="4000" dirty="0"/>
              <a:t>Lie on Purpose</a:t>
            </a:r>
          </a:p>
        </p:txBody>
      </p:sp>
    </p:spTree>
    <p:extLst>
      <p:ext uri="{BB962C8B-B14F-4D97-AF65-F5344CB8AC3E}">
        <p14:creationId xmlns:p14="http://schemas.microsoft.com/office/powerpoint/2010/main" val="1141615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620000" cy="1143000"/>
          </a:xfrm>
        </p:spPr>
        <p:txBody>
          <a:bodyPr>
            <a:noAutofit/>
          </a:bodyPr>
          <a:lstStyle/>
          <a:p>
            <a:r>
              <a:rPr lang="en-US" sz="4400" dirty="0">
                <a:solidFill>
                  <a:srgbClr val="FFCF37"/>
                </a:solidFill>
              </a:rPr>
              <a:t>“What will he cause to happen?”</a:t>
            </a:r>
          </a:p>
        </p:txBody>
      </p:sp>
      <p:sp>
        <p:nvSpPr>
          <p:cNvPr id="5" name="Text Placeholder 4"/>
          <p:cNvSpPr>
            <a:spLocks noGrp="1"/>
          </p:cNvSpPr>
          <p:nvPr>
            <p:ph type="body" sz="quarter" idx="10"/>
          </p:nvPr>
        </p:nvSpPr>
        <p:spPr/>
        <p:txBody>
          <a:bodyPr>
            <a:normAutofit/>
          </a:bodyPr>
          <a:lstStyle/>
          <a:p>
            <a:pPr>
              <a:lnSpc>
                <a:spcPct val="120000"/>
              </a:lnSpc>
            </a:pPr>
            <a:r>
              <a:rPr lang="en-US" sz="4000" dirty="0"/>
              <a:t>Seduce people to believe the lie</a:t>
            </a:r>
          </a:p>
          <a:p>
            <a:pPr>
              <a:lnSpc>
                <a:spcPct val="120000"/>
              </a:lnSpc>
            </a:pPr>
            <a:r>
              <a:rPr lang="en-US" sz="4000" dirty="0"/>
              <a:t>Completely seduce the deluded</a:t>
            </a:r>
          </a:p>
          <a:p>
            <a:pPr>
              <a:lnSpc>
                <a:spcPct val="120000"/>
              </a:lnSpc>
            </a:pPr>
            <a:r>
              <a:rPr lang="en-US" sz="4000" dirty="0"/>
              <a:t>Cause judgment and punishment </a:t>
            </a:r>
          </a:p>
        </p:txBody>
      </p:sp>
    </p:spTree>
    <p:extLst>
      <p:ext uri="{BB962C8B-B14F-4D97-AF65-F5344CB8AC3E}">
        <p14:creationId xmlns:p14="http://schemas.microsoft.com/office/powerpoint/2010/main" val="2243458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029" y="562429"/>
            <a:ext cx="6400800" cy="838200"/>
          </a:xfrm>
        </p:spPr>
        <p:txBody>
          <a:bodyPr>
            <a:normAutofit/>
          </a:bodyPr>
          <a:lstStyle/>
          <a:p>
            <a:r>
              <a:rPr lang="en-US" sz="4000" dirty="0">
                <a:solidFill>
                  <a:srgbClr val="FFCF37"/>
                </a:solidFill>
              </a:rPr>
              <a:t>Review – I Thessalonians</a:t>
            </a:r>
          </a:p>
        </p:txBody>
      </p:sp>
      <p:sp>
        <p:nvSpPr>
          <p:cNvPr id="3" name="Text Placeholder 2"/>
          <p:cNvSpPr>
            <a:spLocks noGrp="1"/>
          </p:cNvSpPr>
          <p:nvPr>
            <p:ph type="body" sz="quarter" idx="10"/>
          </p:nvPr>
        </p:nvSpPr>
        <p:spPr/>
        <p:txBody>
          <a:bodyPr>
            <a:normAutofit/>
          </a:bodyPr>
          <a:lstStyle/>
          <a:p>
            <a:pPr marL="514350" indent="-514350">
              <a:lnSpc>
                <a:spcPct val="120000"/>
              </a:lnSpc>
              <a:buFont typeface="+mj-lt"/>
              <a:buAutoNum type="arabicPeriod"/>
            </a:pPr>
            <a:r>
              <a:rPr lang="en-US" sz="3800" dirty="0"/>
              <a:t>Thanksgiving</a:t>
            </a:r>
          </a:p>
          <a:p>
            <a:pPr marL="514350" indent="-514350">
              <a:lnSpc>
                <a:spcPct val="120000"/>
              </a:lnSpc>
              <a:buFont typeface="+mj-lt"/>
              <a:buAutoNum type="arabicPeriod"/>
            </a:pPr>
            <a:r>
              <a:rPr lang="en-US" sz="3800" dirty="0"/>
              <a:t>Teaching about the end</a:t>
            </a:r>
          </a:p>
        </p:txBody>
      </p:sp>
    </p:spTree>
    <p:extLst>
      <p:ext uri="{BB962C8B-B14F-4D97-AF65-F5344CB8AC3E}">
        <p14:creationId xmlns:p14="http://schemas.microsoft.com/office/powerpoint/2010/main" val="1330174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5800" y="746807"/>
            <a:ext cx="10668000" cy="4564688"/>
          </a:xfrm>
        </p:spPr>
        <p:txBody>
          <a:bodyPr>
            <a:normAutofit/>
          </a:bodyPr>
          <a:lstStyle/>
          <a:p>
            <a:r>
              <a:rPr lang="en-US" sz="4400" dirty="0"/>
              <a:t>Then that lawless one will be revealed whom the Lord will slay with the breath of His mouth and bring to an end by the appearance of His coming;</a:t>
            </a:r>
          </a:p>
        </p:txBody>
      </p:sp>
      <p:sp>
        <p:nvSpPr>
          <p:cNvPr id="5" name="Text Placeholder 4"/>
          <p:cNvSpPr>
            <a:spLocks noGrp="1"/>
          </p:cNvSpPr>
          <p:nvPr>
            <p:ph type="body" sz="quarter" idx="11"/>
          </p:nvPr>
        </p:nvSpPr>
        <p:spPr/>
        <p:txBody>
          <a:bodyPr/>
          <a:lstStyle/>
          <a:p>
            <a:r>
              <a:rPr lang="en-US" dirty="0"/>
              <a:t>- II Thessalonians 2:8</a:t>
            </a:r>
          </a:p>
        </p:txBody>
      </p:sp>
    </p:spTree>
    <p:extLst>
      <p:ext uri="{BB962C8B-B14F-4D97-AF65-F5344CB8AC3E}">
        <p14:creationId xmlns:p14="http://schemas.microsoft.com/office/powerpoint/2010/main" val="3906228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solidFill>
                  <a:srgbClr val="FFCF37"/>
                </a:solidFill>
              </a:rPr>
              <a:t>“What will happen to him?”</a:t>
            </a:r>
          </a:p>
        </p:txBody>
      </p:sp>
      <p:sp>
        <p:nvSpPr>
          <p:cNvPr id="5" name="Text Placeholder 4"/>
          <p:cNvSpPr>
            <a:spLocks noGrp="1"/>
          </p:cNvSpPr>
          <p:nvPr>
            <p:ph type="body" sz="quarter" idx="10"/>
          </p:nvPr>
        </p:nvSpPr>
        <p:spPr/>
        <p:txBody>
          <a:bodyPr/>
          <a:lstStyle/>
          <a:p>
            <a:pPr marL="0" indent="0">
              <a:buNone/>
            </a:pPr>
            <a:r>
              <a:rPr lang="en-US" sz="4000" dirty="0"/>
              <a:t>God will destroy him with…</a:t>
            </a:r>
            <a:endParaRPr lang="en-US" sz="2133" dirty="0"/>
          </a:p>
          <a:p>
            <a:pPr>
              <a:lnSpc>
                <a:spcPct val="120000"/>
              </a:lnSpc>
            </a:pPr>
            <a:r>
              <a:rPr lang="en-US" sz="3800" dirty="0"/>
              <a:t>The Word</a:t>
            </a:r>
          </a:p>
          <a:p>
            <a:pPr>
              <a:lnSpc>
                <a:spcPct val="120000"/>
              </a:lnSpc>
            </a:pPr>
            <a:r>
              <a:rPr lang="en-US" sz="3800" dirty="0"/>
              <a:t>The return of Christ</a:t>
            </a:r>
          </a:p>
        </p:txBody>
      </p:sp>
    </p:spTree>
    <p:extLst>
      <p:ext uri="{BB962C8B-B14F-4D97-AF65-F5344CB8AC3E}">
        <p14:creationId xmlns:p14="http://schemas.microsoft.com/office/powerpoint/2010/main" val="1474422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315200" cy="1143000"/>
          </a:xfrm>
        </p:spPr>
        <p:txBody>
          <a:bodyPr>
            <a:noAutofit/>
          </a:bodyPr>
          <a:lstStyle/>
          <a:p>
            <a:r>
              <a:rPr lang="en-US" sz="4000" dirty="0">
                <a:solidFill>
                  <a:srgbClr val="FFCF37"/>
                </a:solidFill>
              </a:rPr>
              <a:t>Man of Lawlessness – 4 Views</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sz="3800" b="1" dirty="0"/>
              <a:t>Roman Empire</a:t>
            </a:r>
          </a:p>
        </p:txBody>
      </p:sp>
    </p:spTree>
    <p:extLst>
      <p:ext uri="{BB962C8B-B14F-4D97-AF65-F5344CB8AC3E}">
        <p14:creationId xmlns:p14="http://schemas.microsoft.com/office/powerpoint/2010/main" val="3745259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162800" cy="1143000"/>
          </a:xfrm>
        </p:spPr>
        <p:txBody>
          <a:bodyPr>
            <a:noAutofit/>
          </a:bodyPr>
          <a:lstStyle/>
          <a:p>
            <a:r>
              <a:rPr lang="en-US" sz="4000" dirty="0">
                <a:solidFill>
                  <a:srgbClr val="FFCF37"/>
                </a:solidFill>
              </a:rPr>
              <a:t>Man of Lawlessness – 4 Views</a:t>
            </a:r>
          </a:p>
        </p:txBody>
      </p:sp>
      <p:sp>
        <p:nvSpPr>
          <p:cNvPr id="3" name="Text Placeholder 2"/>
          <p:cNvSpPr>
            <a:spLocks noGrp="1"/>
          </p:cNvSpPr>
          <p:nvPr>
            <p:ph type="body" sz="quarter" idx="10"/>
          </p:nvPr>
        </p:nvSpPr>
        <p:spPr/>
        <p:txBody>
          <a:bodyPr/>
          <a:lstStyle/>
          <a:p>
            <a:pPr marL="514350" indent="-514350">
              <a:buFont typeface="+mj-lt"/>
              <a:buAutoNum type="arabicPeriod"/>
            </a:pPr>
            <a:r>
              <a:rPr lang="en-US" dirty="0"/>
              <a:t>Roman Empire</a:t>
            </a:r>
          </a:p>
          <a:p>
            <a:pPr marL="514350" indent="-514350">
              <a:buFont typeface="+mj-lt"/>
              <a:buAutoNum type="arabicPeriod"/>
            </a:pPr>
            <a:r>
              <a:rPr lang="en-US" sz="4000" b="1" dirty="0"/>
              <a:t>Satan</a:t>
            </a:r>
          </a:p>
        </p:txBody>
      </p:sp>
    </p:spTree>
    <p:extLst>
      <p:ext uri="{BB962C8B-B14F-4D97-AF65-F5344CB8AC3E}">
        <p14:creationId xmlns:p14="http://schemas.microsoft.com/office/powerpoint/2010/main" val="15586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543800" cy="1325562"/>
          </a:xfrm>
        </p:spPr>
        <p:txBody>
          <a:bodyPr>
            <a:normAutofit/>
          </a:bodyPr>
          <a:lstStyle/>
          <a:p>
            <a:r>
              <a:rPr lang="en-US" sz="4000" dirty="0">
                <a:solidFill>
                  <a:srgbClr val="FFCF37"/>
                </a:solidFill>
              </a:rPr>
              <a:t>Man of Lawlessness –  4 Views</a:t>
            </a:r>
            <a:endParaRPr lang="en-US" sz="4000" dirty="0"/>
          </a:p>
        </p:txBody>
      </p:sp>
      <p:sp>
        <p:nvSpPr>
          <p:cNvPr id="3" name="Text Placeholder 2"/>
          <p:cNvSpPr>
            <a:spLocks noGrp="1"/>
          </p:cNvSpPr>
          <p:nvPr>
            <p:ph type="body" sz="quarter" idx="10"/>
          </p:nvPr>
        </p:nvSpPr>
        <p:spPr/>
        <p:txBody>
          <a:bodyPr>
            <a:normAutofit lnSpcReduction="10000"/>
          </a:bodyPr>
          <a:lstStyle/>
          <a:p>
            <a:pPr marL="514350" indent="-514350">
              <a:buFont typeface="+mj-lt"/>
              <a:buAutoNum type="arabicPeriod"/>
            </a:pPr>
            <a:r>
              <a:rPr lang="en-US" dirty="0"/>
              <a:t>Roman Empire</a:t>
            </a:r>
          </a:p>
          <a:p>
            <a:pPr marL="514350" indent="-514350">
              <a:buFont typeface="+mj-lt"/>
              <a:buAutoNum type="arabicPeriod"/>
            </a:pPr>
            <a:r>
              <a:rPr lang="en-US" dirty="0"/>
              <a:t>Satan</a:t>
            </a:r>
          </a:p>
          <a:p>
            <a:pPr marL="514350" indent="-514350">
              <a:buFont typeface="+mj-lt"/>
              <a:buAutoNum type="arabicPeriod"/>
            </a:pPr>
            <a:r>
              <a:rPr lang="en-US" sz="4000" b="1" dirty="0"/>
              <a:t>Catholicism </a:t>
            </a:r>
          </a:p>
          <a:p>
            <a:pPr marL="914400" lvl="1" indent="-514350"/>
            <a:r>
              <a:rPr lang="en-US" sz="3600" dirty="0"/>
              <a:t>Separation of clergy and laity</a:t>
            </a:r>
          </a:p>
          <a:p>
            <a:pPr marL="914400" lvl="1" indent="-514350"/>
            <a:r>
              <a:rPr lang="en-US" sz="3600" dirty="0"/>
              <a:t>Change in church organization</a:t>
            </a:r>
          </a:p>
          <a:p>
            <a:pPr marL="914400" lvl="1" indent="-514350"/>
            <a:r>
              <a:rPr lang="en-US" sz="3600" dirty="0"/>
              <a:t>Change in hierarchy</a:t>
            </a:r>
          </a:p>
          <a:p>
            <a:pPr marL="914400" lvl="1" indent="-514350"/>
            <a:r>
              <a:rPr lang="en-US" sz="3600" dirty="0"/>
              <a:t>Change in doctrine &amp; practice</a:t>
            </a:r>
          </a:p>
          <a:p>
            <a:pPr marL="514350" indent="-514350">
              <a:buFont typeface="+mj-lt"/>
              <a:buAutoNum type="arabicPeriod"/>
            </a:pPr>
            <a:endParaRPr lang="en-US" sz="4000" b="1" dirty="0"/>
          </a:p>
        </p:txBody>
      </p:sp>
    </p:spTree>
    <p:extLst>
      <p:ext uri="{BB962C8B-B14F-4D97-AF65-F5344CB8AC3E}">
        <p14:creationId xmlns:p14="http://schemas.microsoft.com/office/powerpoint/2010/main" val="1229901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FFCF37"/>
                </a:solidFill>
              </a:rPr>
              <a:t>Change in Doctrine &amp; Practice</a:t>
            </a:r>
          </a:p>
        </p:txBody>
      </p:sp>
      <p:sp>
        <p:nvSpPr>
          <p:cNvPr id="4" name="Text Placeholder 3"/>
          <p:cNvSpPr>
            <a:spLocks noGrp="1"/>
          </p:cNvSpPr>
          <p:nvPr>
            <p:ph type="body" sz="quarter" idx="10"/>
          </p:nvPr>
        </p:nvSpPr>
        <p:spPr/>
        <p:txBody>
          <a:bodyPr>
            <a:normAutofit/>
          </a:bodyPr>
          <a:lstStyle/>
          <a:p>
            <a:r>
              <a:rPr lang="en-US" dirty="0"/>
              <a:t>Infant Baptism – 3</a:t>
            </a:r>
            <a:r>
              <a:rPr lang="en-US" baseline="30000" dirty="0"/>
              <a:t>rd</a:t>
            </a:r>
            <a:r>
              <a:rPr lang="en-US" dirty="0"/>
              <a:t> century</a:t>
            </a:r>
          </a:p>
          <a:p>
            <a:r>
              <a:rPr lang="en-US" dirty="0"/>
              <a:t>Confessional – 4</a:t>
            </a:r>
            <a:r>
              <a:rPr lang="en-US" baseline="30000" dirty="0"/>
              <a:t>th</a:t>
            </a:r>
            <a:r>
              <a:rPr lang="en-US" dirty="0"/>
              <a:t> century</a:t>
            </a:r>
          </a:p>
          <a:p>
            <a:r>
              <a:rPr lang="en-US" dirty="0"/>
              <a:t>Transubstantiation – 9</a:t>
            </a:r>
            <a:r>
              <a:rPr lang="en-US" baseline="30000" dirty="0"/>
              <a:t>th</a:t>
            </a:r>
            <a:r>
              <a:rPr lang="en-US" dirty="0"/>
              <a:t> century</a:t>
            </a:r>
          </a:p>
          <a:p>
            <a:r>
              <a:rPr lang="en-US" dirty="0"/>
              <a:t>Indulgences – 15</a:t>
            </a:r>
            <a:r>
              <a:rPr lang="en-US" baseline="30000" dirty="0"/>
              <a:t>th</a:t>
            </a:r>
            <a:r>
              <a:rPr lang="en-US" dirty="0"/>
              <a:t> century</a:t>
            </a:r>
          </a:p>
          <a:p>
            <a:r>
              <a:rPr lang="en-US" dirty="0"/>
              <a:t>Infallibility – 19</a:t>
            </a:r>
            <a:r>
              <a:rPr lang="en-US" baseline="30000" dirty="0"/>
              <a:t>th</a:t>
            </a:r>
            <a:r>
              <a:rPr lang="en-US" dirty="0"/>
              <a:t> century</a:t>
            </a:r>
          </a:p>
          <a:p>
            <a:r>
              <a:rPr lang="en-US" dirty="0"/>
              <a:t>Mary – Co-</a:t>
            </a:r>
            <a:r>
              <a:rPr lang="en-US" dirty="0" err="1"/>
              <a:t>Redemptor</a:t>
            </a:r>
            <a:r>
              <a:rPr lang="en-US" dirty="0"/>
              <a:t> – 20</a:t>
            </a:r>
            <a:r>
              <a:rPr lang="en-US" baseline="30000" dirty="0"/>
              <a:t>th</a:t>
            </a:r>
            <a:r>
              <a:rPr lang="en-US" dirty="0"/>
              <a:t> century</a:t>
            </a:r>
          </a:p>
        </p:txBody>
      </p:sp>
    </p:spTree>
    <p:extLst>
      <p:ext uri="{BB962C8B-B14F-4D97-AF65-F5344CB8AC3E}">
        <p14:creationId xmlns:p14="http://schemas.microsoft.com/office/powerpoint/2010/main" val="2869768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F37"/>
                </a:solidFill>
              </a:rPr>
              <a:t>Man of Lawlessness – 4 Views</a:t>
            </a:r>
          </a:p>
        </p:txBody>
      </p:sp>
      <p:sp>
        <p:nvSpPr>
          <p:cNvPr id="3" name="Text Placeholder 2"/>
          <p:cNvSpPr>
            <a:spLocks noGrp="1"/>
          </p:cNvSpPr>
          <p:nvPr>
            <p:ph type="body" sz="quarter" idx="10"/>
          </p:nvPr>
        </p:nvSpPr>
        <p:spPr>
          <a:xfrm>
            <a:off x="609600" y="1676400"/>
            <a:ext cx="10515600" cy="4419599"/>
          </a:xfrm>
        </p:spPr>
        <p:txBody>
          <a:bodyPr>
            <a:normAutofit lnSpcReduction="10000"/>
          </a:bodyPr>
          <a:lstStyle/>
          <a:p>
            <a:pPr marL="514350" indent="-514350">
              <a:buFont typeface="+mj-lt"/>
              <a:buAutoNum type="arabicPeriod"/>
            </a:pPr>
            <a:r>
              <a:rPr lang="en-US" dirty="0"/>
              <a:t>Roman Empire</a:t>
            </a:r>
          </a:p>
          <a:p>
            <a:pPr marL="514350" indent="-514350">
              <a:buFont typeface="+mj-lt"/>
              <a:buAutoNum type="arabicPeriod"/>
            </a:pPr>
            <a:r>
              <a:rPr lang="en-US" dirty="0"/>
              <a:t>Satan</a:t>
            </a:r>
          </a:p>
          <a:p>
            <a:pPr marL="514350" indent="-514350">
              <a:buFont typeface="+mj-lt"/>
              <a:buAutoNum type="arabicPeriod"/>
            </a:pPr>
            <a:r>
              <a:rPr lang="en-US" sz="3900" b="1" dirty="0"/>
              <a:t>Catholicism</a:t>
            </a:r>
          </a:p>
          <a:p>
            <a:pPr marL="914400" lvl="1" indent="-514350"/>
            <a:r>
              <a:rPr lang="en-US" sz="3700" dirty="0"/>
              <a:t>Pope doesn’t claim deity</a:t>
            </a:r>
          </a:p>
          <a:p>
            <a:pPr marL="914400" lvl="1" indent="-514350"/>
            <a:r>
              <a:rPr lang="en-US" sz="3700" dirty="0"/>
              <a:t>Promotes belief in Christ</a:t>
            </a:r>
          </a:p>
          <a:p>
            <a:pPr marL="0" indent="0">
              <a:buNone/>
            </a:pPr>
            <a:r>
              <a:rPr lang="en-US" sz="3700" dirty="0"/>
              <a:t>Papacy/R.C. is a </a:t>
            </a:r>
            <a:r>
              <a:rPr lang="en-US" sz="3700" u="sng" dirty="0"/>
              <a:t>result</a:t>
            </a:r>
            <a:r>
              <a:rPr lang="en-US" sz="3700" dirty="0"/>
              <a:t> of Apostasy </a:t>
            </a:r>
            <a:r>
              <a:rPr lang="en-US" sz="3700" b="1" u="sng" dirty="0"/>
              <a:t>NOT</a:t>
            </a:r>
            <a:br>
              <a:rPr lang="en-US" sz="3700" dirty="0"/>
            </a:br>
            <a:r>
              <a:rPr lang="en-US" sz="3700" dirty="0"/>
              <a:t>the </a:t>
            </a:r>
            <a:r>
              <a:rPr lang="en-US" sz="3700" u="sng" dirty="0"/>
              <a:t>actual</a:t>
            </a:r>
            <a:r>
              <a:rPr lang="en-US" sz="3700" dirty="0"/>
              <a:t> Man of Lawlessness.</a:t>
            </a:r>
          </a:p>
        </p:txBody>
      </p:sp>
    </p:spTree>
    <p:extLst>
      <p:ext uri="{BB962C8B-B14F-4D97-AF65-F5344CB8AC3E}">
        <p14:creationId xmlns:p14="http://schemas.microsoft.com/office/powerpoint/2010/main" val="2006217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F37"/>
                </a:solidFill>
              </a:rPr>
              <a:t>Man of Lawlessness – 4 Views</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dirty="0"/>
              <a:t>Roman Empire</a:t>
            </a:r>
          </a:p>
          <a:p>
            <a:pPr marL="514350" indent="-514350">
              <a:buFont typeface="+mj-lt"/>
              <a:buAutoNum type="arabicPeriod"/>
            </a:pPr>
            <a:r>
              <a:rPr lang="en-US" dirty="0"/>
              <a:t>Satan</a:t>
            </a:r>
          </a:p>
          <a:p>
            <a:pPr marL="514350" indent="-514350">
              <a:buFont typeface="+mj-lt"/>
              <a:buAutoNum type="arabicPeriod"/>
            </a:pPr>
            <a:r>
              <a:rPr lang="en-US" sz="3200" dirty="0"/>
              <a:t>The Papacy</a:t>
            </a:r>
          </a:p>
          <a:p>
            <a:pPr marL="514350" indent="-514350">
              <a:buFont typeface="+mj-lt"/>
              <a:buAutoNum type="arabicPeriod"/>
            </a:pPr>
            <a:r>
              <a:rPr lang="en-US" sz="3600" b="1" dirty="0"/>
              <a:t>A </a:t>
            </a:r>
            <a:r>
              <a:rPr lang="en-US" sz="3600" b="1" i="1" dirty="0"/>
              <a:t>Principle</a:t>
            </a:r>
            <a:r>
              <a:rPr lang="en-US" sz="3600" b="1" dirty="0"/>
              <a:t> of Lawlessness</a:t>
            </a:r>
          </a:p>
          <a:p>
            <a:pPr marL="914400" lvl="1" indent="-514350"/>
            <a:r>
              <a:rPr lang="en-US" sz="3400" dirty="0"/>
              <a:t>Present in government movements.</a:t>
            </a:r>
          </a:p>
          <a:p>
            <a:pPr marL="914400" lvl="1" indent="-514350"/>
            <a:r>
              <a:rPr lang="en-US" sz="3400" dirty="0"/>
              <a:t>Present in various philosophies.</a:t>
            </a:r>
          </a:p>
        </p:txBody>
      </p:sp>
    </p:spTree>
    <p:extLst>
      <p:ext uri="{BB962C8B-B14F-4D97-AF65-F5344CB8AC3E}">
        <p14:creationId xmlns:p14="http://schemas.microsoft.com/office/powerpoint/2010/main" val="1352538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F37"/>
                </a:solidFill>
              </a:rPr>
              <a:t>New </a:t>
            </a:r>
            <a:r>
              <a:rPr lang="en-US" b="1" dirty="0">
                <a:solidFill>
                  <a:srgbClr val="FFCF37"/>
                </a:solidFill>
              </a:rPr>
              <a:t>Face</a:t>
            </a:r>
            <a:r>
              <a:rPr lang="en-US" dirty="0">
                <a:solidFill>
                  <a:srgbClr val="FFCF37"/>
                </a:solidFill>
              </a:rPr>
              <a:t> every generation</a:t>
            </a:r>
          </a:p>
        </p:txBody>
      </p:sp>
      <p:sp>
        <p:nvSpPr>
          <p:cNvPr id="3" name="Text Placeholder 2"/>
          <p:cNvSpPr>
            <a:spLocks noGrp="1"/>
          </p:cNvSpPr>
          <p:nvPr>
            <p:ph type="body" sz="quarter" idx="10"/>
          </p:nvPr>
        </p:nvSpPr>
        <p:spPr/>
        <p:txBody>
          <a:bodyPr>
            <a:normAutofit/>
          </a:bodyPr>
          <a:lstStyle/>
          <a:p>
            <a:r>
              <a:rPr lang="en-US" sz="3600" dirty="0"/>
              <a:t>Materialism</a:t>
            </a:r>
          </a:p>
          <a:p>
            <a:r>
              <a:rPr lang="en-US" sz="3600" dirty="0"/>
              <a:t>Humanism</a:t>
            </a:r>
          </a:p>
          <a:p>
            <a:r>
              <a:rPr lang="en-US" sz="3600" dirty="0"/>
              <a:t>Post-Modernism</a:t>
            </a:r>
          </a:p>
          <a:p>
            <a:r>
              <a:rPr lang="en-US" sz="3600" dirty="0"/>
              <a:t>Religious Fanaticism</a:t>
            </a:r>
          </a:p>
        </p:txBody>
      </p:sp>
    </p:spTree>
    <p:extLst>
      <p:ext uri="{BB962C8B-B14F-4D97-AF65-F5344CB8AC3E}">
        <p14:creationId xmlns:p14="http://schemas.microsoft.com/office/powerpoint/2010/main" val="2666465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60218"/>
            <a:ext cx="10820400" cy="3918790"/>
          </a:xfrm>
        </p:spPr>
        <p:txBody>
          <a:bodyPr>
            <a:normAutofit/>
          </a:bodyPr>
          <a:lstStyle/>
          <a:p>
            <a:r>
              <a:rPr lang="en-US" sz="4400" dirty="0"/>
              <a:t>Jesus doesn’t return until the Man of Lawlessness is revealed – to Christians!</a:t>
            </a:r>
          </a:p>
        </p:txBody>
      </p:sp>
    </p:spTree>
    <p:extLst>
      <p:ext uri="{BB962C8B-B14F-4D97-AF65-F5344CB8AC3E}">
        <p14:creationId xmlns:p14="http://schemas.microsoft.com/office/powerpoint/2010/main" val="631797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239000" cy="1143000"/>
          </a:xfrm>
        </p:spPr>
        <p:txBody>
          <a:bodyPr>
            <a:normAutofit/>
          </a:bodyPr>
          <a:lstStyle/>
          <a:p>
            <a:r>
              <a:rPr lang="en-US" sz="4000" dirty="0">
                <a:solidFill>
                  <a:srgbClr val="FFCF37"/>
                </a:solidFill>
              </a:rPr>
              <a:t>Review – II Thessalonians</a:t>
            </a:r>
          </a:p>
        </p:txBody>
      </p:sp>
      <p:sp>
        <p:nvSpPr>
          <p:cNvPr id="3" name="Text Placeholder 2"/>
          <p:cNvSpPr>
            <a:spLocks noGrp="1"/>
          </p:cNvSpPr>
          <p:nvPr>
            <p:ph type="body" sz="quarter" idx="10"/>
          </p:nvPr>
        </p:nvSpPr>
        <p:spPr/>
        <p:txBody>
          <a:bodyPr>
            <a:normAutofit/>
          </a:bodyPr>
          <a:lstStyle/>
          <a:p>
            <a:pPr marL="514350" indent="-514350">
              <a:lnSpc>
                <a:spcPct val="120000"/>
              </a:lnSpc>
              <a:buFont typeface="+mj-lt"/>
              <a:buAutoNum type="arabicPeriod"/>
            </a:pPr>
            <a:r>
              <a:rPr lang="en-US" sz="3800" dirty="0"/>
              <a:t>The Apostasy</a:t>
            </a:r>
          </a:p>
          <a:p>
            <a:pPr marL="514350" indent="-514350">
              <a:buFont typeface="+mj-lt"/>
              <a:buAutoNum type="arabicPeriod"/>
            </a:pPr>
            <a:r>
              <a:rPr lang="en-US" sz="3800" dirty="0"/>
              <a:t>Revelation of the</a:t>
            </a:r>
            <a:br>
              <a:rPr lang="en-US" sz="3800" dirty="0"/>
            </a:br>
            <a:r>
              <a:rPr lang="en-US" sz="3800" dirty="0"/>
              <a:t>Man of Lawlessness</a:t>
            </a:r>
          </a:p>
        </p:txBody>
      </p:sp>
    </p:spTree>
    <p:extLst>
      <p:ext uri="{BB962C8B-B14F-4D97-AF65-F5344CB8AC3E}">
        <p14:creationId xmlns:p14="http://schemas.microsoft.com/office/powerpoint/2010/main" val="3395408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423677"/>
            <a:ext cx="11201400" cy="3955333"/>
          </a:xfrm>
        </p:spPr>
        <p:txBody>
          <a:bodyPr>
            <a:normAutofit/>
          </a:bodyPr>
          <a:lstStyle/>
          <a:p>
            <a:r>
              <a:rPr lang="en-US" sz="4200" dirty="0"/>
              <a:t>The “restraining power” could be the opposing principle of “law &amp; order” in the world.</a:t>
            </a:r>
          </a:p>
        </p:txBody>
      </p:sp>
    </p:spTree>
    <p:extLst>
      <p:ext uri="{BB962C8B-B14F-4D97-AF65-F5344CB8AC3E}">
        <p14:creationId xmlns:p14="http://schemas.microsoft.com/office/powerpoint/2010/main" val="2067158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CF37"/>
                </a:solidFill>
              </a:rPr>
              <a:t>Historical Pattern</a:t>
            </a:r>
          </a:p>
        </p:txBody>
      </p:sp>
      <p:sp>
        <p:nvSpPr>
          <p:cNvPr id="5" name="Text Placeholder 4"/>
          <p:cNvSpPr>
            <a:spLocks noGrp="1"/>
          </p:cNvSpPr>
          <p:nvPr>
            <p:ph type="body" sz="quarter" idx="10"/>
          </p:nvPr>
        </p:nvSpPr>
        <p:spPr>
          <a:xfrm>
            <a:off x="609600" y="1905000"/>
            <a:ext cx="9426577" cy="3785130"/>
          </a:xfrm>
        </p:spPr>
        <p:txBody>
          <a:bodyPr>
            <a:normAutofit/>
          </a:bodyPr>
          <a:lstStyle/>
          <a:p>
            <a:r>
              <a:rPr lang="en-US" dirty="0"/>
              <a:t>God’s word produces law &amp; order.</a:t>
            </a:r>
          </a:p>
          <a:p>
            <a:r>
              <a:rPr lang="en-US" dirty="0"/>
              <a:t>Principle of evil opposes law &amp; order.</a:t>
            </a:r>
          </a:p>
          <a:p>
            <a:r>
              <a:rPr lang="en-US" dirty="0"/>
              <a:t>Apostasy weakens law &amp; order.</a:t>
            </a:r>
          </a:p>
          <a:p>
            <a:r>
              <a:rPr lang="en-US" dirty="0"/>
              <a:t>Final surge of evil as Man of Lawlessness is revealed.</a:t>
            </a:r>
          </a:p>
          <a:p>
            <a:r>
              <a:rPr lang="en-US" dirty="0"/>
              <a:t>Return of Christ.</a:t>
            </a:r>
          </a:p>
        </p:txBody>
      </p:sp>
    </p:spTree>
    <p:extLst>
      <p:ext uri="{BB962C8B-B14F-4D97-AF65-F5344CB8AC3E}">
        <p14:creationId xmlns:p14="http://schemas.microsoft.com/office/powerpoint/2010/main" val="2624582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FFCF37"/>
                </a:solidFill>
              </a:rPr>
              <a:t>Arguments for 4</a:t>
            </a:r>
            <a:r>
              <a:rPr lang="en-US" baseline="30000" dirty="0">
                <a:solidFill>
                  <a:srgbClr val="FFCF37"/>
                </a:solidFill>
              </a:rPr>
              <a:t>th</a:t>
            </a:r>
            <a:r>
              <a:rPr lang="en-US" dirty="0">
                <a:solidFill>
                  <a:srgbClr val="FFCF37"/>
                </a:solidFill>
              </a:rPr>
              <a:t> Theory</a:t>
            </a:r>
          </a:p>
        </p:txBody>
      </p:sp>
      <p:sp>
        <p:nvSpPr>
          <p:cNvPr id="5" name="Text Placeholder 4"/>
          <p:cNvSpPr>
            <a:spLocks noGrp="1"/>
          </p:cNvSpPr>
          <p:nvPr>
            <p:ph type="body" sz="quarter" idx="10"/>
          </p:nvPr>
        </p:nvSpPr>
        <p:spPr/>
        <p:txBody>
          <a:bodyPr>
            <a:normAutofit/>
          </a:bodyPr>
          <a:lstStyle/>
          <a:p>
            <a:pPr marL="514350" indent="-514350">
              <a:lnSpc>
                <a:spcPct val="120000"/>
              </a:lnSpc>
              <a:buFont typeface="+mj-lt"/>
              <a:buAutoNum type="arabicPeriod"/>
            </a:pPr>
            <a:r>
              <a:rPr lang="en-US" sz="3600" dirty="0"/>
              <a:t>Emperors of Rome are gone.</a:t>
            </a:r>
          </a:p>
          <a:p>
            <a:pPr marL="514350" indent="-514350">
              <a:lnSpc>
                <a:spcPct val="120000"/>
              </a:lnSpc>
              <a:buFont typeface="+mj-lt"/>
              <a:buAutoNum type="arabicPeriod"/>
            </a:pPr>
            <a:r>
              <a:rPr lang="en-US" sz="3600" dirty="0"/>
              <a:t>Satan cannot be divided.</a:t>
            </a:r>
          </a:p>
          <a:p>
            <a:pPr marL="514350" indent="-514350">
              <a:buFont typeface="+mj-lt"/>
              <a:buAutoNum type="arabicPeriod"/>
            </a:pPr>
            <a:r>
              <a:rPr lang="en-US" sz="3600" dirty="0"/>
              <a:t>The Papacy fails the complete description.</a:t>
            </a:r>
          </a:p>
          <a:p>
            <a:pPr marL="514350" indent="-514350">
              <a:buFont typeface="+mj-lt"/>
              <a:buAutoNum type="arabicPeriod"/>
            </a:pPr>
            <a:r>
              <a:rPr lang="en-US" sz="3600" dirty="0"/>
              <a:t>The 4</a:t>
            </a:r>
            <a:r>
              <a:rPr lang="en-US" sz="3600" baseline="30000" dirty="0"/>
              <a:t>th</a:t>
            </a:r>
            <a:r>
              <a:rPr lang="en-US" sz="3600" dirty="0"/>
              <a:t> theory explains the past, present and future without violating any of the facts about the Man of Lawlessness.</a:t>
            </a:r>
          </a:p>
          <a:p>
            <a:pPr marL="514350" indent="-514350">
              <a:buFont typeface="+mj-lt"/>
              <a:buAutoNum type="arabicPeriod"/>
            </a:pPr>
            <a:endParaRPr lang="en-US" sz="3600" dirty="0"/>
          </a:p>
        </p:txBody>
      </p:sp>
    </p:spTree>
    <p:extLst>
      <p:ext uri="{BB962C8B-B14F-4D97-AF65-F5344CB8AC3E}">
        <p14:creationId xmlns:p14="http://schemas.microsoft.com/office/powerpoint/2010/main" val="3156954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772400" cy="1173162"/>
          </a:xfrm>
        </p:spPr>
        <p:txBody>
          <a:bodyPr>
            <a:normAutofit/>
          </a:bodyPr>
          <a:lstStyle/>
          <a:p>
            <a:r>
              <a:rPr lang="en-US" dirty="0">
                <a:solidFill>
                  <a:srgbClr val="FFCF37"/>
                </a:solidFill>
              </a:rPr>
              <a:t>Responding to the influence of evil:</a:t>
            </a:r>
          </a:p>
        </p:txBody>
      </p:sp>
      <p:sp>
        <p:nvSpPr>
          <p:cNvPr id="5" name="Text Placeholder 4"/>
          <p:cNvSpPr>
            <a:spLocks noGrp="1"/>
          </p:cNvSpPr>
          <p:nvPr>
            <p:ph type="body" sz="quarter" idx="10"/>
          </p:nvPr>
        </p:nvSpPr>
        <p:spPr/>
        <p:txBody>
          <a:bodyPr>
            <a:normAutofit/>
          </a:bodyPr>
          <a:lstStyle/>
          <a:p>
            <a:pPr marL="514350" indent="-514350">
              <a:lnSpc>
                <a:spcPct val="120000"/>
              </a:lnSpc>
              <a:buFont typeface="+mj-lt"/>
              <a:buAutoNum type="arabicPeriod"/>
            </a:pPr>
            <a:r>
              <a:rPr lang="en-US" sz="4400" dirty="0"/>
              <a:t>Stay close to the Word</a:t>
            </a:r>
          </a:p>
          <a:p>
            <a:pPr marL="514350" indent="-514350">
              <a:lnSpc>
                <a:spcPct val="120000"/>
              </a:lnSpc>
              <a:buFont typeface="+mj-lt"/>
              <a:buAutoNum type="arabicPeriod"/>
            </a:pPr>
            <a:r>
              <a:rPr lang="en-US" sz="4400" dirty="0"/>
              <a:t>Struggle against evil</a:t>
            </a:r>
          </a:p>
        </p:txBody>
      </p:sp>
    </p:spTree>
    <p:extLst>
      <p:ext uri="{BB962C8B-B14F-4D97-AF65-F5344CB8AC3E}">
        <p14:creationId xmlns:p14="http://schemas.microsoft.com/office/powerpoint/2010/main" val="2898759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nature, sky, outdoor, clouds&#10;&#10;Description automatically generated">
            <a:extLst>
              <a:ext uri="{FF2B5EF4-FFF2-40B4-BE49-F238E27FC236}">
                <a16:creationId xmlns:a16="http://schemas.microsoft.com/office/drawing/2014/main" id="{0FA36B85-4171-4AC7-9821-67DDDDEDA777}"/>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10000"/>
                    </a14:imgEffect>
                  </a14:imgLayer>
                </a14:imgProps>
              </a:ext>
              <a:ext uri="{28A0092B-C50C-407E-A947-70E740481C1C}">
                <a14:useLocalDpi xmlns:a14="http://schemas.microsoft.com/office/drawing/2010/main" val="0"/>
              </a:ext>
            </a:extLst>
          </a:blip>
          <a:stretch>
            <a:fillRect/>
          </a:stretch>
        </p:blipFill>
        <p:spPr>
          <a:xfrm>
            <a:off x="-71438" y="-304800"/>
            <a:ext cx="12263438" cy="7162800"/>
          </a:xfrm>
          <a:prstGeom prst="rect">
            <a:avLst/>
          </a:prstGeom>
        </p:spPr>
      </p:pic>
      <p:sp>
        <p:nvSpPr>
          <p:cNvPr id="3" name="Title 2">
            <a:extLst>
              <a:ext uri="{FF2B5EF4-FFF2-40B4-BE49-F238E27FC236}">
                <a16:creationId xmlns:a16="http://schemas.microsoft.com/office/drawing/2014/main" id="{23E123A2-24DA-4A64-BD06-F8E6A891A297}"/>
              </a:ext>
            </a:extLst>
          </p:cNvPr>
          <p:cNvSpPr>
            <a:spLocks noGrp="1"/>
          </p:cNvSpPr>
          <p:nvPr>
            <p:ph type="ctrTitle"/>
          </p:nvPr>
        </p:nvSpPr>
        <p:spPr>
          <a:xfrm>
            <a:off x="1069181" y="383906"/>
            <a:ext cx="9982200" cy="1066800"/>
          </a:xfrm>
        </p:spPr>
        <p:txBody>
          <a:bodyPr>
            <a:normAutofit/>
          </a:bodyPr>
          <a:lstStyle/>
          <a:p>
            <a:r>
              <a:rPr lang="en-US" dirty="0"/>
              <a:t>The Man of Lawlessness</a:t>
            </a:r>
          </a:p>
        </p:txBody>
      </p:sp>
      <p:sp>
        <p:nvSpPr>
          <p:cNvPr id="2" name="Subtitle 1"/>
          <p:cNvSpPr>
            <a:spLocks noGrp="1"/>
          </p:cNvSpPr>
          <p:nvPr>
            <p:ph type="subTitle" idx="1"/>
          </p:nvPr>
        </p:nvSpPr>
        <p:spPr>
          <a:xfrm>
            <a:off x="2933700" y="5712094"/>
            <a:ext cx="6400800" cy="762000"/>
          </a:xfrm>
        </p:spPr>
        <p:txBody>
          <a:bodyPr anchor="ctr">
            <a:normAutofit/>
          </a:bodyPr>
          <a:lstStyle/>
          <a:p>
            <a:r>
              <a:rPr lang="en-US" dirty="0"/>
              <a:t>2 Thessalonians 2:1-12</a:t>
            </a:r>
          </a:p>
        </p:txBody>
      </p:sp>
    </p:spTree>
    <p:extLst>
      <p:ext uri="{BB962C8B-B14F-4D97-AF65-F5344CB8AC3E}">
        <p14:creationId xmlns:p14="http://schemas.microsoft.com/office/powerpoint/2010/main" val="25490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746807"/>
            <a:ext cx="10439400" cy="4564688"/>
          </a:xfrm>
        </p:spPr>
        <p:txBody>
          <a:bodyPr>
            <a:normAutofit/>
          </a:bodyPr>
          <a:lstStyle/>
          <a:p>
            <a:r>
              <a:rPr lang="en-US" sz="3600" dirty="0"/>
              <a:t>Now we request you, brethren, with regard to the coming of our Lord Jesus Christ and our gathering together to Him, that you not be quickly shaken from your composure or be disturbed either by a spirit or a message or a letter as if from us, to the effect that the day of the Lord has come. </a:t>
            </a:r>
          </a:p>
        </p:txBody>
      </p:sp>
      <p:sp>
        <p:nvSpPr>
          <p:cNvPr id="3" name="Text Placeholder 2"/>
          <p:cNvSpPr>
            <a:spLocks noGrp="1"/>
          </p:cNvSpPr>
          <p:nvPr>
            <p:ph type="body" sz="quarter" idx="11"/>
          </p:nvPr>
        </p:nvSpPr>
        <p:spPr/>
        <p:txBody>
          <a:bodyPr/>
          <a:lstStyle/>
          <a:p>
            <a:r>
              <a:rPr lang="en-US" dirty="0"/>
              <a:t>- II Thessalonians 2:1-2</a:t>
            </a:r>
          </a:p>
        </p:txBody>
      </p:sp>
    </p:spTree>
    <p:extLst>
      <p:ext uri="{BB962C8B-B14F-4D97-AF65-F5344CB8AC3E}">
        <p14:creationId xmlns:p14="http://schemas.microsoft.com/office/powerpoint/2010/main" val="1166618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7640" y="791965"/>
            <a:ext cx="10551240" cy="5237047"/>
          </a:xfrm>
        </p:spPr>
        <p:txBody>
          <a:bodyPr/>
          <a:lstStyle/>
          <a:p>
            <a:r>
              <a:rPr lang="en-US" dirty="0"/>
              <a:t>Before the “day of the Lord” comes, other significant events must take place first.</a:t>
            </a:r>
          </a:p>
        </p:txBody>
      </p:sp>
    </p:spTree>
    <p:extLst>
      <p:ext uri="{BB962C8B-B14F-4D97-AF65-F5344CB8AC3E}">
        <p14:creationId xmlns:p14="http://schemas.microsoft.com/office/powerpoint/2010/main" val="2447410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1417354"/>
            <a:ext cx="10363200" cy="3894141"/>
          </a:xfrm>
        </p:spPr>
        <p:txBody>
          <a:bodyPr>
            <a:noAutofit/>
          </a:bodyPr>
          <a:lstStyle/>
          <a:p>
            <a:r>
              <a:rPr lang="en-US" sz="3600" dirty="0"/>
              <a:t>Let no one in any way deceive you, for it will not come unless the apostasy comes first, and the man of lawlessness is revealed, the son of destruction, who opposes and exalts himself above every so-called god or object of worship, so that he takes his seat in the temple of God, displaying himself as being God.</a:t>
            </a:r>
          </a:p>
        </p:txBody>
      </p:sp>
      <p:sp>
        <p:nvSpPr>
          <p:cNvPr id="3" name="Text Placeholder 2"/>
          <p:cNvSpPr>
            <a:spLocks noGrp="1"/>
          </p:cNvSpPr>
          <p:nvPr>
            <p:ph type="body" sz="quarter" idx="11"/>
          </p:nvPr>
        </p:nvSpPr>
        <p:spPr/>
        <p:txBody>
          <a:bodyPr/>
          <a:lstStyle/>
          <a:p>
            <a:r>
              <a:rPr lang="en-US" dirty="0"/>
              <a:t>- II Thessalonians 2:3-4</a:t>
            </a:r>
          </a:p>
        </p:txBody>
      </p:sp>
    </p:spTree>
    <p:extLst>
      <p:ext uri="{BB962C8B-B14F-4D97-AF65-F5344CB8AC3E}">
        <p14:creationId xmlns:p14="http://schemas.microsoft.com/office/powerpoint/2010/main" val="3756337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1218465"/>
            <a:ext cx="10479036" cy="4114801"/>
          </a:xfrm>
        </p:spPr>
        <p:txBody>
          <a:bodyPr>
            <a:normAutofit/>
          </a:bodyPr>
          <a:lstStyle/>
          <a:p>
            <a:r>
              <a:rPr lang="en-US" sz="3600" dirty="0"/>
              <a:t>Do you not remember that while I was still with you, I was telling you these things? And you know what restrains him now, so that in his time he will be revealed. For the mystery of lawlessness is already at work; only he who now restrains will do so until he is taken out of the way. </a:t>
            </a:r>
          </a:p>
        </p:txBody>
      </p:sp>
      <p:sp>
        <p:nvSpPr>
          <p:cNvPr id="3" name="Text Placeholder 2"/>
          <p:cNvSpPr>
            <a:spLocks noGrp="1"/>
          </p:cNvSpPr>
          <p:nvPr>
            <p:ph type="body" sz="quarter" idx="11"/>
          </p:nvPr>
        </p:nvSpPr>
        <p:spPr/>
        <p:txBody>
          <a:bodyPr/>
          <a:lstStyle/>
          <a:p>
            <a:r>
              <a:rPr lang="en-US" dirty="0"/>
              <a:t>- II Thessalonians 2:5-7</a:t>
            </a:r>
          </a:p>
        </p:txBody>
      </p:sp>
    </p:spTree>
    <p:extLst>
      <p:ext uri="{BB962C8B-B14F-4D97-AF65-F5344CB8AC3E}">
        <p14:creationId xmlns:p14="http://schemas.microsoft.com/office/powerpoint/2010/main" val="845029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FFCF37"/>
                </a:solidFill>
              </a:rPr>
              <a:t>Key Terms</a:t>
            </a:r>
          </a:p>
        </p:txBody>
      </p:sp>
      <p:sp>
        <p:nvSpPr>
          <p:cNvPr id="3" name="Text Placeholder 2"/>
          <p:cNvSpPr>
            <a:spLocks noGrp="1"/>
          </p:cNvSpPr>
          <p:nvPr>
            <p:ph type="body" sz="quarter" idx="10"/>
          </p:nvPr>
        </p:nvSpPr>
        <p:spPr/>
        <p:txBody>
          <a:bodyPr>
            <a:normAutofit/>
          </a:bodyPr>
          <a:lstStyle/>
          <a:p>
            <a:pPr marL="685783" indent="-685783">
              <a:buFont typeface="+mj-lt"/>
              <a:buAutoNum type="arabicPeriod"/>
            </a:pPr>
            <a:r>
              <a:rPr lang="en-US" sz="4800" dirty="0"/>
              <a:t>Apostasy = “…to fall away”</a:t>
            </a:r>
          </a:p>
          <a:p>
            <a:pPr marL="685783" indent="-685783">
              <a:buFont typeface="+mj-lt"/>
              <a:buAutoNum type="arabicPeriod"/>
            </a:pPr>
            <a:r>
              <a:rPr lang="en-US" sz="4800" dirty="0"/>
              <a:t>Man of lawlessness</a:t>
            </a:r>
          </a:p>
          <a:p>
            <a:pPr marL="1219170" lvl="1" indent="-685783">
              <a:buFont typeface="Arial" panose="020B0604020202020204" pitchFamily="34" charset="0"/>
              <a:buChar char="•"/>
            </a:pPr>
            <a:r>
              <a:rPr lang="en-US" sz="4800" dirty="0"/>
              <a:t>Son of perdition</a:t>
            </a:r>
          </a:p>
          <a:p>
            <a:pPr marL="1219170" lvl="1" indent="-685783">
              <a:buFont typeface="Arial" panose="020B0604020202020204" pitchFamily="34" charset="0"/>
              <a:buChar char="•"/>
            </a:pPr>
            <a:r>
              <a:rPr lang="en-US" sz="4800" dirty="0"/>
              <a:t>Son of destruction</a:t>
            </a:r>
          </a:p>
        </p:txBody>
      </p:sp>
      <p:sp>
        <p:nvSpPr>
          <p:cNvPr id="4" name="Right Brace 3"/>
          <p:cNvSpPr/>
          <p:nvPr/>
        </p:nvSpPr>
        <p:spPr>
          <a:xfrm>
            <a:off x="7173011" y="3033705"/>
            <a:ext cx="663039" cy="2062385"/>
          </a:xfrm>
          <a:prstGeom prst="rightBrace">
            <a:avLst>
              <a:gd name="adj1" fmla="val 56452"/>
              <a:gd name="adj2" fmla="val 50000"/>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5" name="TextBox 4"/>
          <p:cNvSpPr txBox="1"/>
          <p:nvPr/>
        </p:nvSpPr>
        <p:spPr>
          <a:xfrm>
            <a:off x="7977157" y="3003209"/>
            <a:ext cx="3127523" cy="2062296"/>
          </a:xfrm>
          <a:prstGeom prst="rect">
            <a:avLst/>
          </a:prstGeom>
          <a:noFill/>
        </p:spPr>
        <p:txBody>
          <a:bodyPr wrap="none" rtlCol="0">
            <a:spAutoFit/>
          </a:bodyPr>
          <a:lstStyle/>
          <a:p>
            <a:r>
              <a:rPr lang="en-US" sz="4267" dirty="0"/>
              <a:t>The sin that </a:t>
            </a:r>
          </a:p>
          <a:p>
            <a:r>
              <a:rPr lang="en-US" sz="4267" dirty="0"/>
              <a:t>accompanies</a:t>
            </a:r>
          </a:p>
          <a:p>
            <a:r>
              <a:rPr lang="en-US" sz="4267" dirty="0"/>
              <a:t>The Apostasy</a:t>
            </a:r>
          </a:p>
        </p:txBody>
      </p:sp>
    </p:spTree>
    <p:extLst>
      <p:ext uri="{BB962C8B-B14F-4D97-AF65-F5344CB8AC3E}">
        <p14:creationId xmlns:p14="http://schemas.microsoft.com/office/powerpoint/2010/main" val="138205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FFCF37"/>
                </a:solidFill>
              </a:rPr>
              <a:t>Key Terms</a:t>
            </a:r>
          </a:p>
        </p:txBody>
      </p:sp>
      <p:sp>
        <p:nvSpPr>
          <p:cNvPr id="3" name="Text Placeholder 2"/>
          <p:cNvSpPr>
            <a:spLocks noGrp="1"/>
          </p:cNvSpPr>
          <p:nvPr>
            <p:ph type="body" sz="quarter" idx="10"/>
          </p:nvPr>
        </p:nvSpPr>
        <p:spPr/>
        <p:txBody>
          <a:bodyPr>
            <a:normAutofit/>
          </a:bodyPr>
          <a:lstStyle/>
          <a:p>
            <a:pPr marL="685783" indent="-685783">
              <a:buFont typeface="+mj-lt"/>
              <a:buAutoNum type="arabicPeriod" startAt="3"/>
            </a:pPr>
            <a:r>
              <a:rPr lang="en-US" sz="4800" dirty="0"/>
              <a:t>Restraining influence</a:t>
            </a:r>
          </a:p>
          <a:p>
            <a:pPr marL="685783" indent="-685783">
              <a:buFont typeface="+mj-lt"/>
              <a:buAutoNum type="arabicPeriod" startAt="3"/>
            </a:pPr>
            <a:r>
              <a:rPr lang="en-US" sz="4800" dirty="0"/>
              <a:t>Mystery of lawlessness</a:t>
            </a:r>
          </a:p>
          <a:p>
            <a:pPr marL="685783" indent="-685783">
              <a:buFont typeface="+mj-lt"/>
              <a:buAutoNum type="arabicPeriod" startAt="3"/>
            </a:pPr>
            <a:r>
              <a:rPr lang="en-US" sz="4800" dirty="0"/>
              <a:t>Breath of His mouth</a:t>
            </a:r>
          </a:p>
          <a:p>
            <a:pPr marL="685783" indent="-685783">
              <a:buFont typeface="+mj-lt"/>
              <a:buAutoNum type="arabicPeriod" startAt="3"/>
            </a:pPr>
            <a:r>
              <a:rPr lang="en-US" sz="4800" dirty="0"/>
              <a:t>Appearance of His coming</a:t>
            </a:r>
          </a:p>
          <a:p>
            <a:pPr marL="685783" indent="-685783">
              <a:buFont typeface="+mj-lt"/>
              <a:buAutoNum type="arabicPeriod" startAt="3"/>
            </a:pPr>
            <a:r>
              <a:rPr lang="en-US" sz="4800" dirty="0"/>
              <a:t>Prophecy</a:t>
            </a:r>
          </a:p>
        </p:txBody>
      </p:sp>
    </p:spTree>
    <p:extLst>
      <p:ext uri="{BB962C8B-B14F-4D97-AF65-F5344CB8AC3E}">
        <p14:creationId xmlns:p14="http://schemas.microsoft.com/office/powerpoint/2010/main" val="2115742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3551</TotalTime>
  <Words>994</Words>
  <Application>Microsoft Office PowerPoint</Application>
  <PresentationFormat>Widescreen</PresentationFormat>
  <Paragraphs>121</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Georgia</vt:lpstr>
      <vt:lpstr>Lato Regular</vt:lpstr>
      <vt:lpstr>Office Theme</vt:lpstr>
      <vt:lpstr>The Man of Lawlessness</vt:lpstr>
      <vt:lpstr>Review – I Thessalonians</vt:lpstr>
      <vt:lpstr>Review – II Thessalonians</vt:lpstr>
      <vt:lpstr>PowerPoint Presentation</vt:lpstr>
      <vt:lpstr>Before the “day of the Lord” comes, other significant events must take place first.</vt:lpstr>
      <vt:lpstr>PowerPoint Presentation</vt:lpstr>
      <vt:lpstr>PowerPoint Presentation</vt:lpstr>
      <vt:lpstr>Key Terms</vt:lpstr>
      <vt:lpstr>Key Terms</vt:lpstr>
      <vt:lpstr>We know what. We know the sequence. We don’t know the time frame.</vt:lpstr>
      <vt:lpstr>Sequence of Events</vt:lpstr>
      <vt:lpstr>PowerPoint Presentation</vt:lpstr>
      <vt:lpstr>PowerPoint Presentation</vt:lpstr>
      <vt:lpstr>Sequence of Events</vt:lpstr>
      <vt:lpstr>“What is he like?”</vt:lpstr>
      <vt:lpstr>PowerPoint Presentation</vt:lpstr>
      <vt:lpstr>PowerPoint Presentation</vt:lpstr>
      <vt:lpstr>“What will he do?”</vt:lpstr>
      <vt:lpstr>“What will he cause to happen?”</vt:lpstr>
      <vt:lpstr>PowerPoint Presentation</vt:lpstr>
      <vt:lpstr>“What will happen to him?”</vt:lpstr>
      <vt:lpstr>Man of Lawlessness – 4 Views</vt:lpstr>
      <vt:lpstr>Man of Lawlessness – 4 Views</vt:lpstr>
      <vt:lpstr>Man of Lawlessness –  4 Views</vt:lpstr>
      <vt:lpstr>Change in Doctrine &amp; Practice</vt:lpstr>
      <vt:lpstr>Man of Lawlessness – 4 Views</vt:lpstr>
      <vt:lpstr>Man of Lawlessness – 4 Views</vt:lpstr>
      <vt:lpstr>New Face every generation</vt:lpstr>
      <vt:lpstr>Jesus doesn’t return until the Man of Lawlessness is revealed – to Christians!</vt:lpstr>
      <vt:lpstr>The “restraining power” could be the opposing principle of “law &amp; order” in the world.</vt:lpstr>
      <vt:lpstr>Historical Pattern</vt:lpstr>
      <vt:lpstr>Arguments for 4th Theory</vt:lpstr>
      <vt:lpstr>Responding to the influence of evil:</vt:lpstr>
      <vt:lpstr>The Man of Lawlessness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PAUL BAILEY</cp:lastModifiedBy>
  <cp:revision>123</cp:revision>
  <dcterms:created xsi:type="dcterms:W3CDTF">2015-10-04T04:19:18Z</dcterms:created>
  <dcterms:modified xsi:type="dcterms:W3CDTF">2021-01-24T01:07:30Z</dcterms:modified>
</cp:coreProperties>
</file>