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9" r:id="rId4"/>
    <p:sldId id="265" r:id="rId5"/>
    <p:sldId id="268" r:id="rId6"/>
    <p:sldId id="269" r:id="rId7"/>
    <p:sldId id="275" r:id="rId8"/>
    <p:sldId id="270" r:id="rId9"/>
    <p:sldId id="271" r:id="rId10"/>
    <p:sldId id="276" r:id="rId11"/>
    <p:sldId id="277" r:id="rId12"/>
    <p:sldId id="278"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D0EC23-EF1F-4BC9-843C-67281E3E1FC1}" v="2121" dt="2020-11-22T18:41:10.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638" autoAdjust="0"/>
    <p:restoredTop sz="94660"/>
  </p:normalViewPr>
  <p:slideViewPr>
    <p:cSldViewPr snapToGrid="0">
      <p:cViewPr varScale="1">
        <p:scale>
          <a:sx n="64" d="100"/>
          <a:sy n="64" d="100"/>
        </p:scale>
        <p:origin x="72" y="104"/>
      </p:cViewPr>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63E-602A-4357-ACC6-1CA8B3206116}"/>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Master title style</a:t>
            </a:r>
          </a:p>
        </p:txBody>
      </p:sp>
      <p:sp>
        <p:nvSpPr>
          <p:cNvPr id="3" name="Subtitle 2">
            <a:extLst>
              <a:ext uri="{FF2B5EF4-FFF2-40B4-BE49-F238E27FC236}">
                <a16:creationId xmlns:a16="http://schemas.microsoft.com/office/drawing/2014/main" id="{5AC0A477-B53B-4E72-9E7A-1D3DA65344C0}"/>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p:txBody>
      </p:sp>
    </p:spTree>
    <p:extLst>
      <p:ext uri="{BB962C8B-B14F-4D97-AF65-F5344CB8AC3E}">
        <p14:creationId xmlns:p14="http://schemas.microsoft.com/office/powerpoint/2010/main" val="27347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14DD-F66E-4691-9223-E006B925E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FAA202-21FF-4E5E-A1BF-5342D4CDD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81E31-CB1A-4900-9255-399D572019D4}"/>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5" name="Footer Placeholder 4">
            <a:extLst>
              <a:ext uri="{FF2B5EF4-FFF2-40B4-BE49-F238E27FC236}">
                <a16:creationId xmlns:a16="http://schemas.microsoft.com/office/drawing/2014/main" id="{8C81FBBA-CF66-495B-8FAA-815DFCE9B5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FB6C3E-75D1-4F08-801E-63BCA5B40711}"/>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135332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D89C0C-5F8E-4728-8A4C-BAC18A07CA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E1B85E-8CDC-4C4C-8FCD-C745078BAE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2F47B-EC7F-4FA4-A342-768212455694}"/>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5" name="Footer Placeholder 4">
            <a:extLst>
              <a:ext uri="{FF2B5EF4-FFF2-40B4-BE49-F238E27FC236}">
                <a16:creationId xmlns:a16="http://schemas.microsoft.com/office/drawing/2014/main" id="{7D648A0B-7BF0-4CBC-865D-BE8033B5FB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380B265-C0AC-4089-80E5-1E32A43858AD}"/>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32820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274A-C26F-4E65-A53B-D57D9B373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A9239-708E-4762-B1DA-FD58543E2B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C063C-F38A-498F-B7B9-57A210453A72}"/>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5" name="Footer Placeholder 4">
            <a:extLst>
              <a:ext uri="{FF2B5EF4-FFF2-40B4-BE49-F238E27FC236}">
                <a16:creationId xmlns:a16="http://schemas.microsoft.com/office/drawing/2014/main" id="{590DF8B3-D019-4D97-A13E-6BA47D6512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951145-DA81-4FE3-B5AC-FD1709BA854F}"/>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348530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4755A-F888-4EC9-8976-D80B26A3E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B3089-5AB2-4085-B91B-A6CC25B5E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6D281F-AB2E-4C91-9633-B8E741BA06B3}"/>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5" name="Footer Placeholder 4">
            <a:extLst>
              <a:ext uri="{FF2B5EF4-FFF2-40B4-BE49-F238E27FC236}">
                <a16:creationId xmlns:a16="http://schemas.microsoft.com/office/drawing/2014/main" id="{59C66168-E8BA-4516-845E-2DF53BA32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1A0B1A-611E-46FA-8D56-D7CA57573561}"/>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296033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9DDB-DB28-43A3-AA52-DEA02336F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C7ECF-6FF1-4FDB-9204-5EC3F83E37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86AB4F-742E-4B30-97DA-35AFB3C611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A47B5-5B66-4A0B-BF54-B9CECE3F32EC}"/>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6" name="Footer Placeholder 5">
            <a:extLst>
              <a:ext uri="{FF2B5EF4-FFF2-40B4-BE49-F238E27FC236}">
                <a16:creationId xmlns:a16="http://schemas.microsoft.com/office/drawing/2014/main" id="{A1490E81-28E4-4ECF-85C6-D47AE52D2F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F3A83E-36F3-4F93-9713-AB31511B1CB1}"/>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371760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9D31-2E21-4898-99C9-8F926E5A7B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E71E54-C75C-48A4-B210-41E071732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FDDB7D-551D-4667-918A-19C962BBD7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FD7C65-986F-4933-8223-46DF83EEE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9A818C-46D8-48F2-818E-F50D7A0AE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65289-EA05-4D86-B8E2-51E68ADF7E62}"/>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8" name="Footer Placeholder 7">
            <a:extLst>
              <a:ext uri="{FF2B5EF4-FFF2-40B4-BE49-F238E27FC236}">
                <a16:creationId xmlns:a16="http://schemas.microsoft.com/office/drawing/2014/main" id="{9E5CD988-E937-4B6A-B979-502F1AF9E6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551848-1B45-4B8A-816A-F25D7ABF2A7D}"/>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3463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6124-FF81-4438-AD3B-C458A69FEC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951F78-F273-48BC-92B4-93A32A3260DA}"/>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4" name="Footer Placeholder 3">
            <a:extLst>
              <a:ext uri="{FF2B5EF4-FFF2-40B4-BE49-F238E27FC236}">
                <a16:creationId xmlns:a16="http://schemas.microsoft.com/office/drawing/2014/main" id="{B055EC72-864D-4564-9FB3-F376C75C1C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FBABDF3-008C-4A3D-89C1-4E73275BD451}"/>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191100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37898-59A2-4AC0-AB5A-0897538DC8DB}"/>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3" name="Footer Placeholder 2">
            <a:extLst>
              <a:ext uri="{FF2B5EF4-FFF2-40B4-BE49-F238E27FC236}">
                <a16:creationId xmlns:a16="http://schemas.microsoft.com/office/drawing/2014/main" id="{9CF63723-540E-4DE9-B61D-2B3485963C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B9B0042-6827-4F3C-BC63-FB10CFC34469}"/>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290830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68D5-CB3F-4441-BE6F-B5FFED925B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2E0C0-8A6F-43EC-988D-FF0FECF3B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22D1E7-A5E5-4B99-9D33-910E1B6BB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CE7F8-9987-4F98-8B7D-88CDC2890502}"/>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6" name="Footer Placeholder 5">
            <a:extLst>
              <a:ext uri="{FF2B5EF4-FFF2-40B4-BE49-F238E27FC236}">
                <a16:creationId xmlns:a16="http://schemas.microsoft.com/office/drawing/2014/main" id="{9E545C96-FADE-42F4-BFB1-2457ED1D36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98E168-8E76-49FE-8E4A-B9373B8EF5C0}"/>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17743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26F9-5331-48C4-86A3-97C7F2F30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0A7BC5-B885-4597-A393-A6B585A96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783809-57E2-4FE8-8787-143559F30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B82F2B-51A0-4119-8488-32B3C3F8C5F0}"/>
              </a:ext>
            </a:extLst>
          </p:cNvPr>
          <p:cNvSpPr>
            <a:spLocks noGrp="1"/>
          </p:cNvSpPr>
          <p:nvPr>
            <p:ph type="dt" sz="half" idx="10"/>
          </p:nvPr>
        </p:nvSpPr>
        <p:spPr>
          <a:xfrm>
            <a:off x="838200" y="6356350"/>
            <a:ext cx="2743200" cy="365125"/>
          </a:xfrm>
          <a:prstGeom prst="rect">
            <a:avLst/>
          </a:prstGeom>
        </p:spPr>
        <p:txBody>
          <a:bodyPr/>
          <a:lstStyle/>
          <a:p>
            <a:fld id="{EF794A38-B735-4AC3-AB34-07DBE42D9A7C}" type="datetimeFigureOut">
              <a:rPr lang="en-US" smtClean="0"/>
              <a:t>1/23/2021</a:t>
            </a:fld>
            <a:endParaRPr lang="en-US"/>
          </a:p>
        </p:txBody>
      </p:sp>
      <p:sp>
        <p:nvSpPr>
          <p:cNvPr id="6" name="Footer Placeholder 5">
            <a:extLst>
              <a:ext uri="{FF2B5EF4-FFF2-40B4-BE49-F238E27FC236}">
                <a16:creationId xmlns:a16="http://schemas.microsoft.com/office/drawing/2014/main" id="{14EBFC4C-1888-47CA-9B14-A043A79359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CC2AA0-DDFE-4CA0-B579-9BAD7949AF23}"/>
              </a:ext>
            </a:extLst>
          </p:cNvPr>
          <p:cNvSpPr>
            <a:spLocks noGrp="1"/>
          </p:cNvSpPr>
          <p:nvPr>
            <p:ph type="sldNum" sz="quarter" idx="12"/>
          </p:nvPr>
        </p:nvSpPr>
        <p:spPr>
          <a:xfrm>
            <a:off x="8610600" y="6356350"/>
            <a:ext cx="2743200" cy="365125"/>
          </a:xfrm>
          <a:prstGeom prst="rect">
            <a:avLst/>
          </a:prstGeom>
        </p:spPr>
        <p:txBody>
          <a:bodyPr/>
          <a:lstStyle/>
          <a:p>
            <a:fld id="{AC57224F-B009-4F72-9726-F74F5F902F31}" type="slidenum">
              <a:rPr lang="en-US" smtClean="0"/>
              <a:t>‹#›</a:t>
            </a:fld>
            <a:endParaRPr lang="en-US"/>
          </a:p>
        </p:txBody>
      </p:sp>
    </p:spTree>
    <p:extLst>
      <p:ext uri="{BB962C8B-B14F-4D97-AF65-F5344CB8AC3E}">
        <p14:creationId xmlns:p14="http://schemas.microsoft.com/office/powerpoint/2010/main" val="177739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A3AC6-6ABC-4617-BA8E-1AE522DDE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 style</a:t>
            </a:r>
          </a:p>
        </p:txBody>
      </p:sp>
      <p:sp>
        <p:nvSpPr>
          <p:cNvPr id="3" name="Text Placeholder 2">
            <a:extLst>
              <a:ext uri="{FF2B5EF4-FFF2-40B4-BE49-F238E27FC236}">
                <a16:creationId xmlns:a16="http://schemas.microsoft.com/office/drawing/2014/main" id="{E7B537F2-12DC-49BE-BDB3-A19CD66C9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35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1+Peter+2&amp;version=NKJV#fen-NKJV-30402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 name="Picture 10" descr="A picture containing photo, cake, sitting, covered&#10;&#10;Description automatically generated">
            <a:extLst>
              <a:ext uri="{FF2B5EF4-FFF2-40B4-BE49-F238E27FC236}">
                <a16:creationId xmlns:a16="http://schemas.microsoft.com/office/drawing/2014/main" id="{03DE522D-3C3E-48CB-8690-4C86C42DF7D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84139"/>
            <a:ext cx="12191980" cy="6857999"/>
          </a:xfrm>
          <a:prstGeom prst="rect">
            <a:avLst/>
          </a:prstGeom>
          <a:solidFill>
            <a:srgbClr val="000000"/>
          </a:solidFill>
        </p:spPr>
      </p:pic>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hoto, cake, sitting, covered&#10;&#10;Description automatically generated">
            <a:extLst>
              <a:ext uri="{FF2B5EF4-FFF2-40B4-BE49-F238E27FC236}">
                <a16:creationId xmlns:a16="http://schemas.microsoft.com/office/drawing/2014/main" id="{42B54534-4013-49C2-B4F0-D19C73C35C4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0" y="1"/>
            <a:ext cx="12191980" cy="6857999"/>
          </a:xfrm>
          <a:prstGeom prst="rect">
            <a:avLst/>
          </a:prstGeom>
        </p:spPr>
      </p:pic>
      <p:sp>
        <p:nvSpPr>
          <p:cNvPr id="2" name="Title 1">
            <a:extLst>
              <a:ext uri="{FF2B5EF4-FFF2-40B4-BE49-F238E27FC236}">
                <a16:creationId xmlns:a16="http://schemas.microsoft.com/office/drawing/2014/main" id="{AEB0FD03-C1F5-4B16-B928-B5B87BF74B22}"/>
              </a:ext>
            </a:extLst>
          </p:cNvPr>
          <p:cNvSpPr>
            <a:spLocks noGrp="1"/>
          </p:cNvSpPr>
          <p:nvPr>
            <p:ph type="ctrTitle"/>
          </p:nvPr>
        </p:nvSpPr>
        <p:spPr>
          <a:xfrm>
            <a:off x="1524000" y="1122362"/>
            <a:ext cx="9144000" cy="2419491"/>
          </a:xfrm>
        </p:spPr>
        <p:txBody>
          <a:bodyPr>
            <a:normAutofit/>
          </a:bodyPr>
          <a:lstStyle/>
          <a:p>
            <a:r>
              <a:rPr lang="en-US" sz="6600" dirty="0">
                <a:solidFill>
                  <a:srgbClr val="FFFFFF"/>
                </a:solidFill>
              </a:rPr>
              <a:t>Using Freedom Properly</a:t>
            </a:r>
          </a:p>
        </p:txBody>
      </p:sp>
      <p:sp>
        <p:nvSpPr>
          <p:cNvPr id="3" name="Subtitle 2">
            <a:extLst>
              <a:ext uri="{FF2B5EF4-FFF2-40B4-BE49-F238E27FC236}">
                <a16:creationId xmlns:a16="http://schemas.microsoft.com/office/drawing/2014/main" id="{93D0C59A-B584-44D5-9324-77D7279C71D4}"/>
              </a:ext>
            </a:extLst>
          </p:cNvPr>
          <p:cNvSpPr>
            <a:spLocks noGrp="1"/>
          </p:cNvSpPr>
          <p:nvPr>
            <p:ph type="subTitle" idx="1"/>
          </p:nvPr>
        </p:nvSpPr>
        <p:spPr>
          <a:xfrm>
            <a:off x="1524000" y="3541853"/>
            <a:ext cx="9144000" cy="713538"/>
          </a:xfrm>
        </p:spPr>
        <p:txBody>
          <a:bodyPr>
            <a:normAutofit/>
          </a:bodyPr>
          <a:lstStyle/>
          <a:p>
            <a:r>
              <a:rPr lang="en-US" sz="4000" dirty="0">
                <a:solidFill>
                  <a:srgbClr val="FFFFFF"/>
                </a:solidFill>
              </a:rPr>
              <a:t>1 Peter 2:16</a:t>
            </a:r>
          </a:p>
        </p:txBody>
      </p:sp>
    </p:spTree>
    <p:extLst>
      <p:ext uri="{BB962C8B-B14F-4D97-AF65-F5344CB8AC3E}">
        <p14:creationId xmlns:p14="http://schemas.microsoft.com/office/powerpoint/2010/main" val="4125579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
        <p:fade/>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125897" y="50115"/>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655981" y="639940"/>
            <a:ext cx="7533862" cy="1208738"/>
          </a:xfrm>
        </p:spPr>
        <p:txBody>
          <a:bodyPr>
            <a:normAutofit/>
          </a:bodyPr>
          <a:lstStyle/>
          <a:p>
            <a:r>
              <a:rPr lang="en-US" sz="3600" dirty="0">
                <a:solidFill>
                  <a:schemeClr val="bg1"/>
                </a:solidFill>
              </a:rPr>
              <a:t>Using Our Freedom properly..</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59" y="1779104"/>
            <a:ext cx="10740887" cy="4611755"/>
          </a:xfrm>
        </p:spPr>
        <p:txBody>
          <a:bodyPr>
            <a:normAutofit lnSpcReduction="10000"/>
          </a:bodyPr>
          <a:lstStyle/>
          <a:p>
            <a:r>
              <a:rPr lang="en-US" sz="3200" dirty="0">
                <a:solidFill>
                  <a:srgbClr val="FFC000"/>
                </a:solidFill>
              </a:rPr>
              <a:t>The Freedom of the NT is not political but spiritual freedom</a:t>
            </a:r>
          </a:p>
          <a:p>
            <a:pPr lvl="1"/>
            <a:r>
              <a:rPr lang="en-US" sz="3000" dirty="0">
                <a:solidFill>
                  <a:schemeClr val="bg1"/>
                </a:solidFill>
              </a:rPr>
              <a:t>Freedom from guilt because our sins have been forgiven</a:t>
            </a:r>
          </a:p>
          <a:p>
            <a:pPr lvl="2"/>
            <a:r>
              <a:rPr lang="en-US" sz="2800" dirty="0">
                <a:solidFill>
                  <a:srgbClr val="FFC000"/>
                </a:solidFill>
              </a:rPr>
              <a:t>John 8:31-36 </a:t>
            </a:r>
            <a:r>
              <a:rPr lang="en-US" sz="2800" dirty="0">
                <a:solidFill>
                  <a:schemeClr val="bg1"/>
                </a:solidFill>
              </a:rPr>
              <a:t>“If you abide in my word, you are truly my disciples, 32 and you will know the truth, and the truth will set you free.”</a:t>
            </a:r>
          </a:p>
          <a:p>
            <a:pPr lvl="1"/>
            <a:r>
              <a:rPr lang="en-US" sz="3000" dirty="0">
                <a:solidFill>
                  <a:schemeClr val="bg1"/>
                </a:solidFill>
              </a:rPr>
              <a:t>Freedom from the ruling power of sin in our lives</a:t>
            </a:r>
          </a:p>
          <a:p>
            <a:pPr lvl="2"/>
            <a:r>
              <a:rPr lang="en-US" sz="2600" dirty="0">
                <a:solidFill>
                  <a:srgbClr val="FFC000"/>
                </a:solidFill>
              </a:rPr>
              <a:t>Romans 8:1-3 </a:t>
            </a:r>
            <a:r>
              <a:rPr lang="en-US" sz="2800" dirty="0">
                <a:solidFill>
                  <a:schemeClr val="bg1"/>
                </a:solidFill>
              </a:rPr>
              <a:t>There is therefore now no condemnation for those who are in Christ Jesus.</a:t>
            </a:r>
            <a:r>
              <a:rPr lang="en-US" sz="2800" baseline="30000" dirty="0">
                <a:solidFill>
                  <a:schemeClr val="bg1"/>
                </a:solidFill>
              </a:rPr>
              <a:t> 2 </a:t>
            </a:r>
            <a:r>
              <a:rPr lang="en-US" sz="2800" dirty="0">
                <a:solidFill>
                  <a:schemeClr val="bg1"/>
                </a:solidFill>
              </a:rPr>
              <a:t>For the law of the Spirit of life has set you</a:t>
            </a:r>
            <a:r>
              <a:rPr lang="en-US" sz="2800" baseline="30000" dirty="0">
                <a:solidFill>
                  <a:schemeClr val="bg1"/>
                </a:solidFill>
              </a:rPr>
              <a:t> </a:t>
            </a:r>
            <a:r>
              <a:rPr lang="en-US" sz="2800" dirty="0">
                <a:solidFill>
                  <a:schemeClr val="bg1"/>
                </a:solidFill>
              </a:rPr>
              <a:t>free in Christ Jesus from the law of sin and death. </a:t>
            </a:r>
          </a:p>
          <a:p>
            <a:pPr lvl="1"/>
            <a:r>
              <a:rPr lang="en-US" sz="3000" dirty="0">
                <a:solidFill>
                  <a:schemeClr val="bg1"/>
                </a:solidFill>
              </a:rPr>
              <a:t>Freedom from the demand of the law to earn favor with God</a:t>
            </a:r>
          </a:p>
          <a:p>
            <a:pPr lvl="2"/>
            <a:r>
              <a:rPr lang="en-US" sz="2600" dirty="0">
                <a:solidFill>
                  <a:srgbClr val="FFC000"/>
                </a:solidFill>
              </a:rPr>
              <a:t>Gal 5:1 </a:t>
            </a:r>
            <a:r>
              <a:rPr lang="en-US" sz="2800" dirty="0">
                <a:solidFill>
                  <a:schemeClr val="bg1"/>
                </a:solidFill>
              </a:rPr>
              <a:t>or freedom Christ has set us free; stand firm therefore, and do not submit again to a yoke of slavery.</a:t>
            </a:r>
            <a:endParaRPr lang="en-US" sz="2600" dirty="0">
              <a:solidFill>
                <a:schemeClr val="bg1"/>
              </a:solidFill>
            </a:endParaRPr>
          </a:p>
        </p:txBody>
      </p:sp>
    </p:spTree>
    <p:extLst>
      <p:ext uri="{BB962C8B-B14F-4D97-AF65-F5344CB8AC3E}">
        <p14:creationId xmlns:p14="http://schemas.microsoft.com/office/powerpoint/2010/main" val="417674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125897" y="50115"/>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655981" y="639940"/>
            <a:ext cx="7533862" cy="1208738"/>
          </a:xfrm>
        </p:spPr>
        <p:txBody>
          <a:bodyPr>
            <a:normAutofit/>
          </a:bodyPr>
          <a:lstStyle/>
          <a:p>
            <a:r>
              <a:rPr lang="en-US" sz="3600" dirty="0">
                <a:solidFill>
                  <a:schemeClr val="bg1"/>
                </a:solidFill>
              </a:rPr>
              <a:t>Using Our Freedom properly..</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59" y="1779104"/>
            <a:ext cx="10740887" cy="4611755"/>
          </a:xfrm>
        </p:spPr>
        <p:txBody>
          <a:bodyPr>
            <a:normAutofit/>
          </a:bodyPr>
          <a:lstStyle/>
          <a:p>
            <a:r>
              <a:rPr lang="en-US" sz="3200" dirty="0">
                <a:solidFill>
                  <a:srgbClr val="FFC000"/>
                </a:solidFill>
              </a:rPr>
              <a:t>The Freedom of the NT is not political but spiritual freedom</a:t>
            </a:r>
          </a:p>
          <a:p>
            <a:r>
              <a:rPr lang="en-US" sz="3200" dirty="0">
                <a:solidFill>
                  <a:srgbClr val="FFC000"/>
                </a:solidFill>
              </a:rPr>
              <a:t>God does not give us freedom so we can do whatever we want and please ourselves</a:t>
            </a:r>
          </a:p>
          <a:p>
            <a:r>
              <a:rPr lang="en-US" sz="3200" dirty="0">
                <a:solidFill>
                  <a:srgbClr val="FFC000"/>
                </a:solidFill>
              </a:rPr>
              <a:t>Freedom means we have responsibility</a:t>
            </a:r>
          </a:p>
          <a:p>
            <a:pPr lvl="1"/>
            <a:r>
              <a:rPr lang="en-US" sz="2800" dirty="0">
                <a:solidFill>
                  <a:schemeClr val="bg1"/>
                </a:solidFill>
              </a:rPr>
              <a:t>To submit to proper authority in our lives, even though we may be treated unjustly</a:t>
            </a:r>
          </a:p>
          <a:p>
            <a:pPr lvl="1"/>
            <a:r>
              <a:rPr lang="en-US" sz="2800" dirty="0">
                <a:solidFill>
                  <a:schemeClr val="bg1"/>
                </a:solidFill>
              </a:rPr>
              <a:t>We are to use our freedom to glorify God and proclaim His excellencies by doing good</a:t>
            </a:r>
          </a:p>
        </p:txBody>
      </p:sp>
    </p:spTree>
    <p:extLst>
      <p:ext uri="{BB962C8B-B14F-4D97-AF65-F5344CB8AC3E}">
        <p14:creationId xmlns:p14="http://schemas.microsoft.com/office/powerpoint/2010/main" val="105628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 name="Picture 10" descr="A picture containing photo, cake, sitting, covered&#10;&#10;Description automatically generated">
            <a:extLst>
              <a:ext uri="{FF2B5EF4-FFF2-40B4-BE49-F238E27FC236}">
                <a16:creationId xmlns:a16="http://schemas.microsoft.com/office/drawing/2014/main" id="{03DE522D-3C3E-48CB-8690-4C86C42DF7D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84139"/>
            <a:ext cx="12191980" cy="6857999"/>
          </a:xfrm>
          <a:prstGeom prst="rect">
            <a:avLst/>
          </a:prstGeom>
          <a:solidFill>
            <a:srgbClr val="000000"/>
          </a:solidFill>
        </p:spPr>
      </p:pic>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hoto, cake, sitting, covered&#10;&#10;Description automatically generated">
            <a:extLst>
              <a:ext uri="{FF2B5EF4-FFF2-40B4-BE49-F238E27FC236}">
                <a16:creationId xmlns:a16="http://schemas.microsoft.com/office/drawing/2014/main" id="{42B54534-4013-49C2-B4F0-D19C73C35C4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0" y="1"/>
            <a:ext cx="12191980" cy="6857999"/>
          </a:xfrm>
          <a:prstGeom prst="rect">
            <a:avLst/>
          </a:prstGeom>
        </p:spPr>
      </p:pic>
      <p:sp>
        <p:nvSpPr>
          <p:cNvPr id="2" name="Title 1">
            <a:extLst>
              <a:ext uri="{FF2B5EF4-FFF2-40B4-BE49-F238E27FC236}">
                <a16:creationId xmlns:a16="http://schemas.microsoft.com/office/drawing/2014/main" id="{AEB0FD03-C1F5-4B16-B928-B5B87BF74B22}"/>
              </a:ext>
            </a:extLst>
          </p:cNvPr>
          <p:cNvSpPr>
            <a:spLocks noGrp="1"/>
          </p:cNvSpPr>
          <p:nvPr>
            <p:ph type="ctrTitle"/>
          </p:nvPr>
        </p:nvSpPr>
        <p:spPr>
          <a:xfrm>
            <a:off x="1524000" y="1122362"/>
            <a:ext cx="9144000" cy="2419491"/>
          </a:xfrm>
        </p:spPr>
        <p:txBody>
          <a:bodyPr>
            <a:normAutofit/>
          </a:bodyPr>
          <a:lstStyle/>
          <a:p>
            <a:r>
              <a:rPr lang="en-US" sz="6600" dirty="0">
                <a:solidFill>
                  <a:srgbClr val="FFFFFF"/>
                </a:solidFill>
              </a:rPr>
              <a:t>Using Freedom Properly</a:t>
            </a:r>
          </a:p>
        </p:txBody>
      </p:sp>
      <p:sp>
        <p:nvSpPr>
          <p:cNvPr id="3" name="Subtitle 2">
            <a:extLst>
              <a:ext uri="{FF2B5EF4-FFF2-40B4-BE49-F238E27FC236}">
                <a16:creationId xmlns:a16="http://schemas.microsoft.com/office/drawing/2014/main" id="{93D0C59A-B584-44D5-9324-77D7279C71D4}"/>
              </a:ext>
            </a:extLst>
          </p:cNvPr>
          <p:cNvSpPr>
            <a:spLocks noGrp="1"/>
          </p:cNvSpPr>
          <p:nvPr>
            <p:ph type="subTitle" idx="1"/>
          </p:nvPr>
        </p:nvSpPr>
        <p:spPr>
          <a:xfrm>
            <a:off x="1524000" y="3541853"/>
            <a:ext cx="9144000" cy="713538"/>
          </a:xfrm>
        </p:spPr>
        <p:txBody>
          <a:bodyPr>
            <a:normAutofit/>
          </a:bodyPr>
          <a:lstStyle/>
          <a:p>
            <a:r>
              <a:rPr lang="en-US" sz="4000" dirty="0">
                <a:solidFill>
                  <a:srgbClr val="FFFFFF"/>
                </a:solidFill>
              </a:rPr>
              <a:t>1 Peter 2:16</a:t>
            </a:r>
          </a:p>
        </p:txBody>
      </p:sp>
    </p:spTree>
    <p:extLst>
      <p:ext uri="{BB962C8B-B14F-4D97-AF65-F5344CB8AC3E}">
        <p14:creationId xmlns:p14="http://schemas.microsoft.com/office/powerpoint/2010/main" val="19198273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
        <p:fade/>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8" name="Text Box 10">
            <a:extLst>
              <a:ext uri="{FF2B5EF4-FFF2-40B4-BE49-F238E27FC236}">
                <a16:creationId xmlns:a16="http://schemas.microsoft.com/office/drawing/2014/main" id="{63839D45-687B-41DD-80CE-E071ED6E9975}"/>
              </a:ext>
            </a:extLst>
          </p:cNvPr>
          <p:cNvSpPr txBox="1">
            <a:spLocks noChangeArrowheads="1"/>
          </p:cNvSpPr>
          <p:nvPr/>
        </p:nvSpPr>
        <p:spPr bwMode="auto">
          <a:xfrm>
            <a:off x="2209800" y="1981200"/>
            <a:ext cx="59895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a:p>
            <a:r>
              <a:rPr lang="en-US" altLang="en-US"/>
              <a:t>When the trumpet of the Lord shall sound </a:t>
            </a:r>
          </a:p>
          <a:p>
            <a:r>
              <a:rPr lang="en-US" altLang="en-US"/>
              <a:t>and time shall be no more,</a:t>
            </a:r>
          </a:p>
          <a:p>
            <a:r>
              <a:rPr lang="en-US" altLang="en-US"/>
              <a:t>And the morning breaks eternal, bright and fair;</a:t>
            </a:r>
          </a:p>
          <a:p>
            <a:r>
              <a:rPr lang="en-US" altLang="en-US"/>
              <a:t>When the saved of earth shall gather over on the other shore,</a:t>
            </a:r>
          </a:p>
          <a:p>
            <a:r>
              <a:rPr lang="en-US" altLang="en-US"/>
              <a:t>And the roll is called up yonder, I'll be there.</a:t>
            </a:r>
          </a:p>
        </p:txBody>
      </p:sp>
      <p:pic>
        <p:nvPicPr>
          <p:cNvPr id="58377" name="Picture 9">
            <a:extLst>
              <a:ext uri="{FF2B5EF4-FFF2-40B4-BE49-F238E27FC236}">
                <a16:creationId xmlns:a16="http://schemas.microsoft.com/office/drawing/2014/main" id="{CE71D9D3-9D50-4A75-ABC8-D68A591E6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a:extLst>
              <a:ext uri="{FF2B5EF4-FFF2-40B4-BE49-F238E27FC236}">
                <a16:creationId xmlns:a16="http://schemas.microsoft.com/office/drawing/2014/main" id="{EE63C708-5860-4F50-AB9D-46809F5ABC74}"/>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1 – When the Roll Is Called Up Yonder</a:t>
            </a:r>
          </a:p>
        </p:txBody>
      </p:sp>
      <p:sp>
        <p:nvSpPr>
          <p:cNvPr id="58371" name="Text Box 3">
            <a:extLst>
              <a:ext uri="{FF2B5EF4-FFF2-40B4-BE49-F238E27FC236}">
                <a16:creationId xmlns:a16="http://schemas.microsoft.com/office/drawing/2014/main" id="{D8D03311-BD6D-4F55-B642-0F20BCF7CE21}"/>
              </a:ext>
            </a:extLst>
          </p:cNvPr>
          <p:cNvSpPr txBox="1">
            <a:spLocks noChangeArrowheads="1"/>
          </p:cNvSpPr>
          <p:nvPr/>
        </p:nvSpPr>
        <p:spPr bwMode="auto">
          <a:xfrm>
            <a:off x="1600201" y="6430964"/>
            <a:ext cx="2227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James M. Black</a:t>
            </a:r>
            <a:endParaRPr lang="en-US" altLang="en-US" sz="1200" i="1"/>
          </a:p>
        </p:txBody>
      </p:sp>
      <p:sp>
        <p:nvSpPr>
          <p:cNvPr id="58372" name="Text Box 4">
            <a:extLst>
              <a:ext uri="{FF2B5EF4-FFF2-40B4-BE49-F238E27FC236}">
                <a16:creationId xmlns:a16="http://schemas.microsoft.com/office/drawing/2014/main" id="{2BD9EF23-C89C-4A5C-B415-12BA83DD38E8}"/>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58379" name="Text Box 11">
            <a:extLst>
              <a:ext uri="{FF2B5EF4-FFF2-40B4-BE49-F238E27FC236}">
                <a16:creationId xmlns:a16="http://schemas.microsoft.com/office/drawing/2014/main" id="{8AB914B1-50A5-44E0-ACC8-8CCB592334DF}"/>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a:extLst>
              <a:ext uri="{FF2B5EF4-FFF2-40B4-BE49-F238E27FC236}">
                <a16:creationId xmlns:a16="http://schemas.microsoft.com/office/drawing/2014/main" id="{CC002612-43C0-4BAD-82C6-E1A6DC566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a:extLst>
              <a:ext uri="{FF2B5EF4-FFF2-40B4-BE49-F238E27FC236}">
                <a16:creationId xmlns:a16="http://schemas.microsoft.com/office/drawing/2014/main" id="{8F5C24E2-D5BB-47B6-B215-565EA0DA3C58}"/>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1 – When the Roll Is Called Up Yonder</a:t>
            </a:r>
          </a:p>
        </p:txBody>
      </p:sp>
      <p:sp>
        <p:nvSpPr>
          <p:cNvPr id="130052" name="Text Box 4">
            <a:extLst>
              <a:ext uri="{FF2B5EF4-FFF2-40B4-BE49-F238E27FC236}">
                <a16:creationId xmlns:a16="http://schemas.microsoft.com/office/drawing/2014/main" id="{592425CD-C9C8-4D51-B4C6-25DD1C8FA664}"/>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0054" name="Text Box 6">
            <a:extLst>
              <a:ext uri="{FF2B5EF4-FFF2-40B4-BE49-F238E27FC236}">
                <a16:creationId xmlns:a16="http://schemas.microsoft.com/office/drawing/2014/main" id="{93BF0969-DC90-46E2-AEAB-6BB366D27DB3}"/>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4">
            <a:extLst>
              <a:ext uri="{FF2B5EF4-FFF2-40B4-BE49-F238E27FC236}">
                <a16:creationId xmlns:a16="http://schemas.microsoft.com/office/drawing/2014/main" id="{309B36E7-C7AD-4CF1-9632-0EDE16EF278B}"/>
              </a:ext>
            </a:extLst>
          </p:cNvPr>
          <p:cNvSpPr txBox="1">
            <a:spLocks noChangeArrowheads="1"/>
          </p:cNvSpPr>
          <p:nvPr/>
        </p:nvSpPr>
        <p:spPr bwMode="auto">
          <a:xfrm>
            <a:off x="1889126" y="1946276"/>
            <a:ext cx="44960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When the roll is called up yonder, </a:t>
            </a:r>
          </a:p>
          <a:p>
            <a:r>
              <a:rPr lang="en-US" altLang="en-US"/>
              <a:t>When the roll is called up yonder, </a:t>
            </a:r>
          </a:p>
          <a:p>
            <a:r>
              <a:rPr lang="en-US" altLang="en-US"/>
              <a:t>When the roll is called up yonder, </a:t>
            </a:r>
          </a:p>
          <a:p>
            <a:r>
              <a:rPr lang="en-US" altLang="en-US"/>
              <a:t>When the roll is called up yonder, I'll be there.</a:t>
            </a:r>
          </a:p>
        </p:txBody>
      </p:sp>
      <p:pic>
        <p:nvPicPr>
          <p:cNvPr id="131077" name="Picture 5">
            <a:extLst>
              <a:ext uri="{FF2B5EF4-FFF2-40B4-BE49-F238E27FC236}">
                <a16:creationId xmlns:a16="http://schemas.microsoft.com/office/drawing/2014/main" id="{6E68104D-9847-4D80-91F3-838FCE065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4" name="Rectangle 2">
            <a:extLst>
              <a:ext uri="{FF2B5EF4-FFF2-40B4-BE49-F238E27FC236}">
                <a16:creationId xmlns:a16="http://schemas.microsoft.com/office/drawing/2014/main" id="{8BD6A8DD-C22B-487B-A212-A26BE71D3E0D}"/>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c – When the Roll Is Called Up Yonder</a:t>
            </a:r>
          </a:p>
        </p:txBody>
      </p:sp>
      <p:sp>
        <p:nvSpPr>
          <p:cNvPr id="131075" name="Text Box 3">
            <a:extLst>
              <a:ext uri="{FF2B5EF4-FFF2-40B4-BE49-F238E27FC236}">
                <a16:creationId xmlns:a16="http://schemas.microsoft.com/office/drawing/2014/main" id="{8488B429-45B7-4C7B-B06D-2DCC57C7BB32}"/>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1078" name="Text Box 6">
            <a:extLst>
              <a:ext uri="{FF2B5EF4-FFF2-40B4-BE49-F238E27FC236}">
                <a16:creationId xmlns:a16="http://schemas.microsoft.com/office/drawing/2014/main" id="{AECAE9A3-694B-4ABA-BF01-7790BA96D4E3}"/>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a:extLst>
              <a:ext uri="{FF2B5EF4-FFF2-40B4-BE49-F238E27FC236}">
                <a16:creationId xmlns:a16="http://schemas.microsoft.com/office/drawing/2014/main" id="{7C71F791-780D-4B9F-B440-9A2C97275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8" name="Rectangle 2">
            <a:extLst>
              <a:ext uri="{FF2B5EF4-FFF2-40B4-BE49-F238E27FC236}">
                <a16:creationId xmlns:a16="http://schemas.microsoft.com/office/drawing/2014/main" id="{7EDCEA32-2129-4681-93B1-E82F994335A1}"/>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c – When the Roll Is Called Up Yonder</a:t>
            </a:r>
          </a:p>
        </p:txBody>
      </p:sp>
      <p:sp>
        <p:nvSpPr>
          <p:cNvPr id="132099" name="Text Box 3">
            <a:extLst>
              <a:ext uri="{FF2B5EF4-FFF2-40B4-BE49-F238E27FC236}">
                <a16:creationId xmlns:a16="http://schemas.microsoft.com/office/drawing/2014/main" id="{A3AC3758-7EF0-494F-923A-3452CA57F8A5}"/>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2101" name="Text Box 5">
            <a:extLst>
              <a:ext uri="{FF2B5EF4-FFF2-40B4-BE49-F238E27FC236}">
                <a16:creationId xmlns:a16="http://schemas.microsoft.com/office/drawing/2014/main" id="{176DEDFD-0E8D-41C5-9419-C7EAE5353BA4}"/>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 Box 5">
            <a:extLst>
              <a:ext uri="{FF2B5EF4-FFF2-40B4-BE49-F238E27FC236}">
                <a16:creationId xmlns:a16="http://schemas.microsoft.com/office/drawing/2014/main" id="{C7F27E74-358A-4494-9076-0E87A4E33F34}"/>
              </a:ext>
            </a:extLst>
          </p:cNvPr>
          <p:cNvSpPr txBox="1">
            <a:spLocks noChangeArrowheads="1"/>
          </p:cNvSpPr>
          <p:nvPr/>
        </p:nvSpPr>
        <p:spPr bwMode="auto">
          <a:xfrm>
            <a:off x="1965326" y="1565275"/>
            <a:ext cx="648446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a:t>
            </a:r>
          </a:p>
          <a:p>
            <a:r>
              <a:rPr lang="en-US" altLang="en-US"/>
              <a:t>On that bright and cloudless morning </a:t>
            </a:r>
          </a:p>
          <a:p>
            <a:r>
              <a:rPr lang="en-US" altLang="en-US"/>
              <a:t>when the dead in Christ shall rise,</a:t>
            </a:r>
          </a:p>
          <a:p>
            <a:r>
              <a:rPr lang="en-US" altLang="en-US"/>
              <a:t>And the glory of His resurrection share;</a:t>
            </a:r>
          </a:p>
          <a:p>
            <a:r>
              <a:rPr lang="en-US" altLang="en-US"/>
              <a:t>When His chosen ones shall gather to their home beyond the skies,</a:t>
            </a:r>
          </a:p>
          <a:p>
            <a:r>
              <a:rPr lang="en-US" altLang="en-US"/>
              <a:t>And the roll is called up yonder, I'll be there.</a:t>
            </a:r>
          </a:p>
        </p:txBody>
      </p:sp>
      <p:pic>
        <p:nvPicPr>
          <p:cNvPr id="133126" name="Picture 6">
            <a:extLst>
              <a:ext uri="{FF2B5EF4-FFF2-40B4-BE49-F238E27FC236}">
                <a16:creationId xmlns:a16="http://schemas.microsoft.com/office/drawing/2014/main" id="{1A8AB01E-CA52-4BBC-8458-AD0321A78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22" name="Rectangle 2">
            <a:extLst>
              <a:ext uri="{FF2B5EF4-FFF2-40B4-BE49-F238E27FC236}">
                <a16:creationId xmlns:a16="http://schemas.microsoft.com/office/drawing/2014/main" id="{BCF4544D-BBC7-4BB4-AC74-4D653FFC0898}"/>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2 – When the Roll Is Called Up Yonder</a:t>
            </a:r>
          </a:p>
        </p:txBody>
      </p:sp>
      <p:sp>
        <p:nvSpPr>
          <p:cNvPr id="133123" name="Text Box 3">
            <a:extLst>
              <a:ext uri="{FF2B5EF4-FFF2-40B4-BE49-F238E27FC236}">
                <a16:creationId xmlns:a16="http://schemas.microsoft.com/office/drawing/2014/main" id="{EBC8B5F1-A150-4EC1-B1F4-16935F8E17B3}"/>
              </a:ext>
            </a:extLst>
          </p:cNvPr>
          <p:cNvSpPr txBox="1">
            <a:spLocks noChangeArrowheads="1"/>
          </p:cNvSpPr>
          <p:nvPr/>
        </p:nvSpPr>
        <p:spPr bwMode="auto">
          <a:xfrm>
            <a:off x="1600201" y="6430964"/>
            <a:ext cx="2227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James M. Black</a:t>
            </a:r>
            <a:endParaRPr lang="en-US" altLang="en-US" sz="1200" i="1"/>
          </a:p>
        </p:txBody>
      </p:sp>
      <p:sp>
        <p:nvSpPr>
          <p:cNvPr id="133124" name="Text Box 4">
            <a:extLst>
              <a:ext uri="{FF2B5EF4-FFF2-40B4-BE49-F238E27FC236}">
                <a16:creationId xmlns:a16="http://schemas.microsoft.com/office/drawing/2014/main" id="{10A434D0-0401-43C5-9C38-4471232F280B}"/>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3127" name="Text Box 7">
            <a:extLst>
              <a:ext uri="{FF2B5EF4-FFF2-40B4-BE49-F238E27FC236}">
                <a16:creationId xmlns:a16="http://schemas.microsoft.com/office/drawing/2014/main" id="{4530F559-7322-4F03-A7F2-8B627E4D9632}"/>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a:extLst>
              <a:ext uri="{FF2B5EF4-FFF2-40B4-BE49-F238E27FC236}">
                <a16:creationId xmlns:a16="http://schemas.microsoft.com/office/drawing/2014/main" id="{F8740D2B-B8E1-432B-83B6-0BA99BFF4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4146" name="Rectangle 2">
            <a:extLst>
              <a:ext uri="{FF2B5EF4-FFF2-40B4-BE49-F238E27FC236}">
                <a16:creationId xmlns:a16="http://schemas.microsoft.com/office/drawing/2014/main" id="{7F482196-DBA1-43B7-9A9F-7FB905019925}"/>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2 – When the Roll Is Called Up Yonder</a:t>
            </a:r>
          </a:p>
        </p:txBody>
      </p:sp>
      <p:sp>
        <p:nvSpPr>
          <p:cNvPr id="134147" name="Text Box 3">
            <a:extLst>
              <a:ext uri="{FF2B5EF4-FFF2-40B4-BE49-F238E27FC236}">
                <a16:creationId xmlns:a16="http://schemas.microsoft.com/office/drawing/2014/main" id="{4BAE551D-8055-492F-94D2-8CE0E462B533}"/>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4149" name="Text Box 5">
            <a:extLst>
              <a:ext uri="{FF2B5EF4-FFF2-40B4-BE49-F238E27FC236}">
                <a16:creationId xmlns:a16="http://schemas.microsoft.com/office/drawing/2014/main" id="{8101D9EA-B564-4BBF-BA7E-FDFF9243779C}"/>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a:extLst>
              <a:ext uri="{FF2B5EF4-FFF2-40B4-BE49-F238E27FC236}">
                <a16:creationId xmlns:a16="http://schemas.microsoft.com/office/drawing/2014/main" id="{EF05E73D-89A7-4CCA-8329-810147BE1F72}"/>
              </a:ext>
            </a:extLst>
          </p:cNvPr>
          <p:cNvSpPr txBox="1">
            <a:spLocks noChangeArrowheads="1"/>
          </p:cNvSpPr>
          <p:nvPr/>
        </p:nvSpPr>
        <p:spPr bwMode="auto">
          <a:xfrm>
            <a:off x="1889126" y="1946276"/>
            <a:ext cx="44960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When the roll is called up yonder, </a:t>
            </a:r>
          </a:p>
          <a:p>
            <a:r>
              <a:rPr lang="en-US" altLang="en-US"/>
              <a:t>When the roll is called up yonder, </a:t>
            </a:r>
          </a:p>
          <a:p>
            <a:r>
              <a:rPr lang="en-US" altLang="en-US"/>
              <a:t>When the roll is called up yonder, </a:t>
            </a:r>
          </a:p>
          <a:p>
            <a:r>
              <a:rPr lang="en-US" altLang="en-US"/>
              <a:t>When the roll is called up yonder, I'll be there.</a:t>
            </a:r>
          </a:p>
        </p:txBody>
      </p:sp>
      <p:pic>
        <p:nvPicPr>
          <p:cNvPr id="137219" name="Picture 3">
            <a:extLst>
              <a:ext uri="{FF2B5EF4-FFF2-40B4-BE49-F238E27FC236}">
                <a16:creationId xmlns:a16="http://schemas.microsoft.com/office/drawing/2014/main" id="{A7BFF45E-41FE-4A38-A63A-AEC30B756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220" name="Rectangle 4">
            <a:extLst>
              <a:ext uri="{FF2B5EF4-FFF2-40B4-BE49-F238E27FC236}">
                <a16:creationId xmlns:a16="http://schemas.microsoft.com/office/drawing/2014/main" id="{23D37E32-DC76-42D6-BA0E-B66A21A0F1C2}"/>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c – When the Roll Is Called Up Yonder</a:t>
            </a:r>
          </a:p>
        </p:txBody>
      </p:sp>
      <p:sp>
        <p:nvSpPr>
          <p:cNvPr id="137221" name="Text Box 5">
            <a:extLst>
              <a:ext uri="{FF2B5EF4-FFF2-40B4-BE49-F238E27FC236}">
                <a16:creationId xmlns:a16="http://schemas.microsoft.com/office/drawing/2014/main" id="{2DAE689C-9643-4C8A-B05F-554C3FCE0AD0}"/>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7222" name="Text Box 6">
            <a:extLst>
              <a:ext uri="{FF2B5EF4-FFF2-40B4-BE49-F238E27FC236}">
                <a16:creationId xmlns:a16="http://schemas.microsoft.com/office/drawing/2014/main" id="{6F56208E-FD64-4B39-BF7A-3CFA92AF442E}"/>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9C9A83-7BA9-4452-B809-D2D476EE09C8}"/>
              </a:ext>
            </a:extLst>
          </p:cNvPr>
          <p:cNvSpPr/>
          <p:nvPr/>
        </p:nvSpPr>
        <p:spPr>
          <a:xfrm>
            <a:off x="0" y="0"/>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hoto, cake, sitting, covered&#10;&#10;Description automatically generated">
            <a:extLst>
              <a:ext uri="{FF2B5EF4-FFF2-40B4-BE49-F238E27FC236}">
                <a16:creationId xmlns:a16="http://schemas.microsoft.com/office/drawing/2014/main" id="{0ED3297D-7521-44CC-9913-9482E9726DF6}"/>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t="11323" b="16792"/>
          <a:stretch/>
        </p:blipFill>
        <p:spPr>
          <a:xfrm>
            <a:off x="0" y="1"/>
            <a:ext cx="12191980" cy="6857999"/>
          </a:xfrm>
          <a:prstGeom prst="rect">
            <a:avLst/>
          </a:prstGeom>
        </p:spPr>
      </p:pic>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4">
            <a:alphaModFix amt="5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t="11323" b="16792"/>
          <a:stretch/>
        </p:blipFill>
        <p:spPr>
          <a:xfrm>
            <a:off x="20" y="44519"/>
            <a:ext cx="12191980" cy="6857999"/>
          </a:xfrm>
          <a:prstGeom prst="rect">
            <a:avLst/>
          </a:prstGeom>
        </p:spPr>
      </p:pic>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569843" y="681038"/>
            <a:ext cx="7162800" cy="1039468"/>
          </a:xfrm>
        </p:spPr>
        <p:txBody>
          <a:bodyPr>
            <a:normAutofit/>
          </a:bodyPr>
          <a:lstStyle/>
          <a:p>
            <a:r>
              <a:rPr lang="en-US" sz="3600" dirty="0">
                <a:solidFill>
                  <a:schemeClr val="bg1"/>
                </a:solidFill>
              </a:rPr>
              <a:t>Peter speaks about freedom</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69843" y="2256183"/>
            <a:ext cx="10618857" cy="1172817"/>
          </a:xfrm>
        </p:spPr>
        <p:txBody>
          <a:bodyPr>
            <a:normAutofit/>
          </a:bodyPr>
          <a:lstStyle/>
          <a:p>
            <a:r>
              <a:rPr lang="en-US" sz="3200" dirty="0">
                <a:solidFill>
                  <a:srgbClr val="FFC000"/>
                </a:solidFill>
              </a:rPr>
              <a:t>1 Peter 2:16 </a:t>
            </a:r>
            <a:r>
              <a:rPr lang="en-US" sz="3200" dirty="0">
                <a:solidFill>
                  <a:schemeClr val="bg1"/>
                </a:solidFill>
              </a:rPr>
              <a:t>Live as people who are free, not using your freedom as a cover-up for evil, but living as servants of God.</a:t>
            </a:r>
          </a:p>
        </p:txBody>
      </p:sp>
      <p:sp>
        <p:nvSpPr>
          <p:cNvPr id="7" name="Content Placeholder 2">
            <a:extLst>
              <a:ext uri="{FF2B5EF4-FFF2-40B4-BE49-F238E27FC236}">
                <a16:creationId xmlns:a16="http://schemas.microsoft.com/office/drawing/2014/main" id="{604295B1-ABAD-457D-94CE-958F7DC923E8}"/>
              </a:ext>
            </a:extLst>
          </p:cNvPr>
          <p:cNvSpPr txBox="1">
            <a:spLocks/>
          </p:cNvSpPr>
          <p:nvPr/>
        </p:nvSpPr>
        <p:spPr>
          <a:xfrm>
            <a:off x="569843" y="3521766"/>
            <a:ext cx="10618857" cy="2431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FFC000"/>
                </a:solidFill>
              </a:rPr>
              <a:t>Ch 2-3 in 1</a:t>
            </a:r>
            <a:r>
              <a:rPr lang="en-US" sz="3200" baseline="30000" dirty="0">
                <a:solidFill>
                  <a:srgbClr val="FFC000"/>
                </a:solidFill>
              </a:rPr>
              <a:t>st</a:t>
            </a:r>
            <a:r>
              <a:rPr lang="en-US" sz="3200" dirty="0">
                <a:solidFill>
                  <a:srgbClr val="FFC000"/>
                </a:solidFill>
              </a:rPr>
              <a:t> Century</a:t>
            </a:r>
          </a:p>
          <a:p>
            <a:pPr lvl="1"/>
            <a:r>
              <a:rPr lang="en-US" sz="2800" dirty="0">
                <a:solidFill>
                  <a:schemeClr val="bg1"/>
                </a:solidFill>
              </a:rPr>
              <a:t>Living faithfully in the Roman world</a:t>
            </a:r>
          </a:p>
          <a:p>
            <a:pPr lvl="1"/>
            <a:r>
              <a:rPr lang="en-US" sz="2800" dirty="0">
                <a:solidFill>
                  <a:schemeClr val="bg1"/>
                </a:solidFill>
              </a:rPr>
              <a:t>In view of eternity with living hope</a:t>
            </a:r>
          </a:p>
          <a:p>
            <a:pPr lvl="1"/>
            <a:r>
              <a:rPr lang="en-US" sz="2800" dirty="0">
                <a:solidFill>
                  <a:schemeClr val="bg1"/>
                </a:solidFill>
              </a:rPr>
              <a:t>To honor God to attract others to Him</a:t>
            </a:r>
          </a:p>
          <a:p>
            <a:pPr lvl="1"/>
            <a:endParaRPr lang="en-US" sz="2800" dirty="0">
              <a:solidFill>
                <a:schemeClr val="bg1"/>
              </a:solidFill>
            </a:endParaRPr>
          </a:p>
          <a:p>
            <a:pPr lvl="1"/>
            <a:endParaRPr lang="en-US" sz="2800" dirty="0">
              <a:solidFill>
                <a:schemeClr val="bg1"/>
              </a:solidFill>
            </a:endParaRPr>
          </a:p>
        </p:txBody>
      </p:sp>
    </p:spTree>
    <p:extLst>
      <p:ext uri="{BB962C8B-B14F-4D97-AF65-F5344CB8AC3E}">
        <p14:creationId xmlns:p14="http://schemas.microsoft.com/office/powerpoint/2010/main" val="428333466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a:extLst>
              <a:ext uri="{FF2B5EF4-FFF2-40B4-BE49-F238E27FC236}">
                <a16:creationId xmlns:a16="http://schemas.microsoft.com/office/drawing/2014/main" id="{22EB0AA5-2554-41B1-9B28-838AE6E4D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8243" name="Rectangle 3">
            <a:extLst>
              <a:ext uri="{FF2B5EF4-FFF2-40B4-BE49-F238E27FC236}">
                <a16:creationId xmlns:a16="http://schemas.microsoft.com/office/drawing/2014/main" id="{B09ED780-514E-41BD-8584-0E02335B44C7}"/>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c – When the Roll Is Called Up Yonder</a:t>
            </a:r>
          </a:p>
        </p:txBody>
      </p:sp>
      <p:sp>
        <p:nvSpPr>
          <p:cNvPr id="138244" name="Text Box 4">
            <a:extLst>
              <a:ext uri="{FF2B5EF4-FFF2-40B4-BE49-F238E27FC236}">
                <a16:creationId xmlns:a16="http://schemas.microsoft.com/office/drawing/2014/main" id="{51164933-6000-4AFC-8516-A1696616B5D2}"/>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8245" name="Text Box 5">
            <a:extLst>
              <a:ext uri="{FF2B5EF4-FFF2-40B4-BE49-F238E27FC236}">
                <a16:creationId xmlns:a16="http://schemas.microsoft.com/office/drawing/2014/main" id="{8EA27F71-30D0-4E50-A348-E53C77F973B3}"/>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ext Box 5">
            <a:extLst>
              <a:ext uri="{FF2B5EF4-FFF2-40B4-BE49-F238E27FC236}">
                <a16:creationId xmlns:a16="http://schemas.microsoft.com/office/drawing/2014/main" id="{695A8DF9-8F9E-4FAA-8788-EA96308B4C97}"/>
              </a:ext>
            </a:extLst>
          </p:cNvPr>
          <p:cNvSpPr txBox="1">
            <a:spLocks noChangeArrowheads="1"/>
          </p:cNvSpPr>
          <p:nvPr/>
        </p:nvSpPr>
        <p:spPr bwMode="auto">
          <a:xfrm>
            <a:off x="1736726" y="1793875"/>
            <a:ext cx="570066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3.</a:t>
            </a:r>
          </a:p>
          <a:p>
            <a:r>
              <a:rPr lang="en-US" altLang="en-US"/>
              <a:t>Let us labor for the Master from the dawn till setting sun, </a:t>
            </a:r>
          </a:p>
          <a:p>
            <a:r>
              <a:rPr lang="en-US" altLang="en-US"/>
              <a:t>Let us talk of all His wondrous love and care;</a:t>
            </a:r>
          </a:p>
          <a:p>
            <a:r>
              <a:rPr lang="en-US" altLang="en-US"/>
              <a:t>Then when all of life is over and our work on earth is done,</a:t>
            </a:r>
          </a:p>
          <a:p>
            <a:r>
              <a:rPr lang="en-US" altLang="en-US"/>
              <a:t>And the roll is called up yonder, I'll be there.</a:t>
            </a:r>
          </a:p>
        </p:txBody>
      </p:sp>
      <p:pic>
        <p:nvPicPr>
          <p:cNvPr id="135174" name="Picture 6">
            <a:extLst>
              <a:ext uri="{FF2B5EF4-FFF2-40B4-BE49-F238E27FC236}">
                <a16:creationId xmlns:a16="http://schemas.microsoft.com/office/drawing/2014/main" id="{88CBAFD4-F805-4DBF-853D-24442B01F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5170" name="Rectangle 2">
            <a:extLst>
              <a:ext uri="{FF2B5EF4-FFF2-40B4-BE49-F238E27FC236}">
                <a16:creationId xmlns:a16="http://schemas.microsoft.com/office/drawing/2014/main" id="{B8122FF7-2A92-4559-8983-8E7791072BDC}"/>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3 – When the Roll Is Called Up Yonder</a:t>
            </a:r>
          </a:p>
        </p:txBody>
      </p:sp>
      <p:sp>
        <p:nvSpPr>
          <p:cNvPr id="135171" name="Text Box 3">
            <a:extLst>
              <a:ext uri="{FF2B5EF4-FFF2-40B4-BE49-F238E27FC236}">
                <a16:creationId xmlns:a16="http://schemas.microsoft.com/office/drawing/2014/main" id="{F7C1EB32-62AA-4D8D-9E64-4A441A4B88FD}"/>
              </a:ext>
            </a:extLst>
          </p:cNvPr>
          <p:cNvSpPr txBox="1">
            <a:spLocks noChangeArrowheads="1"/>
          </p:cNvSpPr>
          <p:nvPr/>
        </p:nvSpPr>
        <p:spPr bwMode="auto">
          <a:xfrm>
            <a:off x="1600201" y="6430964"/>
            <a:ext cx="2227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Words &amp; Music: James M. Black</a:t>
            </a:r>
            <a:endParaRPr lang="en-US" altLang="en-US" sz="1200" i="1"/>
          </a:p>
        </p:txBody>
      </p:sp>
      <p:sp>
        <p:nvSpPr>
          <p:cNvPr id="135172" name="Text Box 4">
            <a:extLst>
              <a:ext uri="{FF2B5EF4-FFF2-40B4-BE49-F238E27FC236}">
                <a16:creationId xmlns:a16="http://schemas.microsoft.com/office/drawing/2014/main" id="{F0A5BD5D-D060-4741-BE65-F741930B0881}"/>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5175" name="Text Box 7">
            <a:extLst>
              <a:ext uri="{FF2B5EF4-FFF2-40B4-BE49-F238E27FC236}">
                <a16:creationId xmlns:a16="http://schemas.microsoft.com/office/drawing/2014/main" id="{DBF295C7-CE2C-4D9A-86DC-D6F47FDD204D}"/>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a:extLst>
              <a:ext uri="{FF2B5EF4-FFF2-40B4-BE49-F238E27FC236}">
                <a16:creationId xmlns:a16="http://schemas.microsoft.com/office/drawing/2014/main" id="{3D3AE57B-1B2E-4F0A-B0A2-983E81618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6194" name="Rectangle 2">
            <a:extLst>
              <a:ext uri="{FF2B5EF4-FFF2-40B4-BE49-F238E27FC236}">
                <a16:creationId xmlns:a16="http://schemas.microsoft.com/office/drawing/2014/main" id="{2C49705D-317E-440D-8EF9-121F3655E3E6}"/>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3 – When the Roll Is Called Up Yonder</a:t>
            </a:r>
          </a:p>
        </p:txBody>
      </p:sp>
      <p:sp>
        <p:nvSpPr>
          <p:cNvPr id="136195" name="Text Box 3">
            <a:extLst>
              <a:ext uri="{FF2B5EF4-FFF2-40B4-BE49-F238E27FC236}">
                <a16:creationId xmlns:a16="http://schemas.microsoft.com/office/drawing/2014/main" id="{6C122206-E4DA-4093-92A5-E54D5E5F9276}"/>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6197" name="Text Box 5">
            <a:extLst>
              <a:ext uri="{FF2B5EF4-FFF2-40B4-BE49-F238E27FC236}">
                <a16:creationId xmlns:a16="http://schemas.microsoft.com/office/drawing/2014/main" id="{CF576A66-296B-4B73-A39E-AB2AD8BEF000}"/>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a:extLst>
              <a:ext uri="{FF2B5EF4-FFF2-40B4-BE49-F238E27FC236}">
                <a16:creationId xmlns:a16="http://schemas.microsoft.com/office/drawing/2014/main" id="{BF3F5847-F5BE-4EC9-8602-FB7E92CA0A47}"/>
              </a:ext>
            </a:extLst>
          </p:cNvPr>
          <p:cNvSpPr txBox="1">
            <a:spLocks noChangeArrowheads="1"/>
          </p:cNvSpPr>
          <p:nvPr/>
        </p:nvSpPr>
        <p:spPr bwMode="auto">
          <a:xfrm>
            <a:off x="1889126" y="1946276"/>
            <a:ext cx="44960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When the roll is called up yonder, </a:t>
            </a:r>
          </a:p>
          <a:p>
            <a:r>
              <a:rPr lang="en-US" altLang="en-US"/>
              <a:t>When the roll is called up yonder, </a:t>
            </a:r>
          </a:p>
          <a:p>
            <a:r>
              <a:rPr lang="en-US" altLang="en-US"/>
              <a:t>When the roll is called up yonder, </a:t>
            </a:r>
          </a:p>
          <a:p>
            <a:r>
              <a:rPr lang="en-US" altLang="en-US"/>
              <a:t>When the roll is called up yonder, I'll be there.</a:t>
            </a:r>
          </a:p>
        </p:txBody>
      </p:sp>
      <p:pic>
        <p:nvPicPr>
          <p:cNvPr id="139267" name="Picture 3">
            <a:extLst>
              <a:ext uri="{FF2B5EF4-FFF2-40B4-BE49-F238E27FC236}">
                <a16:creationId xmlns:a16="http://schemas.microsoft.com/office/drawing/2014/main" id="{629A59EA-0B17-4126-86D2-43A1ADBD3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9268" name="Rectangle 4">
            <a:extLst>
              <a:ext uri="{FF2B5EF4-FFF2-40B4-BE49-F238E27FC236}">
                <a16:creationId xmlns:a16="http://schemas.microsoft.com/office/drawing/2014/main" id="{D2A013FA-A61C-4B4C-936E-6D7F64C38E97}"/>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c – When the Roll Is Called Up Yonder</a:t>
            </a:r>
          </a:p>
        </p:txBody>
      </p:sp>
      <p:sp>
        <p:nvSpPr>
          <p:cNvPr id="139269" name="Text Box 5">
            <a:extLst>
              <a:ext uri="{FF2B5EF4-FFF2-40B4-BE49-F238E27FC236}">
                <a16:creationId xmlns:a16="http://schemas.microsoft.com/office/drawing/2014/main" id="{B6321605-4CA6-4ABF-96A4-18F1EB050206}"/>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39270" name="Text Box 6">
            <a:extLst>
              <a:ext uri="{FF2B5EF4-FFF2-40B4-BE49-F238E27FC236}">
                <a16:creationId xmlns:a16="http://schemas.microsoft.com/office/drawing/2014/main" id="{88BAEA9F-A7D4-4C05-9629-3A0E71BEAB85}"/>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a:extLst>
              <a:ext uri="{FF2B5EF4-FFF2-40B4-BE49-F238E27FC236}">
                <a16:creationId xmlns:a16="http://schemas.microsoft.com/office/drawing/2014/main" id="{085216E4-0004-4E83-A16B-615499097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0291" name="Rectangle 3">
            <a:extLst>
              <a:ext uri="{FF2B5EF4-FFF2-40B4-BE49-F238E27FC236}">
                <a16:creationId xmlns:a16="http://schemas.microsoft.com/office/drawing/2014/main" id="{1B54B661-B7FF-4C3F-B021-8A66D79E6B70}"/>
              </a:ext>
            </a:extLst>
          </p:cNvPr>
          <p:cNvSpPr>
            <a:spLocks noGrp="1" noChangeArrowheads="1"/>
          </p:cNvSpPr>
          <p:nvPr>
            <p:ph type="title" idx="4294967295"/>
          </p:nvPr>
        </p:nvSpPr>
        <p:spPr>
          <a:xfrm>
            <a:off x="1600200" y="152400"/>
            <a:ext cx="7772400" cy="304800"/>
          </a:xfrm>
        </p:spPr>
        <p:txBody>
          <a:bodyPr>
            <a:normAutofit fontScale="90000"/>
          </a:bodyPr>
          <a:lstStyle/>
          <a:p>
            <a:pPr algn="l"/>
            <a:r>
              <a:rPr lang="en-US" altLang="en-US" sz="2800">
                <a:latin typeface="Arial" panose="020B0604020202020204" pitchFamily="34" charset="0"/>
              </a:rPr>
              <a:t>c – When the Roll Is Called Up Yonder</a:t>
            </a:r>
          </a:p>
        </p:txBody>
      </p:sp>
      <p:sp>
        <p:nvSpPr>
          <p:cNvPr id="140292" name="Text Box 4">
            <a:extLst>
              <a:ext uri="{FF2B5EF4-FFF2-40B4-BE49-F238E27FC236}">
                <a16:creationId xmlns:a16="http://schemas.microsoft.com/office/drawing/2014/main" id="{1056E9F6-9FA7-4F76-842A-E58B352E8784}"/>
              </a:ext>
            </a:extLst>
          </p:cNvPr>
          <p:cNvSpPr txBox="1">
            <a:spLocks noChangeArrowheads="1"/>
          </p:cNvSpPr>
          <p:nvPr/>
        </p:nvSpPr>
        <p:spPr bwMode="auto">
          <a:xfrm>
            <a:off x="8118476"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 2005 The Paperless Hymnal™</a:t>
            </a:r>
          </a:p>
        </p:txBody>
      </p:sp>
      <p:sp>
        <p:nvSpPr>
          <p:cNvPr id="140293" name="Text Box 5">
            <a:extLst>
              <a:ext uri="{FF2B5EF4-FFF2-40B4-BE49-F238E27FC236}">
                <a16:creationId xmlns:a16="http://schemas.microsoft.com/office/drawing/2014/main" id="{E84E59FC-E776-4461-B580-43033B48D8EE}"/>
              </a:ext>
            </a:extLst>
          </p:cNvPr>
          <p:cNvSpPr txBox="1">
            <a:spLocks noChangeArrowheads="1"/>
          </p:cNvSpPr>
          <p:nvPr/>
        </p:nvSpPr>
        <p:spPr bwMode="auto">
          <a:xfrm>
            <a:off x="9677401" y="76200"/>
            <a:ext cx="860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latin typeface="Arial" panose="020B0604020202020204" pitchFamily="34" charset="0"/>
              </a:rPr>
              <a:t>755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 name="Picture 10" descr="A picture containing photo, cake, sitting, covered&#10;&#10;Description automatically generated">
            <a:extLst>
              <a:ext uri="{FF2B5EF4-FFF2-40B4-BE49-F238E27FC236}">
                <a16:creationId xmlns:a16="http://schemas.microsoft.com/office/drawing/2014/main" id="{03DE522D-3C3E-48CB-8690-4C86C42DF7D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84139"/>
            <a:ext cx="12191980" cy="6857999"/>
          </a:xfrm>
          <a:prstGeom prst="rect">
            <a:avLst/>
          </a:prstGeom>
          <a:solidFill>
            <a:srgbClr val="000000"/>
          </a:solidFill>
        </p:spPr>
      </p:pic>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hoto, cake, sitting, covered&#10;&#10;Description automatically generated">
            <a:extLst>
              <a:ext uri="{FF2B5EF4-FFF2-40B4-BE49-F238E27FC236}">
                <a16:creationId xmlns:a16="http://schemas.microsoft.com/office/drawing/2014/main" id="{42B54534-4013-49C2-B4F0-D19C73C35C4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0" y="1"/>
            <a:ext cx="12191980" cy="6857999"/>
          </a:xfrm>
          <a:prstGeom prst="rect">
            <a:avLst/>
          </a:prstGeom>
        </p:spPr>
      </p:pic>
      <p:sp>
        <p:nvSpPr>
          <p:cNvPr id="2" name="Title 1">
            <a:extLst>
              <a:ext uri="{FF2B5EF4-FFF2-40B4-BE49-F238E27FC236}">
                <a16:creationId xmlns:a16="http://schemas.microsoft.com/office/drawing/2014/main" id="{AEB0FD03-C1F5-4B16-B928-B5B87BF74B22}"/>
              </a:ext>
            </a:extLst>
          </p:cNvPr>
          <p:cNvSpPr>
            <a:spLocks noGrp="1"/>
          </p:cNvSpPr>
          <p:nvPr>
            <p:ph type="ctrTitle"/>
          </p:nvPr>
        </p:nvSpPr>
        <p:spPr>
          <a:xfrm>
            <a:off x="1524000" y="1122362"/>
            <a:ext cx="9144000" cy="2419491"/>
          </a:xfrm>
        </p:spPr>
        <p:txBody>
          <a:bodyPr>
            <a:normAutofit/>
          </a:bodyPr>
          <a:lstStyle/>
          <a:p>
            <a:r>
              <a:rPr lang="en-US" sz="6600" dirty="0">
                <a:solidFill>
                  <a:srgbClr val="FFFFFF"/>
                </a:solidFill>
              </a:rPr>
              <a:t>Using Freedom Properly</a:t>
            </a:r>
          </a:p>
        </p:txBody>
      </p:sp>
      <p:sp>
        <p:nvSpPr>
          <p:cNvPr id="3" name="Subtitle 2">
            <a:extLst>
              <a:ext uri="{FF2B5EF4-FFF2-40B4-BE49-F238E27FC236}">
                <a16:creationId xmlns:a16="http://schemas.microsoft.com/office/drawing/2014/main" id="{93D0C59A-B584-44D5-9324-77D7279C71D4}"/>
              </a:ext>
            </a:extLst>
          </p:cNvPr>
          <p:cNvSpPr>
            <a:spLocks noGrp="1"/>
          </p:cNvSpPr>
          <p:nvPr>
            <p:ph type="subTitle" idx="1"/>
          </p:nvPr>
        </p:nvSpPr>
        <p:spPr>
          <a:xfrm>
            <a:off x="1524000" y="3541853"/>
            <a:ext cx="9144000" cy="713538"/>
          </a:xfrm>
        </p:spPr>
        <p:txBody>
          <a:bodyPr>
            <a:normAutofit/>
          </a:bodyPr>
          <a:lstStyle/>
          <a:p>
            <a:r>
              <a:rPr lang="en-US" sz="4000" dirty="0">
                <a:solidFill>
                  <a:srgbClr val="FFFFFF"/>
                </a:solidFill>
              </a:rPr>
              <a:t>1 Peter 2:16</a:t>
            </a:r>
          </a:p>
        </p:txBody>
      </p:sp>
    </p:spTree>
    <p:extLst>
      <p:ext uri="{BB962C8B-B14F-4D97-AF65-F5344CB8AC3E}">
        <p14:creationId xmlns:p14="http://schemas.microsoft.com/office/powerpoint/2010/main" val="33072323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
        <p:fade/>
      </p:transition>
    </mc:Choice>
    <mc:Fallback xmlns="">
      <p:transition spd="slow"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9C9A83-7BA9-4452-B809-D2D476EE09C8}"/>
              </a:ext>
            </a:extLst>
          </p:cNvPr>
          <p:cNvSpPr/>
          <p:nvPr/>
        </p:nvSpPr>
        <p:spPr>
          <a:xfrm>
            <a:off x="0" y="0"/>
            <a:ext cx="12192000" cy="6857999"/>
          </a:xfrm>
          <a:prstGeom prst="rect">
            <a:avLst/>
          </a:prstGeom>
          <a:solidFill>
            <a:schemeClr val="tx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hoto, cake, sitting, covered&#10;&#10;Description automatically generated">
            <a:extLst>
              <a:ext uri="{FF2B5EF4-FFF2-40B4-BE49-F238E27FC236}">
                <a16:creationId xmlns:a16="http://schemas.microsoft.com/office/drawing/2014/main" id="{0ED3297D-7521-44CC-9913-9482E9726DF6}"/>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brightnessContrast bright="-36000"/>
                    </a14:imgEffect>
                  </a14:imgLayer>
                </a14:imgProps>
              </a:ext>
              <a:ext uri="{28A0092B-C50C-407E-A947-70E740481C1C}">
                <a14:useLocalDpi xmlns:a14="http://schemas.microsoft.com/office/drawing/2010/main" val="0"/>
              </a:ext>
            </a:extLst>
          </a:blip>
          <a:srcRect t="11323" b="16792"/>
          <a:stretch/>
        </p:blipFill>
        <p:spPr>
          <a:xfrm>
            <a:off x="0" y="1"/>
            <a:ext cx="12191980" cy="6857999"/>
          </a:xfrm>
          <a:prstGeom prst="rect">
            <a:avLst/>
          </a:prstGeom>
        </p:spPr>
      </p:pic>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4">
            <a:alphaModFix amt="5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t="11323" b="16792"/>
          <a:stretch/>
        </p:blipFill>
        <p:spPr>
          <a:xfrm>
            <a:off x="20" y="44519"/>
            <a:ext cx="12191980" cy="6857999"/>
          </a:xfrm>
          <a:prstGeom prst="rect">
            <a:avLst/>
          </a:prstGeom>
        </p:spPr>
      </p:pic>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569842" y="681038"/>
            <a:ext cx="10618857" cy="1654658"/>
          </a:xfrm>
        </p:spPr>
        <p:txBody>
          <a:bodyPr>
            <a:normAutofit/>
          </a:bodyPr>
          <a:lstStyle/>
          <a:p>
            <a:r>
              <a:rPr lang="en-US" sz="3600" dirty="0">
                <a:solidFill>
                  <a:schemeClr val="bg1"/>
                </a:solidFill>
              </a:rPr>
              <a:t>“Freedom is destroyed not only by its retraction, but it is also devastated by its abuse” – Ravi Zacharias</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69843" y="2256183"/>
            <a:ext cx="10618857" cy="1172817"/>
          </a:xfrm>
        </p:spPr>
        <p:txBody>
          <a:bodyPr>
            <a:normAutofit/>
          </a:bodyPr>
          <a:lstStyle/>
          <a:p>
            <a:r>
              <a:rPr lang="en-US" sz="3200" dirty="0">
                <a:solidFill>
                  <a:srgbClr val="FFC000"/>
                </a:solidFill>
              </a:rPr>
              <a:t>Radical moral relativism – individual can define their own morality</a:t>
            </a:r>
            <a:endParaRPr lang="en-US" sz="3200" dirty="0">
              <a:solidFill>
                <a:schemeClr val="bg1"/>
              </a:solidFill>
            </a:endParaRPr>
          </a:p>
        </p:txBody>
      </p:sp>
      <p:sp>
        <p:nvSpPr>
          <p:cNvPr id="7" name="Content Placeholder 2">
            <a:extLst>
              <a:ext uri="{FF2B5EF4-FFF2-40B4-BE49-F238E27FC236}">
                <a16:creationId xmlns:a16="http://schemas.microsoft.com/office/drawing/2014/main" id="{604295B1-ABAD-457D-94CE-958F7DC923E8}"/>
              </a:ext>
            </a:extLst>
          </p:cNvPr>
          <p:cNvSpPr txBox="1">
            <a:spLocks/>
          </p:cNvSpPr>
          <p:nvPr/>
        </p:nvSpPr>
        <p:spPr>
          <a:xfrm>
            <a:off x="569843" y="3521766"/>
            <a:ext cx="10618857" cy="2431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FFC000"/>
                </a:solidFill>
              </a:rPr>
              <a:t>There is nothing left to constrain us – the tragedy of our culture celebrating the new definition of individual freedom is that it has also destroyed what protected us from tyranny.</a:t>
            </a:r>
            <a:endParaRPr lang="en-US" sz="2800" dirty="0">
              <a:solidFill>
                <a:schemeClr val="bg1"/>
              </a:solidFill>
            </a:endParaRPr>
          </a:p>
          <a:p>
            <a:pPr lvl="1"/>
            <a:endParaRPr lang="en-US" sz="2800" dirty="0">
              <a:solidFill>
                <a:schemeClr val="bg1"/>
              </a:solidFill>
            </a:endParaRPr>
          </a:p>
          <a:p>
            <a:pPr lvl="1"/>
            <a:endParaRPr lang="en-US" sz="2800" dirty="0">
              <a:solidFill>
                <a:schemeClr val="bg1"/>
              </a:solidFill>
            </a:endParaRPr>
          </a:p>
        </p:txBody>
      </p:sp>
    </p:spTree>
    <p:extLst>
      <p:ext uri="{BB962C8B-B14F-4D97-AF65-F5344CB8AC3E}">
        <p14:creationId xmlns:p14="http://schemas.microsoft.com/office/powerpoint/2010/main" val="18865904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81043" y="0"/>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599661" y="749271"/>
            <a:ext cx="7090458" cy="885618"/>
          </a:xfrm>
        </p:spPr>
        <p:txBody>
          <a:bodyPr>
            <a:normAutofit/>
          </a:bodyPr>
          <a:lstStyle/>
          <a:p>
            <a:r>
              <a:rPr lang="en-US" sz="3600" dirty="0">
                <a:solidFill>
                  <a:schemeClr val="bg1"/>
                </a:solidFill>
              </a:rPr>
              <a:t>Our New Life in Christ</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61" y="2077698"/>
            <a:ext cx="10740887" cy="4124319"/>
          </a:xfrm>
        </p:spPr>
        <p:txBody>
          <a:bodyPr>
            <a:normAutofit/>
          </a:bodyPr>
          <a:lstStyle/>
          <a:p>
            <a:r>
              <a:rPr lang="en-US" sz="3000" dirty="0">
                <a:solidFill>
                  <a:srgbClr val="FFC000"/>
                </a:solidFill>
              </a:rPr>
              <a:t>1:3-5 </a:t>
            </a:r>
            <a:r>
              <a:rPr lang="en-US" dirty="0">
                <a:solidFill>
                  <a:schemeClr val="bg1"/>
                </a:solidFill>
              </a:rPr>
              <a:t>Blessed be the God and Father of our Lord Jesus Christ! According to his great mercy, he has caused us to be born again to a living hope through the resurrection of Jesus Christ from the dead, 4 to an inheritance that is imperishable, undefiled, and unfading, kept in heaven for you..</a:t>
            </a:r>
          </a:p>
          <a:p>
            <a:r>
              <a:rPr lang="en-US" dirty="0">
                <a:solidFill>
                  <a:srgbClr val="FFC000"/>
                </a:solidFill>
              </a:rPr>
              <a:t>1:22-24</a:t>
            </a:r>
            <a:r>
              <a:rPr lang="en-US" dirty="0">
                <a:solidFill>
                  <a:schemeClr val="bg1"/>
                </a:solidFill>
              </a:rPr>
              <a:t> Having purified your souls by your obedience to the truth for a sincere brotherly love, love one another earnestly from a pure heart, 23 since you have been born again, not of perishable seed but of imperishable, through the living and abiding word of God</a:t>
            </a:r>
          </a:p>
          <a:p>
            <a:endParaRPr lang="en-US" dirty="0">
              <a:solidFill>
                <a:schemeClr val="bg1"/>
              </a:solidFill>
            </a:endParaRPr>
          </a:p>
        </p:txBody>
      </p:sp>
    </p:spTree>
    <p:extLst>
      <p:ext uri="{BB962C8B-B14F-4D97-AF65-F5344CB8AC3E}">
        <p14:creationId xmlns:p14="http://schemas.microsoft.com/office/powerpoint/2010/main" val="18272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125896" y="1"/>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655981" y="639940"/>
            <a:ext cx="7533862" cy="1208738"/>
          </a:xfrm>
        </p:spPr>
        <p:txBody>
          <a:bodyPr>
            <a:normAutofit/>
          </a:bodyPr>
          <a:lstStyle/>
          <a:p>
            <a:r>
              <a:rPr lang="en-US" sz="3600" dirty="0">
                <a:solidFill>
                  <a:schemeClr val="bg1"/>
                </a:solidFill>
              </a:rPr>
              <a:t>Continue Desiring to Grow..</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60" y="1988246"/>
            <a:ext cx="10740887" cy="4074624"/>
          </a:xfrm>
        </p:spPr>
        <p:txBody>
          <a:bodyPr>
            <a:normAutofit/>
          </a:bodyPr>
          <a:lstStyle/>
          <a:p>
            <a:r>
              <a:rPr lang="en-US" sz="3000" dirty="0">
                <a:solidFill>
                  <a:srgbClr val="FFC000"/>
                </a:solidFill>
              </a:rPr>
              <a:t>2:1-3 </a:t>
            </a:r>
            <a:r>
              <a:rPr lang="en-US" dirty="0">
                <a:solidFill>
                  <a:schemeClr val="bg1"/>
                </a:solidFill>
              </a:rPr>
              <a:t>Therefore, laying aside all malice, all deceit, hypocrisy, envy, and all evil speaking, </a:t>
            </a:r>
            <a:r>
              <a:rPr lang="en-US" baseline="30000" dirty="0">
                <a:solidFill>
                  <a:schemeClr val="bg1"/>
                </a:solidFill>
              </a:rPr>
              <a:t>2 </a:t>
            </a:r>
            <a:r>
              <a:rPr lang="en-US" dirty="0">
                <a:solidFill>
                  <a:schemeClr val="bg1"/>
                </a:solidFill>
              </a:rPr>
              <a:t>as newborn babes, desire the pure milk of the word, that you may grow </a:t>
            </a:r>
            <a:r>
              <a:rPr lang="en-US" baseline="30000" dirty="0">
                <a:solidFill>
                  <a:schemeClr val="bg1"/>
                </a:solidFill>
              </a:rPr>
              <a:t>[</a:t>
            </a:r>
            <a:r>
              <a:rPr lang="en-US" baseline="30000" dirty="0">
                <a:solidFill>
                  <a:schemeClr val="bg1"/>
                </a:solidFill>
                <a:hlinkClick r:id="rId3" tooltip="See footnote a">
                  <a:extLst>
                    <a:ext uri="{A12FA001-AC4F-418D-AE19-62706E023703}">
                      <ahyp:hlinkClr xmlns:ahyp="http://schemas.microsoft.com/office/drawing/2018/hyperlinkcolor" val="tx"/>
                    </a:ext>
                  </a:extLst>
                </a:hlinkClick>
              </a:rPr>
              <a:t>a</a:t>
            </a:r>
            <a:r>
              <a:rPr lang="en-US" baseline="30000" dirty="0">
                <a:solidFill>
                  <a:schemeClr val="bg1"/>
                </a:solidFill>
              </a:rPr>
              <a:t>]</a:t>
            </a:r>
            <a:r>
              <a:rPr lang="en-US" dirty="0">
                <a:solidFill>
                  <a:schemeClr val="bg1"/>
                </a:solidFill>
              </a:rPr>
              <a:t>thereby, </a:t>
            </a:r>
            <a:r>
              <a:rPr lang="en-US" baseline="30000" dirty="0">
                <a:solidFill>
                  <a:schemeClr val="bg1"/>
                </a:solidFill>
              </a:rPr>
              <a:t>3 </a:t>
            </a:r>
            <a:r>
              <a:rPr lang="en-US" dirty="0">
                <a:solidFill>
                  <a:schemeClr val="bg1"/>
                </a:solidFill>
              </a:rPr>
              <a:t>if indeed you have tasted that the Lord </a:t>
            </a:r>
            <a:r>
              <a:rPr lang="en-US" i="1" dirty="0">
                <a:solidFill>
                  <a:schemeClr val="bg1"/>
                </a:solidFill>
              </a:rPr>
              <a:t>is</a:t>
            </a:r>
            <a:r>
              <a:rPr lang="en-US" dirty="0">
                <a:solidFill>
                  <a:schemeClr val="bg1"/>
                </a:solidFill>
              </a:rPr>
              <a:t> gracious.</a:t>
            </a:r>
          </a:p>
          <a:p>
            <a:pPr lvl="1"/>
            <a:r>
              <a:rPr lang="en-US" sz="2800" dirty="0">
                <a:solidFill>
                  <a:schemeClr val="bg1"/>
                </a:solidFill>
              </a:rPr>
              <a:t>Spiritual growth begins and continues through the Word of God</a:t>
            </a:r>
          </a:p>
          <a:p>
            <a:pPr lvl="1"/>
            <a:r>
              <a:rPr lang="en-US" sz="2800" dirty="0">
                <a:solidFill>
                  <a:schemeClr val="bg1"/>
                </a:solidFill>
              </a:rPr>
              <a:t>Spiritual growth is motivated by appreciation of God’s grace</a:t>
            </a:r>
          </a:p>
        </p:txBody>
      </p:sp>
    </p:spTree>
    <p:extLst>
      <p:ext uri="{BB962C8B-B14F-4D97-AF65-F5344CB8AC3E}">
        <p14:creationId xmlns:p14="http://schemas.microsoft.com/office/powerpoint/2010/main" val="4190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125896" y="1"/>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655981" y="639940"/>
            <a:ext cx="7533862" cy="1208738"/>
          </a:xfrm>
        </p:spPr>
        <p:txBody>
          <a:bodyPr>
            <a:normAutofit/>
          </a:bodyPr>
          <a:lstStyle/>
          <a:p>
            <a:r>
              <a:rPr lang="en-US" sz="3600" dirty="0">
                <a:solidFill>
                  <a:schemeClr val="bg1"/>
                </a:solidFill>
              </a:rPr>
              <a:t>Beginning to grow together</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60" y="1988246"/>
            <a:ext cx="10740887" cy="4074624"/>
          </a:xfrm>
        </p:spPr>
        <p:txBody>
          <a:bodyPr>
            <a:normAutofit/>
          </a:bodyPr>
          <a:lstStyle/>
          <a:p>
            <a:r>
              <a:rPr lang="en-US" sz="3000" dirty="0">
                <a:solidFill>
                  <a:srgbClr val="FFC000"/>
                </a:solidFill>
              </a:rPr>
              <a:t>2:4-5 </a:t>
            </a:r>
            <a:r>
              <a:rPr lang="en-US" dirty="0">
                <a:solidFill>
                  <a:schemeClr val="bg1"/>
                </a:solidFill>
              </a:rPr>
              <a:t>As you come to him, a living stone rejected by men but in the sight of God chosen and precious, 5 you yourselves like living stones are being built up as a spiritual house, to be a holy priesthood, to offer spiritual sacrifices acceptable to God through Jesus Christ..</a:t>
            </a:r>
            <a:endParaRPr lang="en-US" dirty="0">
              <a:solidFill>
                <a:srgbClr val="FFC000"/>
              </a:solidFill>
            </a:endParaRPr>
          </a:p>
          <a:p>
            <a:r>
              <a:rPr lang="en-US" sz="3000" dirty="0">
                <a:solidFill>
                  <a:srgbClr val="FFC000"/>
                </a:solidFill>
              </a:rPr>
              <a:t>2:6-8 </a:t>
            </a:r>
            <a:r>
              <a:rPr lang="en-US" dirty="0">
                <a:solidFill>
                  <a:schemeClr val="bg1"/>
                </a:solidFill>
              </a:rPr>
              <a:t>For it stands in Scripture: “Behold, I am laying in Zion a stone, a cornerstone chosen and precious, and whoever believes in him will not be put to shame.” </a:t>
            </a:r>
            <a:r>
              <a:rPr lang="en-US" baseline="30000" dirty="0">
                <a:solidFill>
                  <a:schemeClr val="bg1"/>
                </a:solidFill>
              </a:rPr>
              <a:t>7 </a:t>
            </a:r>
            <a:r>
              <a:rPr lang="en-US" dirty="0">
                <a:solidFill>
                  <a:schemeClr val="bg1"/>
                </a:solidFill>
              </a:rPr>
              <a:t>So the honor is for you who believe, but for those who do not believe, “The stone that the builders rejected has become the cornerstone,”</a:t>
            </a:r>
            <a:r>
              <a:rPr lang="en-US" baseline="30000" dirty="0">
                <a:solidFill>
                  <a:schemeClr val="bg1"/>
                </a:solidFill>
              </a:rPr>
              <a:t> 8 </a:t>
            </a:r>
            <a:r>
              <a:rPr lang="en-US" dirty="0">
                <a:solidFill>
                  <a:schemeClr val="bg1"/>
                </a:solidFill>
              </a:rPr>
              <a:t>and “A stone of stumbling, and a rock of offense.”</a:t>
            </a:r>
          </a:p>
          <a:p>
            <a:pPr marL="0" indent="0">
              <a:buNone/>
            </a:pPr>
            <a:endParaRPr lang="en-US" dirty="0">
              <a:solidFill>
                <a:schemeClr val="bg1"/>
              </a:solidFill>
            </a:endParaRPr>
          </a:p>
        </p:txBody>
      </p:sp>
    </p:spTree>
    <p:extLst>
      <p:ext uri="{BB962C8B-B14F-4D97-AF65-F5344CB8AC3E}">
        <p14:creationId xmlns:p14="http://schemas.microsoft.com/office/powerpoint/2010/main" val="312558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125896" y="1"/>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655981" y="639940"/>
            <a:ext cx="7533862" cy="1208738"/>
          </a:xfrm>
        </p:spPr>
        <p:txBody>
          <a:bodyPr>
            <a:normAutofit/>
          </a:bodyPr>
          <a:lstStyle/>
          <a:p>
            <a:r>
              <a:rPr lang="en-US" sz="3600" dirty="0">
                <a:solidFill>
                  <a:schemeClr val="bg1"/>
                </a:solidFill>
              </a:rPr>
              <a:t>People who proclaim His excellency</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60" y="1988246"/>
            <a:ext cx="10740887" cy="4074624"/>
          </a:xfrm>
        </p:spPr>
        <p:txBody>
          <a:bodyPr>
            <a:normAutofit/>
          </a:bodyPr>
          <a:lstStyle/>
          <a:p>
            <a:r>
              <a:rPr lang="en-US" sz="3000" dirty="0">
                <a:solidFill>
                  <a:srgbClr val="FFC000"/>
                </a:solidFill>
              </a:rPr>
              <a:t>2:9-10 </a:t>
            </a:r>
            <a:r>
              <a:rPr lang="en-US" dirty="0">
                <a:solidFill>
                  <a:schemeClr val="bg1"/>
                </a:solidFill>
              </a:rPr>
              <a:t>But you </a:t>
            </a:r>
            <a:r>
              <a:rPr lang="en-US" i="1" dirty="0">
                <a:solidFill>
                  <a:schemeClr val="bg1"/>
                </a:solidFill>
              </a:rPr>
              <a:t>are</a:t>
            </a:r>
            <a:r>
              <a:rPr lang="en-US" dirty="0">
                <a:solidFill>
                  <a:schemeClr val="bg1"/>
                </a:solidFill>
              </a:rPr>
              <a:t> a chosen generation, a royal priesthood, a holy nation, His own special people, that you may proclaim the praises of Him who called you out of darkness into His marvelous light;</a:t>
            </a:r>
          </a:p>
          <a:p>
            <a:r>
              <a:rPr lang="en-US" sz="3000" dirty="0">
                <a:solidFill>
                  <a:srgbClr val="FFC000"/>
                </a:solidFill>
              </a:rPr>
              <a:t>2:11-12 </a:t>
            </a:r>
            <a:r>
              <a:rPr lang="en-US" dirty="0">
                <a:solidFill>
                  <a:schemeClr val="bg1"/>
                </a:solidFill>
              </a:rPr>
              <a:t>Beloved, I beg </a:t>
            </a:r>
            <a:r>
              <a:rPr lang="en-US" i="1" dirty="0">
                <a:solidFill>
                  <a:schemeClr val="bg1"/>
                </a:solidFill>
              </a:rPr>
              <a:t>you</a:t>
            </a:r>
            <a:r>
              <a:rPr lang="en-US" dirty="0">
                <a:solidFill>
                  <a:schemeClr val="bg1"/>
                </a:solidFill>
              </a:rPr>
              <a:t> as sojourners and pilgrims, abstain from fleshly lusts which war against the soul, </a:t>
            </a:r>
            <a:r>
              <a:rPr lang="en-US" baseline="30000" dirty="0">
                <a:solidFill>
                  <a:schemeClr val="bg1"/>
                </a:solidFill>
              </a:rPr>
              <a:t>12 </a:t>
            </a:r>
            <a:r>
              <a:rPr lang="en-US" dirty="0">
                <a:solidFill>
                  <a:schemeClr val="bg1"/>
                </a:solidFill>
              </a:rPr>
              <a:t>having your conduct honorable among the Gentiles, that when they speak against you as evildoers, they may, by </a:t>
            </a:r>
            <a:r>
              <a:rPr lang="en-US" i="1" dirty="0">
                <a:solidFill>
                  <a:schemeClr val="bg1"/>
                </a:solidFill>
              </a:rPr>
              <a:t>your</a:t>
            </a:r>
            <a:r>
              <a:rPr lang="en-US" dirty="0">
                <a:solidFill>
                  <a:schemeClr val="bg1"/>
                </a:solidFill>
              </a:rPr>
              <a:t> good works which they observe, glorify God in the day of visitation.</a:t>
            </a:r>
          </a:p>
        </p:txBody>
      </p:sp>
    </p:spTree>
    <p:extLst>
      <p:ext uri="{BB962C8B-B14F-4D97-AF65-F5344CB8AC3E}">
        <p14:creationId xmlns:p14="http://schemas.microsoft.com/office/powerpoint/2010/main" val="13112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125896" y="1"/>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655981" y="639940"/>
            <a:ext cx="7533862" cy="1208738"/>
          </a:xfrm>
        </p:spPr>
        <p:txBody>
          <a:bodyPr>
            <a:normAutofit/>
          </a:bodyPr>
          <a:lstStyle/>
          <a:p>
            <a:r>
              <a:rPr lang="en-US" sz="3600" dirty="0">
                <a:solidFill>
                  <a:schemeClr val="bg1"/>
                </a:solidFill>
              </a:rPr>
              <a:t>Keep your conduct honorable..</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60" y="1988246"/>
            <a:ext cx="10740887" cy="1550084"/>
          </a:xfrm>
        </p:spPr>
        <p:txBody>
          <a:bodyPr>
            <a:normAutofit/>
          </a:bodyPr>
          <a:lstStyle/>
          <a:p>
            <a:r>
              <a:rPr lang="en-US" sz="3000" dirty="0">
                <a:solidFill>
                  <a:srgbClr val="FFC000"/>
                </a:solidFill>
              </a:rPr>
              <a:t>2:12 </a:t>
            </a:r>
            <a:r>
              <a:rPr lang="en-US" dirty="0">
                <a:solidFill>
                  <a:schemeClr val="bg1"/>
                </a:solidFill>
              </a:rPr>
              <a:t>Keep your conduct among the Gentiles honorable, so that when they speak against you as evildoers, they may see your good deeds and glorify God on the day of visitation.</a:t>
            </a:r>
          </a:p>
        </p:txBody>
      </p:sp>
      <p:sp>
        <p:nvSpPr>
          <p:cNvPr id="6" name="Title 1">
            <a:extLst>
              <a:ext uri="{FF2B5EF4-FFF2-40B4-BE49-F238E27FC236}">
                <a16:creationId xmlns:a16="http://schemas.microsoft.com/office/drawing/2014/main" id="{A9D2F2ED-CB76-4FD7-BCAC-7A7628A217BE}"/>
              </a:ext>
            </a:extLst>
          </p:cNvPr>
          <p:cNvSpPr txBox="1">
            <a:spLocks/>
          </p:cNvSpPr>
          <p:nvPr/>
        </p:nvSpPr>
        <p:spPr>
          <a:xfrm>
            <a:off x="641072" y="3479115"/>
            <a:ext cx="7374836" cy="1208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How we respond to this world will impact how others respond to God..</a:t>
            </a:r>
          </a:p>
        </p:txBody>
      </p:sp>
      <p:sp>
        <p:nvSpPr>
          <p:cNvPr id="7" name="Content Placeholder 2">
            <a:extLst>
              <a:ext uri="{FF2B5EF4-FFF2-40B4-BE49-F238E27FC236}">
                <a16:creationId xmlns:a16="http://schemas.microsoft.com/office/drawing/2014/main" id="{E1DC33E8-917B-4113-941B-D40AF1741E9B}"/>
              </a:ext>
            </a:extLst>
          </p:cNvPr>
          <p:cNvSpPr txBox="1">
            <a:spLocks/>
          </p:cNvSpPr>
          <p:nvPr/>
        </p:nvSpPr>
        <p:spPr>
          <a:xfrm>
            <a:off x="641072" y="4716172"/>
            <a:ext cx="10740887" cy="1550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rgbClr val="FFC000"/>
                </a:solidFill>
              </a:rPr>
              <a:t>If people are hostile to you for your faith and you respond hostile to them, they won’t be impressed with your faith</a:t>
            </a:r>
          </a:p>
          <a:p>
            <a:pPr lvl="1"/>
            <a:r>
              <a:rPr lang="en-US" dirty="0">
                <a:solidFill>
                  <a:srgbClr val="FFC000"/>
                </a:solidFill>
              </a:rPr>
              <a:t>John 13:34-35, 17:20-21 </a:t>
            </a:r>
            <a:r>
              <a:rPr lang="en-US" dirty="0">
                <a:solidFill>
                  <a:schemeClr val="bg1"/>
                </a:solidFill>
              </a:rPr>
              <a:t>the world notices our conduct </a:t>
            </a:r>
          </a:p>
        </p:txBody>
      </p:sp>
    </p:spTree>
    <p:extLst>
      <p:ext uri="{BB962C8B-B14F-4D97-AF65-F5344CB8AC3E}">
        <p14:creationId xmlns:p14="http://schemas.microsoft.com/office/powerpoint/2010/main" val="127239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 cake, sitting, covered&#10;&#10;Description automatically generated">
            <a:extLst>
              <a:ext uri="{FF2B5EF4-FFF2-40B4-BE49-F238E27FC236}">
                <a16:creationId xmlns:a16="http://schemas.microsoft.com/office/drawing/2014/main" id="{765D4C28-6117-44DD-877C-3EFD8D33DF8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323" b="16792"/>
          <a:stretch/>
        </p:blipFill>
        <p:spPr>
          <a:xfrm>
            <a:off x="20" y="1"/>
            <a:ext cx="12191980" cy="6857999"/>
          </a:xfrm>
          <a:prstGeom prst="rect">
            <a:avLst/>
          </a:prstGeom>
        </p:spPr>
      </p:pic>
      <p:sp>
        <p:nvSpPr>
          <p:cNvPr id="5" name="Rectangle 4">
            <a:extLst>
              <a:ext uri="{FF2B5EF4-FFF2-40B4-BE49-F238E27FC236}">
                <a16:creationId xmlns:a16="http://schemas.microsoft.com/office/drawing/2014/main" id="{EB9C9A83-7BA9-4452-B809-D2D476EE09C8}"/>
              </a:ext>
            </a:extLst>
          </p:cNvPr>
          <p:cNvSpPr/>
          <p:nvPr/>
        </p:nvSpPr>
        <p:spPr>
          <a:xfrm>
            <a:off x="-125897" y="50115"/>
            <a:ext cx="12192000" cy="6857999"/>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5287F-FD98-4556-9E31-9A43D7E71397}"/>
              </a:ext>
            </a:extLst>
          </p:cNvPr>
          <p:cNvSpPr>
            <a:spLocks noGrp="1"/>
          </p:cNvSpPr>
          <p:nvPr>
            <p:ph type="title"/>
          </p:nvPr>
        </p:nvSpPr>
        <p:spPr>
          <a:xfrm>
            <a:off x="655981" y="639940"/>
            <a:ext cx="7533862" cy="1208738"/>
          </a:xfrm>
        </p:spPr>
        <p:txBody>
          <a:bodyPr>
            <a:normAutofit/>
          </a:bodyPr>
          <a:lstStyle/>
          <a:p>
            <a:r>
              <a:rPr lang="en-US" sz="3600" dirty="0">
                <a:solidFill>
                  <a:schemeClr val="bg1"/>
                </a:solidFill>
              </a:rPr>
              <a:t>Living out His praises in the world..</a:t>
            </a:r>
          </a:p>
        </p:txBody>
      </p:sp>
      <p:sp>
        <p:nvSpPr>
          <p:cNvPr id="3" name="Content Placeholder 2">
            <a:extLst>
              <a:ext uri="{FF2B5EF4-FFF2-40B4-BE49-F238E27FC236}">
                <a16:creationId xmlns:a16="http://schemas.microsoft.com/office/drawing/2014/main" id="{67B69A48-5AC8-4057-A469-028ED9C17538}"/>
              </a:ext>
            </a:extLst>
          </p:cNvPr>
          <p:cNvSpPr>
            <a:spLocks noGrp="1"/>
          </p:cNvSpPr>
          <p:nvPr>
            <p:ph idx="1"/>
          </p:nvPr>
        </p:nvSpPr>
        <p:spPr>
          <a:xfrm>
            <a:off x="599659" y="1898792"/>
            <a:ext cx="10740887" cy="4492067"/>
          </a:xfrm>
        </p:spPr>
        <p:txBody>
          <a:bodyPr>
            <a:normAutofit/>
          </a:bodyPr>
          <a:lstStyle/>
          <a:p>
            <a:r>
              <a:rPr lang="en-US" sz="3000" dirty="0">
                <a:solidFill>
                  <a:srgbClr val="FFC000"/>
                </a:solidFill>
              </a:rPr>
              <a:t>2:13-15 </a:t>
            </a:r>
            <a:r>
              <a:rPr lang="en-US" dirty="0">
                <a:solidFill>
                  <a:schemeClr val="bg1"/>
                </a:solidFill>
              </a:rPr>
              <a:t>Therefore submit yourselves to every ordinance of man for the Lord’s sake, whether to the king as supreme, 14 or to governors, as to those who are sent by him for the punishment of evildoers and </a:t>
            </a:r>
            <a:r>
              <a:rPr lang="en-US" i="1" dirty="0">
                <a:solidFill>
                  <a:schemeClr val="bg1"/>
                </a:solidFill>
              </a:rPr>
              <a:t>for the</a:t>
            </a:r>
            <a:r>
              <a:rPr lang="en-US" dirty="0">
                <a:solidFill>
                  <a:schemeClr val="bg1"/>
                </a:solidFill>
              </a:rPr>
              <a:t> praise of those who do good. 15 For this is the will of God, that by doing good you may put to silence the ignorance of foolish men—</a:t>
            </a:r>
          </a:p>
          <a:p>
            <a:r>
              <a:rPr lang="en-US" sz="3000" dirty="0">
                <a:solidFill>
                  <a:srgbClr val="FFC000"/>
                </a:solidFill>
              </a:rPr>
              <a:t>2:16-17</a:t>
            </a:r>
            <a:r>
              <a:rPr lang="en-US" dirty="0">
                <a:solidFill>
                  <a:schemeClr val="bg1"/>
                </a:solidFill>
              </a:rPr>
              <a:t> Live as people who are free, not using your freedom as a cover-up for evil, but living as servants</a:t>
            </a:r>
            <a:r>
              <a:rPr lang="en-US" baseline="30000" dirty="0">
                <a:solidFill>
                  <a:schemeClr val="bg1"/>
                </a:solidFill>
              </a:rPr>
              <a:t> </a:t>
            </a:r>
            <a:r>
              <a:rPr lang="en-US" dirty="0">
                <a:solidFill>
                  <a:schemeClr val="bg1"/>
                </a:solidFill>
              </a:rPr>
              <a:t>of God. </a:t>
            </a:r>
            <a:r>
              <a:rPr lang="en-US" baseline="30000" dirty="0">
                <a:solidFill>
                  <a:schemeClr val="bg1"/>
                </a:solidFill>
              </a:rPr>
              <a:t>17 </a:t>
            </a:r>
            <a:r>
              <a:rPr lang="en-US" dirty="0">
                <a:solidFill>
                  <a:schemeClr val="bg1"/>
                </a:solidFill>
              </a:rPr>
              <a:t>Honor everyone. Love the brotherhood. Fear God. Honor the emperor.</a:t>
            </a:r>
          </a:p>
          <a:p>
            <a:r>
              <a:rPr lang="en-US" sz="3000" dirty="0">
                <a:solidFill>
                  <a:srgbClr val="FFC000"/>
                </a:solidFill>
              </a:rPr>
              <a:t>2:18-25</a:t>
            </a:r>
            <a:r>
              <a:rPr lang="en-US" dirty="0">
                <a:solidFill>
                  <a:schemeClr val="bg1"/>
                </a:solidFill>
              </a:rPr>
              <a:t>  Live honorably, even if you are treated unjustly, for Christ</a:t>
            </a:r>
          </a:p>
        </p:txBody>
      </p:sp>
    </p:spTree>
    <p:extLst>
      <p:ext uri="{BB962C8B-B14F-4D97-AF65-F5344CB8AC3E}">
        <p14:creationId xmlns:p14="http://schemas.microsoft.com/office/powerpoint/2010/main" val="26643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1484</Words>
  <Application>Microsoft Office PowerPoint</Application>
  <PresentationFormat>Widescreen</PresentationFormat>
  <Paragraphs>119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Using Freedom Properly</vt:lpstr>
      <vt:lpstr>Peter speaks about freedom</vt:lpstr>
      <vt:lpstr>“Freedom is destroyed not only by its retraction, but it is also devastated by its abuse” – Ravi Zacharias</vt:lpstr>
      <vt:lpstr>Our New Life in Christ</vt:lpstr>
      <vt:lpstr>Continue Desiring to Grow..</vt:lpstr>
      <vt:lpstr>Beginning to grow together</vt:lpstr>
      <vt:lpstr>People who proclaim His excellency</vt:lpstr>
      <vt:lpstr>Keep your conduct honorable..</vt:lpstr>
      <vt:lpstr>Living out His praises in the world..</vt:lpstr>
      <vt:lpstr>Using Our Freedom properly..</vt:lpstr>
      <vt:lpstr>Using Our Freedom properly..</vt:lpstr>
      <vt:lpstr>Using Freedom Properly</vt:lpstr>
      <vt:lpstr>1 – When the Roll Is Called Up Yonder</vt:lpstr>
      <vt:lpstr>1 – When the Roll Is Called Up Yonder</vt:lpstr>
      <vt:lpstr>c – When the Roll Is Called Up Yonder</vt:lpstr>
      <vt:lpstr>c – When the Roll Is Called Up Yonder</vt:lpstr>
      <vt:lpstr>2 – When the Roll Is Called Up Yonder</vt:lpstr>
      <vt:lpstr>2 – When the Roll Is Called Up Yonder</vt:lpstr>
      <vt:lpstr>c – When the Roll Is Called Up Yonder</vt:lpstr>
      <vt:lpstr>c – When the Roll Is Called Up Yonder</vt:lpstr>
      <vt:lpstr>3 – When the Roll Is Called Up Yonder</vt:lpstr>
      <vt:lpstr>3 – When the Roll Is Called Up Yonder</vt:lpstr>
      <vt:lpstr>c – When the Roll Is Called Up Yonder</vt:lpstr>
      <vt:lpstr>c – When the Roll Is Called Up Yonder</vt:lpstr>
      <vt:lpstr>Using Freedom Properly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3</cp:revision>
  <dcterms:created xsi:type="dcterms:W3CDTF">2020-11-22T05:42:12Z</dcterms:created>
  <dcterms:modified xsi:type="dcterms:W3CDTF">2021-01-24T01:22:54Z</dcterms:modified>
</cp:coreProperties>
</file>