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7" r:id="rId4"/>
    <p:sldId id="273" r:id="rId5"/>
    <p:sldId id="278" r:id="rId6"/>
    <p:sldId id="279" r:id="rId7"/>
    <p:sldId id="280" r:id="rId8"/>
    <p:sldId id="274" r:id="rId9"/>
    <p:sldId id="275" r:id="rId10"/>
    <p:sldId id="276" r:id="rId11"/>
    <p:sldId id="281" r:id="rId12"/>
    <p:sldId id="282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87D79-A6BE-4230-89A1-1A04184483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9A48A3-8AF0-4D7F-9302-9B4B7CF531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4ECA2-2753-4FEC-917E-503C77430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A6B3-43CE-4A6D-B46F-51EF31AE7A0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32E1A-0ECE-47F6-9885-086EDB3D4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60D4F-A506-4242-BD48-08480D9FF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AA63-148B-4881-AC1A-C1AD2A0FA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78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E0AF2-16A5-4356-BC91-ECFCE6F70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7A45BE-D94D-4968-934C-331C56E2E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6A734-0CAA-4D4D-842E-8F01E251C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A6B3-43CE-4A6D-B46F-51EF31AE7A0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713A9-3076-4313-B042-80D39E1F3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27AD2-D213-48EA-81C6-2DC7699EE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AA63-148B-4881-AC1A-C1AD2A0FA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0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85E4EB-BD86-42E7-B2B4-B41A8DA464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087217-FB83-4282-A622-45E4EDB400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FB5FF-833F-4D4A-8B97-88FE801D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A6B3-43CE-4A6D-B46F-51EF31AE7A0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8ADCB-0824-4A3E-9492-77FF5A1DA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73508-949E-4FD6-9D92-C3ED6F691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AA63-148B-4881-AC1A-C1AD2A0FA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65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137BE-7C54-49EE-85A6-6BC437D7E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CFF0E-2875-4816-A1C3-5271243BA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3E12E-E9B4-41ED-BA91-399F440B3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A6B3-43CE-4A6D-B46F-51EF31AE7A0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0FFC2-A78D-4FD2-ADCC-3BA69211C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8AB82-3DF9-4AE4-AE96-ACC1C2748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AA63-148B-4881-AC1A-C1AD2A0FA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5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A78A9-7480-4AB6-B23B-1F0FA4C14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2B4B58-502C-4067-943F-D5FBBC61C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AD5F1-EA06-4FA6-85D8-2D4EA9932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A6B3-43CE-4A6D-B46F-51EF31AE7A0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3F7AB-0AE6-4981-B528-A41EEAFD2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87D84-D980-4A5D-93FD-FF81DD75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AA63-148B-4881-AC1A-C1AD2A0FA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C9259-5BE9-4B90-BC3C-EE6AEC696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A7967-7640-41C4-A838-B093FF3112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E7099E-5010-4220-8CDA-8A06FFEC2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7CAA31-3E95-4F59-AC6B-6C6DEC899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A6B3-43CE-4A6D-B46F-51EF31AE7A0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75DD92-F4BD-4B75-98DD-A353DBE1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EC6E25-F610-4CD3-B2C1-9744917D9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AA63-148B-4881-AC1A-C1AD2A0FA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91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AA636-C023-45C9-A845-08DAC0555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999D71-6691-4A83-AD39-9836AC64B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BDC687-3F27-48DE-A4D5-2E2A97C3A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1DC744-59D0-43E2-AB2F-B5D691C401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F68A71-CE2E-4185-AEEA-DFCBC2CD14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E1022C-5B9A-42A9-BAD7-3CECD4FC9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A6B3-43CE-4A6D-B46F-51EF31AE7A0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F948A8-FD0A-4D3C-9D98-DF2EFA30E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36563B-BAE7-4972-88A7-1612BCB87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AA63-148B-4881-AC1A-C1AD2A0FA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8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BAAE3-0AC2-44DB-BF97-BC3135392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221B1C-2317-43F4-9E57-D50D1E741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A6B3-43CE-4A6D-B46F-51EF31AE7A0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93230A-6551-4CDF-B235-FFEA525F5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106792-D4F5-4A09-8BDD-3445DA151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AA63-148B-4881-AC1A-C1AD2A0FA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05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EDC3A4-BC01-4B75-B5BE-AB922EF85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A6B3-43CE-4A6D-B46F-51EF31AE7A0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B31256-EE62-4840-8598-FFA0FCEA7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27E0D-3AE5-4B6A-AFFE-0B362D6AD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AA63-148B-4881-AC1A-C1AD2A0FA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8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39299-0028-4B42-8CE8-B5BA515ED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53A6A-B5E9-46E5-AA8E-95D947CDE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F303EA-5A8E-4583-A9F9-F31858CB2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D25F88-CC2B-45D6-8332-1E23393FB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A6B3-43CE-4A6D-B46F-51EF31AE7A0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672466-537E-4BBD-AB3F-03158F7B9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3237C-CA88-445E-96C1-39D9440E3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AA63-148B-4881-AC1A-C1AD2A0FA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9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02A21-6E11-48BB-B714-4ADF6521E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4F7832-B4FD-47DA-8412-3670907B16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0E931F-3477-4F7B-9F6E-74A6A29BF9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55336C-9D0D-450A-9A15-E5E792CA8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A6B3-43CE-4A6D-B46F-51EF31AE7A0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54CD2-E68A-40A2-B09A-E6E9FB478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D7B0B-AC69-4AE4-90B8-A79B3B1D1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AA63-148B-4881-AC1A-C1AD2A0FA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6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25BFA9-3106-4E24-9AA4-BCA95E8A6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7F0BE-E522-443B-BA58-19128A76D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FA859-5D95-47CD-8799-62E65D1512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2A6B3-43CE-4A6D-B46F-51EF31AE7A0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C725C-2F2D-42A6-9BA7-5EAF2424B9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805E9-3AFB-4290-A76C-7C39193428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DAA63-148B-4881-AC1A-C1AD2A0FA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8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kitchen with a table in a room&#10;&#10;Description automatically generated">
            <a:extLst>
              <a:ext uri="{FF2B5EF4-FFF2-40B4-BE49-F238E27FC236}">
                <a16:creationId xmlns:a16="http://schemas.microsoft.com/office/drawing/2014/main" id="{27DE7E6B-3B95-4CF5-B886-BD68B65868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9091"/>
          <a:stretch/>
        </p:blipFill>
        <p:spPr>
          <a:xfrm>
            <a:off x="-6274" y="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D49FE6D-E54D-4A15-9572-966ED42F8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51489"/>
            <a:ext cx="12192000" cy="2077327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FF8950-0B48-4336-8337-9F23891E3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688" y="4621015"/>
            <a:ext cx="10918056" cy="981480"/>
          </a:xfrm>
        </p:spPr>
        <p:txBody>
          <a:bodyPr>
            <a:normAutofit/>
          </a:bodyPr>
          <a:lstStyle/>
          <a:p>
            <a:r>
              <a:rPr lang="en-US" dirty="0"/>
              <a:t>The Right to Religious Freedom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4D30E-F2E1-45CF-A68E-500D32E02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688" y="5750937"/>
            <a:ext cx="10918056" cy="468888"/>
          </a:xfrm>
        </p:spPr>
        <p:txBody>
          <a:bodyPr>
            <a:noAutofit/>
          </a:bodyPr>
          <a:lstStyle/>
          <a:p>
            <a:r>
              <a:rPr lang="en-US" sz="3200" dirty="0"/>
              <a:t>Leviticus 25:1-10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FC8083-BBFA-464C-A805-4E844F66B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4149692"/>
            <a:ext cx="12188824" cy="0"/>
          </a:xfrm>
          <a:prstGeom prst="line">
            <a:avLst/>
          </a:prstGeom>
          <a:ln w="50800">
            <a:solidFill>
              <a:schemeClr val="bg1">
                <a:alpha val="9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7DF9911-4A37-4096-BE25-0CCCFEC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5711486"/>
            <a:ext cx="27432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C752BC6-CDD2-4020-8DCF-B5E813CD3A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426067"/>
            <a:ext cx="12188824" cy="0"/>
          </a:xfrm>
          <a:prstGeom prst="line">
            <a:avLst/>
          </a:prstGeom>
          <a:ln w="50800">
            <a:solidFill>
              <a:schemeClr val="bg1">
                <a:alpha val="9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525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kitchen with a table in a room&#10;&#10;Description automatically generated">
            <a:extLst>
              <a:ext uri="{FF2B5EF4-FFF2-40B4-BE49-F238E27FC236}">
                <a16:creationId xmlns:a16="http://schemas.microsoft.com/office/drawing/2014/main" id="{27DE7E6B-3B95-4CF5-B886-BD68B65868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639865-EA43-4246-8144-53DDBAF68DCD}"/>
              </a:ext>
            </a:extLst>
          </p:cNvPr>
          <p:cNvSpPr/>
          <p:nvPr/>
        </p:nvSpPr>
        <p:spPr>
          <a:xfrm>
            <a:off x="390740" y="194826"/>
            <a:ext cx="11410519" cy="6314393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FF8950-0B48-4336-8337-9F23891E3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844" y="581546"/>
            <a:ext cx="6032570" cy="628129"/>
          </a:xfrm>
          <a:effectLst/>
        </p:spPr>
        <p:txBody>
          <a:bodyPr anchor="ctr">
            <a:normAutofit fontScale="90000"/>
          </a:bodyPr>
          <a:lstStyle/>
          <a:p>
            <a:pPr algn="l"/>
            <a:endParaRPr lang="en-US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4D30E-F2E1-45CF-A68E-500D32E02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844" y="1404491"/>
            <a:ext cx="10172700" cy="4831303"/>
          </a:xfrm>
          <a:effectLst/>
        </p:spPr>
        <p:txBody>
          <a:bodyPr>
            <a:normAutofit/>
          </a:bodyPr>
          <a:lstStyle/>
          <a:p>
            <a:pPr algn="l"/>
            <a:endParaRPr lang="en-US" sz="3000" dirty="0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864B7E2E-CB1F-412D-BDDC-F9F3B6EEF6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10" y="523051"/>
            <a:ext cx="5576494" cy="2560807"/>
          </a:xfrm>
          <a:prstGeom prst="rect">
            <a:avLst/>
          </a:prstGeom>
        </p:spPr>
      </p:pic>
      <p:pic>
        <p:nvPicPr>
          <p:cNvPr id="9" name="Picture 8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B6D4069D-8F56-47DA-BF67-C73556D660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308" y="523052"/>
            <a:ext cx="4071763" cy="2714508"/>
          </a:xfrm>
          <a:prstGeom prst="rect">
            <a:avLst/>
          </a:prstGeom>
        </p:spPr>
      </p:pic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DA102AF-09F1-4D16-9D6E-0D2882C548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520" y="3255342"/>
            <a:ext cx="5417417" cy="2844144"/>
          </a:xfrm>
          <a:prstGeom prst="rect">
            <a:avLst/>
          </a:prstGeom>
        </p:spPr>
      </p:pic>
      <p:pic>
        <p:nvPicPr>
          <p:cNvPr id="13" name="Picture 12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7C2B1E0E-E1DF-4515-8896-900F2CBC8E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804" y="3417266"/>
            <a:ext cx="4568572" cy="248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793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kitchen with a table in a room&#10;&#10;Description automatically generated">
            <a:extLst>
              <a:ext uri="{FF2B5EF4-FFF2-40B4-BE49-F238E27FC236}">
                <a16:creationId xmlns:a16="http://schemas.microsoft.com/office/drawing/2014/main" id="{27DE7E6B-3B95-4CF5-B886-BD68B65868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639865-EA43-4246-8144-53DDBAF68DCD}"/>
              </a:ext>
            </a:extLst>
          </p:cNvPr>
          <p:cNvSpPr/>
          <p:nvPr/>
        </p:nvSpPr>
        <p:spPr>
          <a:xfrm>
            <a:off x="390740" y="194826"/>
            <a:ext cx="11410519" cy="6314393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FF8950-0B48-4336-8337-9F23891E3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844" y="581546"/>
            <a:ext cx="6032570" cy="628129"/>
          </a:xfrm>
          <a:effectLst/>
        </p:spPr>
        <p:txBody>
          <a:bodyPr anchor="ctr">
            <a:normAutofit fontScale="90000"/>
          </a:bodyPr>
          <a:lstStyle/>
          <a:p>
            <a:pPr algn="l"/>
            <a:endParaRPr lang="en-US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4D30E-F2E1-45CF-A68E-500D32E02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844" y="1404491"/>
            <a:ext cx="10172700" cy="4831303"/>
          </a:xfrm>
          <a:effectLst/>
        </p:spPr>
        <p:txBody>
          <a:bodyPr>
            <a:normAutofit/>
          </a:bodyPr>
          <a:lstStyle/>
          <a:p>
            <a:pPr algn="l"/>
            <a:endParaRPr lang="en-US" sz="3000" dirty="0"/>
          </a:p>
        </p:txBody>
      </p:sp>
      <p:pic>
        <p:nvPicPr>
          <p:cNvPr id="8" name="Picture 7" descr="A person standing in front of a flower&#10;&#10;Description automatically generated">
            <a:extLst>
              <a:ext uri="{FF2B5EF4-FFF2-40B4-BE49-F238E27FC236}">
                <a16:creationId xmlns:a16="http://schemas.microsoft.com/office/drawing/2014/main" id="{94F283C0-CBE9-4CD0-A4A2-7EA2CB719F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797" y="556576"/>
            <a:ext cx="4129903" cy="2755202"/>
          </a:xfrm>
          <a:prstGeom prst="rect">
            <a:avLst/>
          </a:prstGeom>
        </p:spPr>
      </p:pic>
      <p:pic>
        <p:nvPicPr>
          <p:cNvPr id="12" name="Picture 11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7399C5FF-F377-4E69-9293-647E21D934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595" y="556575"/>
            <a:ext cx="4903602" cy="2755201"/>
          </a:xfrm>
          <a:prstGeom prst="rect">
            <a:avLst/>
          </a:prstGeom>
        </p:spPr>
      </p:pic>
      <p:pic>
        <p:nvPicPr>
          <p:cNvPr id="15" name="Picture 14" descr="A person holding a sign&#10;&#10;Description automatically generated">
            <a:extLst>
              <a:ext uri="{FF2B5EF4-FFF2-40B4-BE49-F238E27FC236}">
                <a16:creationId xmlns:a16="http://schemas.microsoft.com/office/drawing/2014/main" id="{3BAECFC8-9C53-4D4A-989E-61981322E1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631" y="3232189"/>
            <a:ext cx="6553200" cy="33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373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kitchen with a table in a room&#10;&#10;Description automatically generated">
            <a:extLst>
              <a:ext uri="{FF2B5EF4-FFF2-40B4-BE49-F238E27FC236}">
                <a16:creationId xmlns:a16="http://schemas.microsoft.com/office/drawing/2014/main" id="{27DE7E6B-3B95-4CF5-B886-BD68B65868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639865-EA43-4246-8144-53DDBAF68DCD}"/>
              </a:ext>
            </a:extLst>
          </p:cNvPr>
          <p:cNvSpPr/>
          <p:nvPr/>
        </p:nvSpPr>
        <p:spPr>
          <a:xfrm>
            <a:off x="390740" y="194826"/>
            <a:ext cx="11410519" cy="6314393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FF8950-0B48-4336-8337-9F23891E3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844" y="581546"/>
            <a:ext cx="6032570" cy="628129"/>
          </a:xfrm>
          <a:effectLst/>
        </p:spPr>
        <p:txBody>
          <a:bodyPr anchor="ctr">
            <a:normAutofit fontScale="90000"/>
          </a:bodyPr>
          <a:lstStyle/>
          <a:p>
            <a:pPr algn="l"/>
            <a:endParaRPr lang="en-US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4D30E-F2E1-45CF-A68E-500D32E02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844" y="1404491"/>
            <a:ext cx="10172700" cy="4831303"/>
          </a:xfrm>
          <a:effectLst/>
        </p:spPr>
        <p:txBody>
          <a:bodyPr>
            <a:normAutofit/>
          </a:bodyPr>
          <a:lstStyle/>
          <a:p>
            <a:pPr algn="l"/>
            <a:endParaRPr lang="en-US" sz="3000" dirty="0"/>
          </a:p>
        </p:txBody>
      </p:sp>
      <p:pic>
        <p:nvPicPr>
          <p:cNvPr id="7" name="Picture 6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F7BDB125-C5C7-47A5-9FBE-C9A7BDB819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45" y="348781"/>
            <a:ext cx="9968899" cy="598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791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kitchen with a table in a room&#10;&#10;Description automatically generated">
            <a:extLst>
              <a:ext uri="{FF2B5EF4-FFF2-40B4-BE49-F238E27FC236}">
                <a16:creationId xmlns:a16="http://schemas.microsoft.com/office/drawing/2014/main" id="{27DE7E6B-3B95-4CF5-B886-BD68B65868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9091"/>
          <a:stretch/>
        </p:blipFill>
        <p:spPr>
          <a:xfrm>
            <a:off x="-6274" y="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D49FE6D-E54D-4A15-9572-966ED42F8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51489"/>
            <a:ext cx="12192000" cy="2077327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FF8950-0B48-4336-8337-9F23891E3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688" y="4621015"/>
            <a:ext cx="10918056" cy="981480"/>
          </a:xfrm>
        </p:spPr>
        <p:txBody>
          <a:bodyPr>
            <a:normAutofit/>
          </a:bodyPr>
          <a:lstStyle/>
          <a:p>
            <a:r>
              <a:rPr lang="en-US" dirty="0"/>
              <a:t>The Right to Religious Freedom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4D30E-F2E1-45CF-A68E-500D32E02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688" y="5750937"/>
            <a:ext cx="10918056" cy="468888"/>
          </a:xfrm>
        </p:spPr>
        <p:txBody>
          <a:bodyPr>
            <a:noAutofit/>
          </a:bodyPr>
          <a:lstStyle/>
          <a:p>
            <a:r>
              <a:rPr lang="en-US" sz="3200" dirty="0"/>
              <a:t>Leviticus 25:1-10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FC8083-BBFA-464C-A805-4E844F66B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4149692"/>
            <a:ext cx="12188824" cy="0"/>
          </a:xfrm>
          <a:prstGeom prst="line">
            <a:avLst/>
          </a:prstGeom>
          <a:ln w="50800">
            <a:solidFill>
              <a:schemeClr val="bg1">
                <a:alpha val="9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7DF9911-4A37-4096-BE25-0CCCFEC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5711486"/>
            <a:ext cx="27432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C752BC6-CDD2-4020-8DCF-B5E813CD3A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426067"/>
            <a:ext cx="12188824" cy="0"/>
          </a:xfrm>
          <a:prstGeom prst="line">
            <a:avLst/>
          </a:prstGeom>
          <a:ln w="50800">
            <a:solidFill>
              <a:schemeClr val="bg1">
                <a:alpha val="9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376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kitchen with a table in a room&#10;&#10;Description automatically generated">
            <a:extLst>
              <a:ext uri="{FF2B5EF4-FFF2-40B4-BE49-F238E27FC236}">
                <a16:creationId xmlns:a16="http://schemas.microsoft.com/office/drawing/2014/main" id="{27DE7E6B-3B95-4CF5-B886-BD68B65868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639865-EA43-4246-8144-53DDBAF68DCD}"/>
              </a:ext>
            </a:extLst>
          </p:cNvPr>
          <p:cNvSpPr/>
          <p:nvPr/>
        </p:nvSpPr>
        <p:spPr>
          <a:xfrm>
            <a:off x="390740" y="194826"/>
            <a:ext cx="11410519" cy="6314393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FF8950-0B48-4336-8337-9F23891E3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844" y="581546"/>
            <a:ext cx="6032570" cy="628129"/>
          </a:xfrm>
          <a:effectLst/>
        </p:spPr>
        <p:txBody>
          <a:bodyPr anchor="ctr">
            <a:normAutofit fontScale="90000"/>
          </a:bodyPr>
          <a:lstStyle/>
          <a:p>
            <a:pPr algn="l"/>
            <a:r>
              <a:rPr lang="en-US" sz="4000" b="1" dirty="0"/>
              <a:t>Liberty Bell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4D30E-F2E1-45CF-A68E-500D32E02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0144" y="5564563"/>
            <a:ext cx="10058400" cy="671231"/>
          </a:xfrm>
          <a:effectLst/>
        </p:spPr>
        <p:txBody>
          <a:bodyPr>
            <a:normAutofit fontScale="92500"/>
          </a:bodyPr>
          <a:lstStyle/>
          <a:p>
            <a:r>
              <a:rPr lang="en-US" sz="3600" dirty="0"/>
              <a:t>“Proclaim liberty throughout the land” Leviticus 25:10</a:t>
            </a:r>
          </a:p>
        </p:txBody>
      </p:sp>
      <p:pic>
        <p:nvPicPr>
          <p:cNvPr id="7" name="Picture 6" descr="A bell with a building in the background&#10;&#10;Description automatically generated">
            <a:extLst>
              <a:ext uri="{FF2B5EF4-FFF2-40B4-BE49-F238E27FC236}">
                <a16:creationId xmlns:a16="http://schemas.microsoft.com/office/drawing/2014/main" id="{74A6B525-0A37-4094-A599-D5932894A1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699" y="1404490"/>
            <a:ext cx="6423025" cy="3881496"/>
          </a:xfrm>
          <a:prstGeom prst="rect">
            <a:avLst/>
          </a:prstGeom>
        </p:spPr>
      </p:pic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0D4F4249-D773-4F37-AF6A-61FD01C18D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826"/>
            <a:ext cx="12192000" cy="640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66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kitchen with a table in a room&#10;&#10;Description automatically generated">
            <a:extLst>
              <a:ext uri="{FF2B5EF4-FFF2-40B4-BE49-F238E27FC236}">
                <a16:creationId xmlns:a16="http://schemas.microsoft.com/office/drawing/2014/main" id="{27DE7E6B-3B95-4CF5-B886-BD68B65868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639865-EA43-4246-8144-53DDBAF68DCD}"/>
              </a:ext>
            </a:extLst>
          </p:cNvPr>
          <p:cNvSpPr/>
          <p:nvPr/>
        </p:nvSpPr>
        <p:spPr>
          <a:xfrm>
            <a:off x="266915" y="271803"/>
            <a:ext cx="11610760" cy="6314393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FF8950-0B48-4336-8337-9F23891E3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844" y="581546"/>
            <a:ext cx="6032570" cy="628129"/>
          </a:xfrm>
          <a:effectLst/>
        </p:spPr>
        <p:txBody>
          <a:bodyPr anchor="ctr">
            <a:normAutofit fontScale="90000"/>
          </a:bodyPr>
          <a:lstStyle/>
          <a:p>
            <a:pPr algn="l"/>
            <a:endParaRPr lang="en-US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4D30E-F2E1-45CF-A68E-500D32E02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844" y="1371601"/>
            <a:ext cx="10172700" cy="4864194"/>
          </a:xfrm>
          <a:effectLst/>
        </p:spPr>
        <p:txBody>
          <a:bodyPr>
            <a:normAutofit/>
          </a:bodyPr>
          <a:lstStyle/>
          <a:p>
            <a:pPr algn="l"/>
            <a:endParaRPr lang="en-US" sz="3000" dirty="0"/>
          </a:p>
        </p:txBody>
      </p:sp>
      <p:pic>
        <p:nvPicPr>
          <p:cNvPr id="8" name="Picture 7" descr="Text, letter&#10;&#10;Description automatically generated">
            <a:extLst>
              <a:ext uri="{FF2B5EF4-FFF2-40B4-BE49-F238E27FC236}">
                <a16:creationId xmlns:a16="http://schemas.microsoft.com/office/drawing/2014/main" id="{1A206BCD-B1B0-458B-ACD7-833A59123F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14653"/>
            <a:ext cx="11661217" cy="6451600"/>
          </a:xfrm>
          <a:prstGeom prst="rect">
            <a:avLst/>
          </a:prstGeom>
        </p:spPr>
      </p:pic>
      <p:pic>
        <p:nvPicPr>
          <p:cNvPr id="11" name="Picture 10" descr="Text, letter&#10;&#10;Description automatically generated">
            <a:extLst>
              <a:ext uri="{FF2B5EF4-FFF2-40B4-BE49-F238E27FC236}">
                <a16:creationId xmlns:a16="http://schemas.microsoft.com/office/drawing/2014/main" id="{3C08A44F-FAEE-4966-9FA0-48D8CFE147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58" y="191747"/>
            <a:ext cx="11708627" cy="645160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5E8976B-9C31-4E53-BD63-6C137319E0CA}"/>
              </a:ext>
            </a:extLst>
          </p:cNvPr>
          <p:cNvCxnSpPr/>
          <p:nvPr/>
        </p:nvCxnSpPr>
        <p:spPr>
          <a:xfrm>
            <a:off x="5791200" y="4705350"/>
            <a:ext cx="4257675" cy="0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88FBDC-6017-4D18-9972-DA1752055723}"/>
              </a:ext>
            </a:extLst>
          </p:cNvPr>
          <p:cNvCxnSpPr>
            <a:cxnSpLocks/>
          </p:cNvCxnSpPr>
          <p:nvPr/>
        </p:nvCxnSpPr>
        <p:spPr>
          <a:xfrm>
            <a:off x="3150973" y="6235795"/>
            <a:ext cx="2640227" cy="0"/>
          </a:xfrm>
          <a:prstGeom prst="line">
            <a:avLst/>
          </a:prstGeom>
          <a:ln w="698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127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kitchen with a table in a room&#10;&#10;Description automatically generated">
            <a:extLst>
              <a:ext uri="{FF2B5EF4-FFF2-40B4-BE49-F238E27FC236}">
                <a16:creationId xmlns:a16="http://schemas.microsoft.com/office/drawing/2014/main" id="{27DE7E6B-3B95-4CF5-B886-BD68B65868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639865-EA43-4246-8144-53DDBAF68DCD}"/>
              </a:ext>
            </a:extLst>
          </p:cNvPr>
          <p:cNvSpPr/>
          <p:nvPr/>
        </p:nvSpPr>
        <p:spPr>
          <a:xfrm>
            <a:off x="390740" y="194826"/>
            <a:ext cx="11410519" cy="6314393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FF8950-0B48-4336-8337-9F23891E3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5729" y="5564564"/>
            <a:ext cx="5694446" cy="808237"/>
          </a:xfrm>
          <a:effectLst/>
        </p:spPr>
        <p:txBody>
          <a:bodyPr anchor="ctr">
            <a:normAutofit/>
          </a:bodyPr>
          <a:lstStyle/>
          <a:p>
            <a:r>
              <a:rPr lang="en-US" sz="4000" b="1" dirty="0"/>
              <a:t>Judge Amy Coney Barrett</a:t>
            </a:r>
          </a:p>
        </p:txBody>
      </p:sp>
      <p:pic>
        <p:nvPicPr>
          <p:cNvPr id="8" name="Picture 7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FE9B8195-14EE-48BD-BF69-8459CE3A77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683" y="605957"/>
            <a:ext cx="7442283" cy="5028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39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kitchen with a table in a room&#10;&#10;Description automatically generated">
            <a:extLst>
              <a:ext uri="{FF2B5EF4-FFF2-40B4-BE49-F238E27FC236}">
                <a16:creationId xmlns:a16="http://schemas.microsoft.com/office/drawing/2014/main" id="{27DE7E6B-3B95-4CF5-B886-BD68B65868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639865-EA43-4246-8144-53DDBAF68DCD}"/>
              </a:ext>
            </a:extLst>
          </p:cNvPr>
          <p:cNvSpPr/>
          <p:nvPr/>
        </p:nvSpPr>
        <p:spPr>
          <a:xfrm>
            <a:off x="390740" y="194826"/>
            <a:ext cx="11410519" cy="6314393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FF8950-0B48-4336-8337-9F23891E3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844" y="581546"/>
            <a:ext cx="6032570" cy="628129"/>
          </a:xfrm>
          <a:effectLst/>
        </p:spPr>
        <p:txBody>
          <a:bodyPr anchor="ctr">
            <a:normAutofit fontScale="90000"/>
          </a:bodyPr>
          <a:lstStyle/>
          <a:p>
            <a:pPr algn="l"/>
            <a:endParaRPr lang="en-US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4D30E-F2E1-45CF-A68E-500D32E02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844" y="1404491"/>
            <a:ext cx="10172700" cy="4831303"/>
          </a:xfrm>
          <a:effectLst/>
        </p:spPr>
        <p:txBody>
          <a:bodyPr>
            <a:normAutofit/>
          </a:bodyPr>
          <a:lstStyle/>
          <a:p>
            <a:pPr algn="l"/>
            <a:endParaRPr lang="en-US" sz="3000" dirty="0"/>
          </a:p>
        </p:txBody>
      </p:sp>
      <p:pic>
        <p:nvPicPr>
          <p:cNvPr id="7" name="Picture 6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B451BE09-7727-42DE-B69F-2D461160CB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50" y="101600"/>
            <a:ext cx="11823700" cy="665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385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kitchen with a table in a room&#10;&#10;Description automatically generated">
            <a:extLst>
              <a:ext uri="{FF2B5EF4-FFF2-40B4-BE49-F238E27FC236}">
                <a16:creationId xmlns:a16="http://schemas.microsoft.com/office/drawing/2014/main" id="{27DE7E6B-3B95-4CF5-B886-BD68B65868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92499" y="10"/>
            <a:ext cx="12284499" cy="6857990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63DB36-4BDA-43C9-A005-3C7146994B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7" y="273325"/>
            <a:ext cx="11521438" cy="62894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1639865-EA43-4246-8144-53DDBAF68DCD}"/>
              </a:ext>
            </a:extLst>
          </p:cNvPr>
          <p:cNvSpPr/>
          <p:nvPr/>
        </p:nvSpPr>
        <p:spPr>
          <a:xfrm>
            <a:off x="275249" y="295246"/>
            <a:ext cx="11521438" cy="6289429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FF8950-0B48-4336-8337-9F23891E3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844" y="581546"/>
            <a:ext cx="6032570" cy="906706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en-US" sz="4000" b="1" dirty="0"/>
              <a:t>Our foremost right..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4D30E-F2E1-45CF-A68E-500D32E02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844" y="1614871"/>
            <a:ext cx="10669442" cy="4620923"/>
          </a:xfrm>
          <a:effectLst/>
        </p:spPr>
        <p:txBody>
          <a:bodyPr>
            <a:normAutofit/>
          </a:bodyPr>
          <a:lstStyle/>
          <a:p>
            <a:pPr algn="l"/>
            <a:r>
              <a:rPr lang="en-US" sz="3000" dirty="0"/>
              <a:t>Declaration of Independence “We hold these truths to be self evident that all men are endowed by their creator with certain inalienable rights”</a:t>
            </a:r>
          </a:p>
          <a:p>
            <a:pPr algn="l"/>
            <a:r>
              <a:rPr lang="en-US" sz="3000" dirty="0"/>
              <a:t>Religious liberty is the freedom for all people to live out their faith according to their deepest convictions.</a:t>
            </a:r>
          </a:p>
          <a:p>
            <a:pPr algn="l"/>
            <a:r>
              <a:rPr lang="en-US" sz="3000" dirty="0"/>
              <a:t>Religious freedom is more than the freedom to worship. It means people shouldn’t have to go against their core values and beliefs to conform to culture or government.</a:t>
            </a:r>
          </a:p>
          <a:p>
            <a:pPr algn="l"/>
            <a:r>
              <a:rPr lang="en-US" sz="3000" dirty="0"/>
              <a:t>Removing authoritarian control from religion is a founding principle of American society, traditionally seen as a God-given right.</a:t>
            </a:r>
          </a:p>
          <a:p>
            <a:pPr algn="l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9969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kitchen with a table in a room&#10;&#10;Description automatically generated">
            <a:extLst>
              <a:ext uri="{FF2B5EF4-FFF2-40B4-BE49-F238E27FC236}">
                <a16:creationId xmlns:a16="http://schemas.microsoft.com/office/drawing/2014/main" id="{27DE7E6B-3B95-4CF5-B886-BD68B65868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92499" y="10"/>
            <a:ext cx="12284499" cy="6857990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63DB36-4BDA-43C9-A005-3C7146994B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7" y="273325"/>
            <a:ext cx="11521438" cy="62894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1639865-EA43-4246-8144-53DDBAF68DCD}"/>
              </a:ext>
            </a:extLst>
          </p:cNvPr>
          <p:cNvSpPr/>
          <p:nvPr/>
        </p:nvSpPr>
        <p:spPr>
          <a:xfrm>
            <a:off x="275249" y="295246"/>
            <a:ext cx="11521438" cy="6289429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FF8950-0B48-4336-8337-9F23891E3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844" y="581546"/>
            <a:ext cx="6032570" cy="906706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en-US" sz="4000" b="1" dirty="0"/>
              <a:t>God-given rights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4D30E-F2E1-45CF-A68E-500D32E02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844" y="1614871"/>
            <a:ext cx="10172700" cy="4620923"/>
          </a:xfrm>
          <a:effectLst/>
        </p:spPr>
        <p:txBody>
          <a:bodyPr>
            <a:normAutofit/>
          </a:bodyPr>
          <a:lstStyle/>
          <a:p>
            <a:pPr algn="l"/>
            <a:r>
              <a:rPr lang="en-US" sz="3000" dirty="0"/>
              <a:t>These ideals of religious liberty have their roots in the Bible</a:t>
            </a:r>
          </a:p>
          <a:p>
            <a:pPr algn="l"/>
            <a:r>
              <a:rPr lang="en-US" sz="3000" dirty="0"/>
              <a:t>God respects our choices .. Genesis 13:8-12, Joshua 24:15</a:t>
            </a:r>
          </a:p>
          <a:p>
            <a:pPr algn="l"/>
            <a:r>
              <a:rPr lang="en-US" sz="3000" dirty="0"/>
              <a:t>God Himself extends a freedom to people to choose or to reject Him.. Luke 18:18-25  Matt 13:18-41</a:t>
            </a:r>
          </a:p>
          <a:p>
            <a:pPr algn="l"/>
            <a:r>
              <a:rPr lang="en-US" sz="3000" dirty="0"/>
              <a:t>God establishes human governments (home, government, church) to protect, preserve, uphold the good.. </a:t>
            </a:r>
          </a:p>
          <a:p>
            <a:pPr algn="l"/>
            <a:r>
              <a:rPr lang="en-US" sz="3000" dirty="0"/>
              <a:t>Because of sin, only God can redeem fallen man.. John 3:16</a:t>
            </a:r>
          </a:p>
          <a:p>
            <a:pPr algn="l"/>
            <a:r>
              <a:rPr lang="en-US" sz="3000" dirty="0"/>
              <a:t>God is over all and gives man the right of conscience to obey God rather than men.. Acts 4:19-20; 5:28-30</a:t>
            </a:r>
          </a:p>
          <a:p>
            <a:pPr algn="l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0141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kitchen with a table in a room&#10;&#10;Description automatically generated">
            <a:extLst>
              <a:ext uri="{FF2B5EF4-FFF2-40B4-BE49-F238E27FC236}">
                <a16:creationId xmlns:a16="http://schemas.microsoft.com/office/drawing/2014/main" id="{27DE7E6B-3B95-4CF5-B886-BD68B65868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639865-EA43-4246-8144-53DDBAF68DCD}"/>
              </a:ext>
            </a:extLst>
          </p:cNvPr>
          <p:cNvSpPr/>
          <p:nvPr/>
        </p:nvSpPr>
        <p:spPr>
          <a:xfrm>
            <a:off x="390740" y="194826"/>
            <a:ext cx="11410519" cy="6314393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FF8950-0B48-4336-8337-9F23891E3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843" y="581546"/>
            <a:ext cx="8235161" cy="628129"/>
          </a:xfrm>
          <a:effectLst/>
        </p:spPr>
        <p:txBody>
          <a:bodyPr anchor="ctr">
            <a:normAutofit fontScale="90000"/>
          </a:bodyPr>
          <a:lstStyle/>
          <a:p>
            <a:pPr algn="l"/>
            <a:r>
              <a:rPr lang="en-US" sz="4000" b="1" dirty="0"/>
              <a:t>Religious freedom and discrimination cases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4D30E-F2E1-45CF-A68E-500D32E02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844" y="1404491"/>
            <a:ext cx="10172700" cy="4831303"/>
          </a:xfrm>
          <a:effectLst/>
        </p:spPr>
        <p:txBody>
          <a:bodyPr>
            <a:normAutofit/>
          </a:bodyPr>
          <a:lstStyle/>
          <a:p>
            <a:pPr algn="l"/>
            <a:endParaRPr lang="en-US" sz="3000" dirty="0"/>
          </a:p>
        </p:txBody>
      </p:sp>
      <p:pic>
        <p:nvPicPr>
          <p:cNvPr id="7" name="Picture 6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A2BB06D0-009A-4D04-8449-A8E681E89D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3" y="1501899"/>
            <a:ext cx="12198094" cy="510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632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kitchen with a table in a room&#10;&#10;Description automatically generated">
            <a:extLst>
              <a:ext uri="{FF2B5EF4-FFF2-40B4-BE49-F238E27FC236}">
                <a16:creationId xmlns:a16="http://schemas.microsoft.com/office/drawing/2014/main" id="{27DE7E6B-3B95-4CF5-B886-BD68B65868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639865-EA43-4246-8144-53DDBAF68DCD}"/>
              </a:ext>
            </a:extLst>
          </p:cNvPr>
          <p:cNvSpPr/>
          <p:nvPr/>
        </p:nvSpPr>
        <p:spPr>
          <a:xfrm>
            <a:off x="390740" y="194826"/>
            <a:ext cx="11410519" cy="6314393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FF8950-0B48-4336-8337-9F23891E3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844" y="581546"/>
            <a:ext cx="6032570" cy="628129"/>
          </a:xfrm>
          <a:effectLst/>
        </p:spPr>
        <p:txBody>
          <a:bodyPr anchor="ctr">
            <a:normAutofit fontScale="90000"/>
          </a:bodyPr>
          <a:lstStyle/>
          <a:p>
            <a:pPr algn="l"/>
            <a:endParaRPr lang="en-US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4D30E-F2E1-45CF-A68E-500D32E02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844" y="1404491"/>
            <a:ext cx="10172700" cy="4831303"/>
          </a:xfrm>
          <a:effectLst/>
        </p:spPr>
        <p:txBody>
          <a:bodyPr>
            <a:normAutofit/>
          </a:bodyPr>
          <a:lstStyle/>
          <a:p>
            <a:pPr algn="l"/>
            <a:endParaRPr lang="en-US" sz="3000" dirty="0"/>
          </a:p>
        </p:txBody>
      </p:sp>
      <p:pic>
        <p:nvPicPr>
          <p:cNvPr id="7" name="Picture 6" descr="A person standing in a kitchen preparing food&#10;&#10;Description automatically generated">
            <a:extLst>
              <a:ext uri="{FF2B5EF4-FFF2-40B4-BE49-F238E27FC236}">
                <a16:creationId xmlns:a16="http://schemas.microsoft.com/office/drawing/2014/main" id="{E05DAA07-7DEF-44EE-A050-66A2F7B1CA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096" y="463919"/>
            <a:ext cx="4410773" cy="2940515"/>
          </a:xfrm>
          <a:prstGeom prst="rect">
            <a:avLst/>
          </a:prstGeom>
        </p:spPr>
      </p:pic>
      <p:pic>
        <p:nvPicPr>
          <p:cNvPr id="9" name="Picture 8" descr="Two people standing in front of a cake&#10;&#10;Description automatically generated">
            <a:extLst>
              <a:ext uri="{FF2B5EF4-FFF2-40B4-BE49-F238E27FC236}">
                <a16:creationId xmlns:a16="http://schemas.microsoft.com/office/drawing/2014/main" id="{0D42E321-CCC5-4493-9652-922BCD83EA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974" y="463919"/>
            <a:ext cx="4791064" cy="3032875"/>
          </a:xfrm>
          <a:prstGeom prst="rect">
            <a:avLst/>
          </a:prstGeom>
        </p:spPr>
      </p:pic>
      <p:pic>
        <p:nvPicPr>
          <p:cNvPr id="11" name="Picture 10" descr="A person preparing food in a kitchen&#10;&#10;Description automatically generated">
            <a:extLst>
              <a:ext uri="{FF2B5EF4-FFF2-40B4-BE49-F238E27FC236}">
                <a16:creationId xmlns:a16="http://schemas.microsoft.com/office/drawing/2014/main" id="{C3960D7F-4EFD-4295-960B-E468147012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974" y="3559868"/>
            <a:ext cx="4798321" cy="2990048"/>
          </a:xfrm>
          <a:prstGeom prst="rect">
            <a:avLst/>
          </a:prstGeom>
        </p:spPr>
      </p:pic>
      <p:pic>
        <p:nvPicPr>
          <p:cNvPr id="13" name="Picture 12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A57ACC6B-07B7-4C78-835E-E8FD3C22F4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096" y="3578472"/>
            <a:ext cx="4480629" cy="2674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534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3424</TotalTime>
  <Words>228</Words>
  <Application>Microsoft Office PowerPoint</Application>
  <PresentationFormat>Widescreen</PresentationFormat>
  <Paragraphs>20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The Right to Religious Freedom</vt:lpstr>
      <vt:lpstr>Liberty Bell</vt:lpstr>
      <vt:lpstr>PowerPoint Presentation</vt:lpstr>
      <vt:lpstr>Judge Amy Coney Barrett</vt:lpstr>
      <vt:lpstr>PowerPoint Presentation</vt:lpstr>
      <vt:lpstr>Our foremost right..</vt:lpstr>
      <vt:lpstr>God-given rights</vt:lpstr>
      <vt:lpstr>Religious freedom and discrimination cases</vt:lpstr>
      <vt:lpstr>PowerPoint Presentation</vt:lpstr>
      <vt:lpstr>PowerPoint Presentation</vt:lpstr>
      <vt:lpstr>PowerPoint Presentation</vt:lpstr>
      <vt:lpstr>PowerPoint Presentation</vt:lpstr>
      <vt:lpstr>The Right to Religious Freedom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Right to Religious Freedom</dc:title>
  <dc:creator>PAUL BAILEY</dc:creator>
  <cp:lastModifiedBy>PAUL BAILEY</cp:lastModifiedBy>
  <cp:revision>1</cp:revision>
  <dcterms:created xsi:type="dcterms:W3CDTF">2020-10-04T06:32:22Z</dcterms:created>
  <dcterms:modified xsi:type="dcterms:W3CDTF">2021-02-14T00:42:59Z</dcterms:modified>
</cp:coreProperties>
</file>