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68" r:id="rId5"/>
    <p:sldId id="269" r:id="rId6"/>
    <p:sldId id="272" r:id="rId7"/>
    <p:sldId id="270" r:id="rId8"/>
    <p:sldId id="273" r:id="rId9"/>
    <p:sldId id="275" r:id="rId10"/>
    <p:sldId id="265" r:id="rId11"/>
    <p:sldId id="276" r:id="rId12"/>
    <p:sldId id="274" r:id="rId13"/>
    <p:sldId id="266" r:id="rId14"/>
    <p:sldId id="278" r:id="rId15"/>
    <p:sldId id="267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D13AFD-9C59-4D12-A229-6B387F5C0EF9}" v="848" dt="2021-03-14T17:42:49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26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42EE2-2DE8-46FB-A8CC-3B5224BC5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53789-C7B0-4797-87F7-B99E975EF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3DEC0-AFC1-4CD1-9C4D-15333C194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5CF77-2881-4E24-8806-5A860BD64E4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817E9-8CB0-437A-9C6C-55FB7B08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1FF16-8AA6-4679-90E5-24C38FDC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3DF3D-7800-4EAB-A59B-AC8B7A1F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1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82443-2CE1-476A-A4CD-9F9FED4A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D57E8-2ECE-4158-8CE1-EBDD2EA5E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6C926-0ECA-4BF8-8DB7-72876FB9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5CF77-2881-4E24-8806-5A860BD64E4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956B3-8673-4C9B-B8CC-D21367E41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1CA52-8B52-42D0-8C01-C5E92035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3DF3D-7800-4EAB-A59B-AC8B7A1F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7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CA355C-E20F-4946-B2DE-876F8BB93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9E514-749E-47A7-9CFF-A7D04F33F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90668-AE48-4153-938C-865036D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5CF77-2881-4E24-8806-5A860BD64E4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C5BEE-26A8-4D4B-9E8A-6A7DB890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2F69D-A30E-44C6-9F72-1161F427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3DF3D-7800-4EAB-A59B-AC8B7A1F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2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FBBD-4AE8-4DD5-8418-45783CFDF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9D2BB-7822-4182-B76D-E6460886F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A0465-88C8-4FA4-AA15-862BC8BD8C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5CF77-2881-4E24-8806-5A860BD64E4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83371-32FD-4D55-9CA9-461FBDBB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65B72-562A-4869-887D-E0938B08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3DF3D-7800-4EAB-A59B-AC8B7A1F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4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0140C-C035-4F2B-98EA-FB76E244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8C98-5DA0-4A50-83BB-8C7E171D6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B547A-DDF8-4111-8975-2BD444EF6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5CF77-2881-4E24-8806-5A860BD64E4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B1F4B-30DE-4190-9D3C-4CF92493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2D6FA-9439-4914-83BD-1048011E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3DF3D-7800-4EAB-A59B-AC8B7A1F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0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39C0-9DE7-44AE-8467-8B92AB9C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759F1-8FEA-4C1C-81FA-5C2CD710A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E95CE-9597-4C9A-968B-2CF8703D7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44CFF-6591-4ED1-94E2-EECD49B24A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5CF77-2881-4E24-8806-5A860BD64E4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A5FDE-8878-4BA2-A545-80360BF5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871F0-5FFA-46CD-9932-2A256326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3DF3D-7800-4EAB-A59B-AC8B7A1F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4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93CE-A64C-414A-87B4-8909F528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58566-6C8B-48A6-BF2E-6FDF67E51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0B9CC-6A98-49E0-B7F0-2B11127CB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D0B79-BA7A-4AAB-A097-976CA5494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066FB7-8BF3-4787-AA43-021094D47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C31F8D-A632-489E-B5BA-99BB0615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5CF77-2881-4E24-8806-5A860BD64E4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30ED24-D880-482F-B90B-9161084C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EAEBB-D345-4E5E-9054-A9DDFFD1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3DF3D-7800-4EAB-A59B-AC8B7A1F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3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E9DB-DC60-4E34-B804-48AF9FFA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FAFB4-E909-45D9-A44F-62C998FEF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5CF77-2881-4E24-8806-5A860BD64E4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4E1EB1-770B-4807-812D-D9D0A024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FE3A5-366B-4BB8-96B6-DFF39C2C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3DF3D-7800-4EAB-A59B-AC8B7A1F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22B6DD-874B-4ACD-9762-09F630FB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5CF77-2881-4E24-8806-5A860BD64E4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FD695-4E75-4422-9260-63C105AB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8E9D5-A0FD-4A75-AB01-368C982B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3DF3D-7800-4EAB-A59B-AC8B7A1F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2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BE9E-9D25-437C-989E-D8102B22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B4705-12DF-454D-A794-7FD01F88D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4BFBF-5110-411A-B3C3-0F60E0733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4BD51-2777-4622-A416-0ED2C7E486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5CF77-2881-4E24-8806-5A860BD64E4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1CD98-B060-4AD2-B190-2C5A484FD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A2F40-9C4B-49FC-8B86-F98B418E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3DF3D-7800-4EAB-A59B-AC8B7A1F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1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9CF94-35E3-482E-A5FF-0611135A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BED1F1-BE50-45B2-9DC0-87992AE19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60E11-F2E3-4C09-983D-C7367B3BB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08ECF-EB60-465E-8F59-EEF84BDA5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5CF77-2881-4E24-8806-5A860BD64E4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A1B66-C46D-4769-8F8F-96635665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7E413-8449-4BFC-BCF8-73DEE6B9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3DF3D-7800-4EAB-A59B-AC8B7A1F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10774-7FA1-4070-8DE7-129A4B7D9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D4BE4-A3EF-424C-8DFE-4B3312D65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557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Britannic Bold" panose="020B09030607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Philippians+2%3A5-8&amp;version=NKJV#fen-NKJV-29398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iblegateway.com/passage/?search=Philippians+2%3A5-8&amp;version=NKJV#fen-NKJV-29399b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blegateway.com/passage/?search=Romans+12%3A1-2&amp;version=NKJV#fen-NKJV-28247b" TargetMode="External"/><Relationship Id="rId4" Type="http://schemas.openxmlformats.org/officeDocument/2006/relationships/hyperlink" Target="https://www.biblegateway.com/passage/?search=Romans+12%3A1-2&amp;version=NKJV#fen-NKJV-28247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7C522608-AC0F-4707-893A-70D1BF741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6BDF00-9C48-4995-8D03-9D437F3EE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526" y="5278437"/>
            <a:ext cx="9144000" cy="890337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Romans 12:1-2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5D07D3-C6C8-4599-A199-3F5AEFF0D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7609" y="0"/>
            <a:ext cx="12379609" cy="6858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B76BDCB-00FE-4CE1-9C5D-9BE264771047}"/>
              </a:ext>
            </a:extLst>
          </p:cNvPr>
          <p:cNvSpPr txBox="1">
            <a:spLocks/>
          </p:cNvSpPr>
          <p:nvPr/>
        </p:nvSpPr>
        <p:spPr>
          <a:xfrm>
            <a:off x="1202628" y="5278437"/>
            <a:ext cx="9144000" cy="890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>
                <a:solidFill>
                  <a:schemeClr val="bg1"/>
                </a:solidFill>
                <a:cs typeface="Arial" panose="020B0604020202020204" pitchFamily="34" charset="0"/>
              </a:rPr>
              <a:t>Romans 12:1-2</a:t>
            </a:r>
            <a:endParaRPr lang="en-US" sz="4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91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7C522608-AC0F-4707-893A-70D1BF741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r="35364" b="29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3AF78-31DC-40FF-9AA3-B5975246F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BDF00-9C48-4995-8D03-9D437F3EE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D61B55-F3C9-48B0-80BC-D246CCD4D631}"/>
              </a:ext>
            </a:extLst>
          </p:cNvPr>
          <p:cNvSpPr/>
          <p:nvPr/>
        </p:nvSpPr>
        <p:spPr>
          <a:xfrm>
            <a:off x="0" y="0"/>
            <a:ext cx="4458669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4467C-1B1A-4CFE-8913-DF77D6CC26C2}"/>
              </a:ext>
            </a:extLst>
          </p:cNvPr>
          <p:cNvSpPr/>
          <p:nvPr/>
        </p:nvSpPr>
        <p:spPr>
          <a:xfrm>
            <a:off x="4237783" y="-10"/>
            <a:ext cx="7954217" cy="68579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building, outdoor, sign&#10;&#10;Description automatically generated">
            <a:extLst>
              <a:ext uri="{FF2B5EF4-FFF2-40B4-BE49-F238E27FC236}">
                <a16:creationId xmlns:a16="http://schemas.microsoft.com/office/drawing/2014/main" id="{BFDDE340-E989-4F70-AFD4-53C225641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50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7C522608-AC0F-4707-893A-70D1BF741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r="35364" b="29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D61B55-F3C9-48B0-80BC-D246CCD4D631}"/>
              </a:ext>
            </a:extLst>
          </p:cNvPr>
          <p:cNvSpPr/>
          <p:nvPr/>
        </p:nvSpPr>
        <p:spPr>
          <a:xfrm>
            <a:off x="0" y="10"/>
            <a:ext cx="4586531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4467C-1B1A-4CFE-8913-DF77D6CC26C2}"/>
              </a:ext>
            </a:extLst>
          </p:cNvPr>
          <p:cNvSpPr/>
          <p:nvPr/>
        </p:nvSpPr>
        <p:spPr>
          <a:xfrm>
            <a:off x="4237783" y="-10"/>
            <a:ext cx="7954217" cy="68579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3AF78-31DC-40FF-9AA3-B5975246F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2" y="529871"/>
            <a:ext cx="5360844" cy="1208141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3800" dirty="0"/>
              <a:t>Be Transformed by the renewing of your minds..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BDF00-9C48-4995-8D03-9D437F3EE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2267874"/>
            <a:ext cx="11240778" cy="381319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Positive: Allow to be transformed</a:t>
            </a:r>
          </a:p>
          <a:p>
            <a:pPr marL="457200" indent="-457200" algn="l">
              <a:buFont typeface="Georgia" panose="02040502050405020303" pitchFamily="18" charset="0"/>
              <a:buChar char="―"/>
            </a:pPr>
            <a:r>
              <a:rPr lang="en-US" sz="2800" dirty="0"/>
              <a:t>Be transformed/conformed</a:t>
            </a:r>
          </a:p>
          <a:p>
            <a:pPr marL="457200" indent="-457200" algn="l">
              <a:buFont typeface="Georgia" panose="02040502050405020303" pitchFamily="18" charset="0"/>
              <a:buChar char="―"/>
            </a:pPr>
            <a:r>
              <a:rPr lang="en-US" sz="2800" dirty="0" err="1"/>
              <a:t>Metamorphoo</a:t>
            </a:r>
            <a:r>
              <a:rPr lang="en-US" sz="2800" dirty="0"/>
              <a:t> (metamorphosis) change one’s form</a:t>
            </a:r>
          </a:p>
          <a:p>
            <a:pPr marL="457200" indent="-457200" algn="l">
              <a:buFont typeface="Georgia" panose="02040502050405020303" pitchFamily="18" charset="0"/>
              <a:buChar char="―"/>
            </a:pPr>
            <a:r>
              <a:rPr lang="en-US" sz="2800" dirty="0"/>
              <a:t>As Jesus  was transformed</a:t>
            </a:r>
          </a:p>
          <a:p>
            <a:pPr marL="457200" indent="-457200" algn="l">
              <a:buFont typeface="Georgia" panose="02040502050405020303" pitchFamily="18" charset="0"/>
              <a:buChar char="―"/>
            </a:pPr>
            <a:r>
              <a:rPr lang="en-US" sz="2800" dirty="0"/>
              <a:t>We too can be transformed</a:t>
            </a:r>
          </a:p>
          <a:p>
            <a:pPr marL="457200" indent="-457200" algn="l">
              <a:buFont typeface="Georgia" panose="02040502050405020303" pitchFamily="18" charset="0"/>
              <a:buChar char="―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5928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7C522608-AC0F-4707-893A-70D1BF741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r="35364" b="29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3AF78-31DC-40FF-9AA3-B5975246F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BDF00-9C48-4995-8D03-9D437F3EE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D61B55-F3C9-48B0-80BC-D246CCD4D631}"/>
              </a:ext>
            </a:extLst>
          </p:cNvPr>
          <p:cNvSpPr/>
          <p:nvPr/>
        </p:nvSpPr>
        <p:spPr>
          <a:xfrm>
            <a:off x="0" y="0"/>
            <a:ext cx="4458669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4467C-1B1A-4CFE-8913-DF77D6CC26C2}"/>
              </a:ext>
            </a:extLst>
          </p:cNvPr>
          <p:cNvSpPr/>
          <p:nvPr/>
        </p:nvSpPr>
        <p:spPr>
          <a:xfrm>
            <a:off x="4237783" y="-10"/>
            <a:ext cx="7954217" cy="68579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butterflies&#10;&#10;Description automatically generated with low confidence">
            <a:extLst>
              <a:ext uri="{FF2B5EF4-FFF2-40B4-BE49-F238E27FC236}">
                <a16:creationId xmlns:a16="http://schemas.microsoft.com/office/drawing/2014/main" id="{928543D4-C87B-4AE4-B8E3-E47F4B6F2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10"/>
            <a:ext cx="12079570" cy="692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44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7C522608-AC0F-4707-893A-70D1BF741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r="35364" b="29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3AF78-31DC-40FF-9AA3-B5975246F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BDF00-9C48-4995-8D03-9D437F3EE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D61B55-F3C9-48B0-80BC-D246CCD4D631}"/>
              </a:ext>
            </a:extLst>
          </p:cNvPr>
          <p:cNvSpPr/>
          <p:nvPr/>
        </p:nvSpPr>
        <p:spPr>
          <a:xfrm>
            <a:off x="0" y="0"/>
            <a:ext cx="4458669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4467C-1B1A-4CFE-8913-DF77D6CC26C2}"/>
              </a:ext>
            </a:extLst>
          </p:cNvPr>
          <p:cNvSpPr/>
          <p:nvPr/>
        </p:nvSpPr>
        <p:spPr>
          <a:xfrm>
            <a:off x="4237783" y="-10"/>
            <a:ext cx="7954217" cy="68579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C20C2C-8843-465F-919D-BFB5EA9B3744}"/>
              </a:ext>
            </a:extLst>
          </p:cNvPr>
          <p:cNvSpPr/>
          <p:nvPr/>
        </p:nvSpPr>
        <p:spPr>
          <a:xfrm>
            <a:off x="-66675" y="467188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9CE77035-E0E6-45DE-B2E8-F5C6716BD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4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7C522608-AC0F-4707-893A-70D1BF741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r="35364" b="29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D61B55-F3C9-48B0-80BC-D246CCD4D631}"/>
              </a:ext>
            </a:extLst>
          </p:cNvPr>
          <p:cNvSpPr/>
          <p:nvPr/>
        </p:nvSpPr>
        <p:spPr>
          <a:xfrm>
            <a:off x="0" y="10"/>
            <a:ext cx="4586531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4467C-1B1A-4CFE-8913-DF77D6CC26C2}"/>
              </a:ext>
            </a:extLst>
          </p:cNvPr>
          <p:cNvSpPr/>
          <p:nvPr/>
        </p:nvSpPr>
        <p:spPr>
          <a:xfrm>
            <a:off x="4237783" y="-10"/>
            <a:ext cx="7954217" cy="68579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3AF78-31DC-40FF-9AA3-B5975246F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2" y="529871"/>
            <a:ext cx="5360844" cy="1208141"/>
          </a:xfrm>
        </p:spPr>
        <p:txBody>
          <a:bodyPr anchor="ctr">
            <a:normAutofit/>
          </a:bodyPr>
          <a:lstStyle/>
          <a:p>
            <a:pPr algn="l"/>
            <a:r>
              <a:rPr lang="en-US" sz="3800" dirty="0"/>
              <a:t>Jesus emptied himself..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BDF00-9C48-4995-8D03-9D437F3EE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2267874"/>
            <a:ext cx="11240778" cy="381319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Philippians 2:5-8 </a:t>
            </a:r>
            <a:r>
              <a:rPr lang="en-US" sz="3200" dirty="0"/>
              <a:t>Let this mind be in you which was also in Christ Jesus, </a:t>
            </a:r>
            <a:r>
              <a:rPr lang="en-US" sz="3200" baseline="30000" dirty="0"/>
              <a:t>6 </a:t>
            </a:r>
            <a:r>
              <a:rPr lang="en-US" sz="3200" dirty="0"/>
              <a:t>who, being in the form of God, did not consider it </a:t>
            </a:r>
            <a:r>
              <a:rPr lang="en-US" sz="3200" baseline="30000" dirty="0"/>
              <a:t>[</a:t>
            </a:r>
            <a:r>
              <a:rPr lang="en-US" sz="3200" baseline="30000" dirty="0">
                <a:hlinkClick r:id="rId3" tooltip="See footnote a"/>
              </a:rPr>
              <a:t>a</a:t>
            </a:r>
            <a:r>
              <a:rPr lang="en-US" sz="3200" baseline="30000" dirty="0"/>
              <a:t>]</a:t>
            </a:r>
            <a:r>
              <a:rPr lang="en-US" sz="3200" dirty="0"/>
              <a:t>robbery to be equal with God, </a:t>
            </a:r>
            <a:r>
              <a:rPr lang="en-US" sz="3200" baseline="30000" dirty="0"/>
              <a:t>7 </a:t>
            </a:r>
            <a:r>
              <a:rPr lang="en-US" sz="3200" dirty="0"/>
              <a:t>but </a:t>
            </a:r>
            <a:r>
              <a:rPr lang="en-US" sz="3200" baseline="30000" dirty="0"/>
              <a:t>[</a:t>
            </a:r>
            <a:r>
              <a:rPr lang="en-US" sz="3200" baseline="30000" dirty="0">
                <a:hlinkClick r:id="rId4" tooltip="See footnote b"/>
              </a:rPr>
              <a:t>b</a:t>
            </a:r>
            <a:r>
              <a:rPr lang="en-US" sz="3200" baseline="30000" dirty="0"/>
              <a:t>]</a:t>
            </a:r>
            <a:r>
              <a:rPr lang="en-US" sz="3200" dirty="0"/>
              <a:t>made Himself of no reputation, taking the form of a bondservant, </a:t>
            </a:r>
            <a:r>
              <a:rPr lang="en-US" sz="3200" i="1" dirty="0"/>
              <a:t>and</a:t>
            </a:r>
            <a:r>
              <a:rPr lang="en-US" sz="3200" dirty="0"/>
              <a:t> coming in the likeness of men. </a:t>
            </a:r>
            <a:r>
              <a:rPr lang="en-US" sz="3200" baseline="30000" dirty="0"/>
              <a:t>8 </a:t>
            </a:r>
            <a:r>
              <a:rPr lang="en-US" sz="3200" dirty="0"/>
              <a:t>And being found in appearance as a man, He humbled Himself and became obedient to </a:t>
            </a:r>
            <a:r>
              <a:rPr lang="en-US" sz="3200" i="1" dirty="0"/>
              <a:t>the point of</a:t>
            </a:r>
            <a:r>
              <a:rPr lang="en-US" sz="3200" dirty="0"/>
              <a:t> death, even the death of the cross. </a:t>
            </a:r>
          </a:p>
        </p:txBody>
      </p:sp>
    </p:spTree>
    <p:extLst>
      <p:ext uri="{BB962C8B-B14F-4D97-AF65-F5344CB8AC3E}">
        <p14:creationId xmlns:p14="http://schemas.microsoft.com/office/powerpoint/2010/main" val="2657415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7C522608-AC0F-4707-893A-70D1BF741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r="35364" b="29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3AF78-31DC-40FF-9AA3-B5975246F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BDF00-9C48-4995-8D03-9D437F3EE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D61B55-F3C9-48B0-80BC-D246CCD4D631}"/>
              </a:ext>
            </a:extLst>
          </p:cNvPr>
          <p:cNvSpPr/>
          <p:nvPr/>
        </p:nvSpPr>
        <p:spPr>
          <a:xfrm>
            <a:off x="0" y="0"/>
            <a:ext cx="4458669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4467C-1B1A-4CFE-8913-DF77D6CC26C2}"/>
              </a:ext>
            </a:extLst>
          </p:cNvPr>
          <p:cNvSpPr/>
          <p:nvPr/>
        </p:nvSpPr>
        <p:spPr>
          <a:xfrm>
            <a:off x="4237783" y="-10"/>
            <a:ext cx="7954217" cy="68579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8FE35D4-0166-4261-81BF-2F13473D0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799"/>
            <a:ext cx="12192000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26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7C522608-AC0F-4707-893A-70D1BF741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6BDF00-9C48-4995-8D03-9D437F3EE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526" y="5278437"/>
            <a:ext cx="9144000" cy="890337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Romans 12:1-2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5D07D3-C6C8-4599-A199-3F5AEFF0D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7609" y="0"/>
            <a:ext cx="12379609" cy="6858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B76BDCB-00FE-4CE1-9C5D-9BE264771047}"/>
              </a:ext>
            </a:extLst>
          </p:cNvPr>
          <p:cNvSpPr txBox="1">
            <a:spLocks/>
          </p:cNvSpPr>
          <p:nvPr/>
        </p:nvSpPr>
        <p:spPr>
          <a:xfrm>
            <a:off x="1202628" y="5278437"/>
            <a:ext cx="9144000" cy="890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>
                <a:solidFill>
                  <a:schemeClr val="bg1"/>
                </a:solidFill>
                <a:cs typeface="Arial" panose="020B0604020202020204" pitchFamily="34" charset="0"/>
              </a:rPr>
              <a:t>Romans 12:1-2</a:t>
            </a:r>
            <a:endParaRPr lang="en-US" sz="4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2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7C522608-AC0F-4707-893A-70D1BF741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r="35364" b="29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D61B55-F3C9-48B0-80BC-D246CCD4D631}"/>
              </a:ext>
            </a:extLst>
          </p:cNvPr>
          <p:cNvSpPr/>
          <p:nvPr/>
        </p:nvSpPr>
        <p:spPr>
          <a:xfrm>
            <a:off x="0" y="10"/>
            <a:ext cx="12192000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4467C-1B1A-4CFE-8913-DF77D6CC26C2}"/>
              </a:ext>
            </a:extLst>
          </p:cNvPr>
          <p:cNvSpPr/>
          <p:nvPr/>
        </p:nvSpPr>
        <p:spPr>
          <a:xfrm>
            <a:off x="4237783" y="0"/>
            <a:ext cx="7954217" cy="68579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ky, outdoor, nature, distance&#10;&#10;Description automatically generated">
            <a:extLst>
              <a:ext uri="{FF2B5EF4-FFF2-40B4-BE49-F238E27FC236}">
                <a16:creationId xmlns:a16="http://schemas.microsoft.com/office/drawing/2014/main" id="{4482204C-737D-4C61-A7D6-BD0DBF728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6"/>
          <a:stretch/>
        </p:blipFill>
        <p:spPr>
          <a:xfrm>
            <a:off x="0" y="1600201"/>
            <a:ext cx="12192000" cy="229803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1048664-EA8B-450C-8A62-CCF98AFD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80" y="365125"/>
            <a:ext cx="6328610" cy="1325563"/>
          </a:xfrm>
        </p:spPr>
        <p:txBody>
          <a:bodyPr/>
          <a:lstStyle/>
          <a:p>
            <a:r>
              <a:rPr lang="en-US" dirty="0">
                <a:latin typeface="Britannic Bold" panose="020B0903060703020204" pitchFamily="34" charset="0"/>
              </a:rPr>
              <a:t>Paul’s appeal to us..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A5FEBC-FED8-4B99-BB97-E04E9947C0F2}"/>
              </a:ext>
            </a:extLst>
          </p:cNvPr>
          <p:cNvSpPr/>
          <p:nvPr/>
        </p:nvSpPr>
        <p:spPr>
          <a:xfrm>
            <a:off x="0" y="1600201"/>
            <a:ext cx="12192000" cy="23942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C7D938-8A7A-410A-817B-7C55AA1B1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80" y="2790224"/>
            <a:ext cx="10936704" cy="3590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Georgia" panose="02040502050405020303" pitchFamily="18" charset="0"/>
              </a:rPr>
              <a:t>Romans 12:1-2 </a:t>
            </a:r>
            <a:r>
              <a:rPr lang="en-US" sz="3000" dirty="0"/>
              <a:t>I beseech</a:t>
            </a:r>
            <a:r>
              <a:rPr lang="en-US" sz="3000" baseline="30000" dirty="0"/>
              <a:t>[</a:t>
            </a:r>
            <a:r>
              <a:rPr lang="en-US" sz="3000" baseline="30000" dirty="0">
                <a:hlinkClick r:id="rId4" tooltip="See footnote a"/>
              </a:rPr>
              <a:t>a</a:t>
            </a:r>
            <a:r>
              <a:rPr lang="en-US" sz="3000" baseline="30000" dirty="0"/>
              <a:t>]</a:t>
            </a:r>
            <a:r>
              <a:rPr lang="en-US" sz="3000" dirty="0"/>
              <a:t> you therefore, brethren, by the mercies of God, that you present your bodies a living sacrifice, holy, acceptable to God, </a:t>
            </a:r>
            <a:r>
              <a:rPr lang="en-US" sz="3000" i="1" dirty="0"/>
              <a:t>which is</a:t>
            </a:r>
            <a:r>
              <a:rPr lang="en-US" sz="3000" dirty="0"/>
              <a:t> your </a:t>
            </a:r>
            <a:r>
              <a:rPr lang="en-US" sz="3000" baseline="30000" dirty="0"/>
              <a:t>[</a:t>
            </a:r>
            <a:r>
              <a:rPr lang="en-US" sz="3000" baseline="30000" dirty="0">
                <a:hlinkClick r:id="rId5" tooltip="See footnote b"/>
              </a:rPr>
              <a:t>b</a:t>
            </a:r>
            <a:r>
              <a:rPr lang="en-US" sz="3000" baseline="30000" dirty="0"/>
              <a:t>]</a:t>
            </a:r>
            <a:r>
              <a:rPr lang="en-US" sz="3000" dirty="0"/>
              <a:t>reasonable service. </a:t>
            </a:r>
            <a:r>
              <a:rPr lang="en-US" sz="3000" baseline="30000" dirty="0"/>
              <a:t>2 </a:t>
            </a:r>
            <a:r>
              <a:rPr lang="en-US" sz="3000" dirty="0"/>
              <a:t>And do not be conformed to this world, but be transformed by the renewing of your mind, that you may prove what </a:t>
            </a:r>
            <a:r>
              <a:rPr lang="en-US" sz="3000" i="1" dirty="0"/>
              <a:t>is</a:t>
            </a:r>
            <a:r>
              <a:rPr lang="en-US" sz="3000" dirty="0"/>
              <a:t> that good and acceptable and perfect will of God.</a:t>
            </a:r>
            <a:endParaRPr lang="en-US"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0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7C522608-AC0F-4707-893A-70D1BF741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r="35364" b="29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D61B55-F3C9-48B0-80BC-D246CCD4D631}"/>
              </a:ext>
            </a:extLst>
          </p:cNvPr>
          <p:cNvSpPr/>
          <p:nvPr/>
        </p:nvSpPr>
        <p:spPr>
          <a:xfrm>
            <a:off x="0" y="10"/>
            <a:ext cx="12192000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4467C-1B1A-4CFE-8913-DF77D6CC26C2}"/>
              </a:ext>
            </a:extLst>
          </p:cNvPr>
          <p:cNvSpPr/>
          <p:nvPr/>
        </p:nvSpPr>
        <p:spPr>
          <a:xfrm>
            <a:off x="4237783" y="0"/>
            <a:ext cx="7954217" cy="68579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ky, outdoor, nature, distance&#10;&#10;Description automatically generated">
            <a:extLst>
              <a:ext uri="{FF2B5EF4-FFF2-40B4-BE49-F238E27FC236}">
                <a16:creationId xmlns:a16="http://schemas.microsoft.com/office/drawing/2014/main" id="{4482204C-737D-4C61-A7D6-BD0DBF728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6"/>
          <a:stretch/>
        </p:blipFill>
        <p:spPr>
          <a:xfrm>
            <a:off x="0" y="1600201"/>
            <a:ext cx="12192000" cy="229803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1048664-EA8B-450C-8A62-CCF98AFD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80" y="365125"/>
            <a:ext cx="6328610" cy="1325563"/>
          </a:xfrm>
        </p:spPr>
        <p:txBody>
          <a:bodyPr/>
          <a:lstStyle/>
          <a:p>
            <a:r>
              <a:rPr lang="en-US" dirty="0">
                <a:latin typeface="Britannic Bold" panose="020B0903060703020204" pitchFamily="34" charset="0"/>
              </a:rPr>
              <a:t>By the mercies of God..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A5FEBC-FED8-4B99-BB97-E04E9947C0F2}"/>
              </a:ext>
            </a:extLst>
          </p:cNvPr>
          <p:cNvSpPr/>
          <p:nvPr/>
        </p:nvSpPr>
        <p:spPr>
          <a:xfrm>
            <a:off x="0" y="1600201"/>
            <a:ext cx="12192000" cy="23942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C7D938-8A7A-410A-817B-7C55AA1B1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84" y="2576501"/>
            <a:ext cx="10936704" cy="359017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dirty="0"/>
              <a:t>Based on previous teaching (Rom 1-11)</a:t>
            </a:r>
          </a:p>
          <a:p>
            <a:pPr marL="457200" indent="-457200" algn="l">
              <a:buFont typeface="Georgia" panose="02040502050405020303" pitchFamily="18" charset="0"/>
              <a:buChar char="—"/>
            </a:pPr>
            <a:r>
              <a:rPr lang="en-US" sz="2800" dirty="0"/>
              <a:t>All have sinned Rom 3:9-23</a:t>
            </a:r>
          </a:p>
          <a:p>
            <a:pPr marL="457200" indent="-457200" algn="l">
              <a:buFont typeface="Georgia" panose="02040502050405020303" pitchFamily="18" charset="0"/>
              <a:buChar char="—"/>
            </a:pPr>
            <a:r>
              <a:rPr lang="en-US" sz="2800" dirty="0"/>
              <a:t>God’s mercy to all who believe 3:21-26</a:t>
            </a:r>
          </a:p>
          <a:p>
            <a:pPr marL="457200" indent="-457200" algn="l">
              <a:buFont typeface="Georgia" panose="02040502050405020303" pitchFamily="18" charset="0"/>
              <a:buChar char="—"/>
            </a:pPr>
            <a:r>
              <a:rPr lang="en-US" sz="2800" dirty="0"/>
              <a:t>Apart from law/because of Christ 5:1-2</a:t>
            </a:r>
          </a:p>
          <a:p>
            <a:pPr marL="457200" indent="-457200" algn="l">
              <a:buFont typeface="Georgia" panose="02040502050405020303" pitchFamily="18" charset="0"/>
              <a:buChar char="—"/>
            </a:pPr>
            <a:r>
              <a:rPr lang="en-US" sz="2800" dirty="0"/>
              <a:t>Emphasis on unity</a:t>
            </a:r>
          </a:p>
        </p:txBody>
      </p:sp>
    </p:spTree>
    <p:extLst>
      <p:ext uri="{BB962C8B-B14F-4D97-AF65-F5344CB8AC3E}">
        <p14:creationId xmlns:p14="http://schemas.microsoft.com/office/powerpoint/2010/main" val="1160548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7C522608-AC0F-4707-893A-70D1BF741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r="35364" b="29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D61B55-F3C9-48B0-80BC-D246CCD4D631}"/>
              </a:ext>
            </a:extLst>
          </p:cNvPr>
          <p:cNvSpPr/>
          <p:nvPr/>
        </p:nvSpPr>
        <p:spPr>
          <a:xfrm>
            <a:off x="0" y="10"/>
            <a:ext cx="4586531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4467C-1B1A-4CFE-8913-DF77D6CC26C2}"/>
              </a:ext>
            </a:extLst>
          </p:cNvPr>
          <p:cNvSpPr/>
          <p:nvPr/>
        </p:nvSpPr>
        <p:spPr>
          <a:xfrm>
            <a:off x="4237783" y="-10"/>
            <a:ext cx="7954217" cy="68579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3AF78-31DC-40FF-9AA3-B5975246F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529871"/>
            <a:ext cx="5618019" cy="1208141"/>
          </a:xfrm>
        </p:spPr>
        <p:txBody>
          <a:bodyPr anchor="ctr">
            <a:normAutofit/>
          </a:bodyPr>
          <a:lstStyle/>
          <a:p>
            <a:pPr algn="l"/>
            <a:r>
              <a:rPr lang="en-US" sz="3800" dirty="0"/>
              <a:t>Present your bodies..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BDF00-9C48-4995-8D03-9D437F3EE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2267874"/>
            <a:ext cx="11240778" cy="381319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As living sacrifices</a:t>
            </a:r>
            <a:r>
              <a:rPr lang="en-US" sz="3200" dirty="0"/>
              <a:t>.. Holy, acceptable to God</a:t>
            </a:r>
          </a:p>
          <a:p>
            <a:pPr marL="457200" indent="-457200" algn="l">
              <a:buFont typeface="Calibri" panose="020F0502020204030204" pitchFamily="34" charset="0"/>
              <a:buChar char="―"/>
            </a:pPr>
            <a:r>
              <a:rPr lang="en-US" sz="2800" dirty="0"/>
              <a:t>Rom 6:19 slaves to righteousness</a:t>
            </a:r>
          </a:p>
          <a:p>
            <a:pPr marL="457200" indent="-457200" algn="l">
              <a:buFont typeface="Calibri" panose="020F0502020204030204" pitchFamily="34" charset="0"/>
              <a:buChar char="―"/>
            </a:pPr>
            <a:r>
              <a:rPr lang="en-US" sz="2800" dirty="0"/>
              <a:t>OT sacrifices (blood)/Jesus once for all</a:t>
            </a:r>
          </a:p>
          <a:p>
            <a:pPr marL="457200" indent="-457200" algn="l">
              <a:buFont typeface="Calibri" panose="020F0502020204030204" pitchFamily="34" charset="0"/>
              <a:buChar char="―"/>
            </a:pPr>
            <a:r>
              <a:rPr lang="en-US" sz="2800" dirty="0"/>
              <a:t>Your bodies living sacrifices (vital/alive)</a:t>
            </a:r>
          </a:p>
          <a:p>
            <a:pPr marL="457200" indent="-457200" algn="l">
              <a:buFont typeface="Calibri" panose="020F0502020204030204" pitchFamily="34" charset="0"/>
              <a:buChar char="―"/>
            </a:pPr>
            <a:r>
              <a:rPr lang="en-US" sz="2800" dirty="0"/>
              <a:t>1 Cor 6:19-20; 2 Cor 5:10</a:t>
            </a:r>
          </a:p>
        </p:txBody>
      </p:sp>
    </p:spTree>
    <p:extLst>
      <p:ext uri="{BB962C8B-B14F-4D97-AF65-F5344CB8AC3E}">
        <p14:creationId xmlns:p14="http://schemas.microsoft.com/office/powerpoint/2010/main" val="3067375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7C522608-AC0F-4707-893A-70D1BF741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r="35364" b="29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D61B55-F3C9-48B0-80BC-D246CCD4D631}"/>
              </a:ext>
            </a:extLst>
          </p:cNvPr>
          <p:cNvSpPr/>
          <p:nvPr/>
        </p:nvSpPr>
        <p:spPr>
          <a:xfrm>
            <a:off x="0" y="10"/>
            <a:ext cx="4586531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4467C-1B1A-4CFE-8913-DF77D6CC26C2}"/>
              </a:ext>
            </a:extLst>
          </p:cNvPr>
          <p:cNvSpPr/>
          <p:nvPr/>
        </p:nvSpPr>
        <p:spPr>
          <a:xfrm>
            <a:off x="4237783" y="-10"/>
            <a:ext cx="7954217" cy="68579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3AF78-31DC-40FF-9AA3-B5975246F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529871"/>
            <a:ext cx="6909408" cy="1208141"/>
          </a:xfrm>
        </p:spPr>
        <p:txBody>
          <a:bodyPr anchor="ctr">
            <a:normAutofit/>
          </a:bodyPr>
          <a:lstStyle/>
          <a:p>
            <a:pPr algn="l"/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BDF00-9C48-4995-8D03-9D437F3EE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2267874"/>
            <a:ext cx="11240778" cy="3813190"/>
          </a:xfrm>
        </p:spPr>
        <p:txBody>
          <a:bodyPr>
            <a:normAutofit/>
          </a:bodyPr>
          <a:lstStyle/>
          <a:p>
            <a:pPr algn="l"/>
            <a:endParaRPr lang="en-US" sz="3200" dirty="0"/>
          </a:p>
        </p:txBody>
      </p:sp>
      <p:pic>
        <p:nvPicPr>
          <p:cNvPr id="7" name="Picture 6" descr="A white goat in a grassy field&#10;&#10;Description automatically generated with low confidence">
            <a:extLst>
              <a:ext uri="{FF2B5EF4-FFF2-40B4-BE49-F238E27FC236}">
                <a16:creationId xmlns:a16="http://schemas.microsoft.com/office/drawing/2014/main" id="{48D2616B-4BD0-4F36-AE41-76FAD24E2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1"/>
            <a:ext cx="12192000" cy="683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34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7C522608-AC0F-4707-893A-70D1BF741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r="35364" b="29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D61B55-F3C9-48B0-80BC-D246CCD4D631}"/>
              </a:ext>
            </a:extLst>
          </p:cNvPr>
          <p:cNvSpPr/>
          <p:nvPr/>
        </p:nvSpPr>
        <p:spPr>
          <a:xfrm>
            <a:off x="0" y="10"/>
            <a:ext cx="4586531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4467C-1B1A-4CFE-8913-DF77D6CC26C2}"/>
              </a:ext>
            </a:extLst>
          </p:cNvPr>
          <p:cNvSpPr/>
          <p:nvPr/>
        </p:nvSpPr>
        <p:spPr>
          <a:xfrm>
            <a:off x="4237783" y="-10"/>
            <a:ext cx="7954217" cy="68579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3AF78-31DC-40FF-9AA3-B5975246F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529871"/>
            <a:ext cx="5618019" cy="1208141"/>
          </a:xfrm>
        </p:spPr>
        <p:txBody>
          <a:bodyPr anchor="ctr">
            <a:normAutofit/>
          </a:bodyPr>
          <a:lstStyle/>
          <a:p>
            <a:pPr algn="l"/>
            <a:r>
              <a:rPr lang="en-US" sz="3800" dirty="0"/>
              <a:t>Be not conformed to this world..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BDF00-9C48-4995-8D03-9D437F3EE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2267874"/>
            <a:ext cx="11240778" cy="381319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Negative: Don’t let the world squeeze you into its mold</a:t>
            </a:r>
          </a:p>
          <a:p>
            <a:pPr marL="571500" indent="-571500" algn="l">
              <a:buFont typeface="Georgia" panose="02040502050405020303" pitchFamily="18" charset="0"/>
              <a:buChar char="―"/>
            </a:pPr>
            <a:r>
              <a:rPr lang="en-US" sz="2800" dirty="0"/>
              <a:t>The world is able to conform us</a:t>
            </a:r>
          </a:p>
          <a:p>
            <a:pPr marL="571500" indent="-571500" algn="l">
              <a:buFont typeface="Georgia" panose="02040502050405020303" pitchFamily="18" charset="0"/>
              <a:buChar char="―"/>
            </a:pPr>
            <a:r>
              <a:rPr lang="en-US" sz="2800" dirty="0"/>
              <a:t>Conform (become the same or similar)</a:t>
            </a:r>
          </a:p>
          <a:p>
            <a:pPr marL="571500" indent="-571500" algn="l">
              <a:buFont typeface="Georgia" panose="02040502050405020303" pitchFamily="18" charset="0"/>
              <a:buChar char="―"/>
            </a:pPr>
            <a:r>
              <a:rPr lang="en-US" sz="2800" dirty="0" err="1"/>
              <a:t>Schematizo</a:t>
            </a:r>
            <a:r>
              <a:rPr lang="en-US" sz="2800" dirty="0"/>
              <a:t> (to conform to same pattern)</a:t>
            </a:r>
          </a:p>
          <a:p>
            <a:pPr marL="571500" indent="-571500" algn="l">
              <a:buFont typeface="Georgia" panose="02040502050405020303" pitchFamily="18" charset="0"/>
              <a:buChar char="―"/>
            </a:pPr>
            <a:r>
              <a:rPr lang="en-US" sz="2800" dirty="0"/>
              <a:t>Vine: To fashion or shape one thing like another</a:t>
            </a:r>
          </a:p>
          <a:p>
            <a:pPr marL="571500" indent="-571500" algn="l">
              <a:buFont typeface="Georgia" panose="02040502050405020303" pitchFamily="18" charset="0"/>
              <a:buChar char="―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3745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7C522608-AC0F-4707-893A-70D1BF741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r="35364" b="29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D61B55-F3C9-48B0-80BC-D246CCD4D631}"/>
              </a:ext>
            </a:extLst>
          </p:cNvPr>
          <p:cNvSpPr/>
          <p:nvPr/>
        </p:nvSpPr>
        <p:spPr>
          <a:xfrm>
            <a:off x="0" y="10"/>
            <a:ext cx="4586531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4467C-1B1A-4CFE-8913-DF77D6CC26C2}"/>
              </a:ext>
            </a:extLst>
          </p:cNvPr>
          <p:cNvSpPr/>
          <p:nvPr/>
        </p:nvSpPr>
        <p:spPr>
          <a:xfrm>
            <a:off x="4237783" y="-10"/>
            <a:ext cx="7954217" cy="68579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C7E1171-6DE0-4B17-B726-41F88B3B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7F0979F-5CB8-4721-B4F5-961DC9A49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8A2019-DE5A-4DD3-A26B-2C76A3F7A127}"/>
              </a:ext>
            </a:extLst>
          </p:cNvPr>
          <p:cNvSpPr/>
          <p:nvPr/>
        </p:nvSpPr>
        <p:spPr>
          <a:xfrm>
            <a:off x="36946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lying on a couch with a computer&#10;&#10;Description automatically generated with low confidence">
            <a:extLst>
              <a:ext uri="{FF2B5EF4-FFF2-40B4-BE49-F238E27FC236}">
                <a16:creationId xmlns:a16="http://schemas.microsoft.com/office/drawing/2014/main" id="{EF7C5CE1-902C-4F15-8343-950EF8D20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837"/>
            <a:ext cx="9795707" cy="5732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3EA8DA-8CE2-4637-89D3-9ED1BB57596E}"/>
              </a:ext>
            </a:extLst>
          </p:cNvPr>
          <p:cNvSpPr txBox="1"/>
          <p:nvPr/>
        </p:nvSpPr>
        <p:spPr>
          <a:xfrm>
            <a:off x="2874546" y="5910585"/>
            <a:ext cx="546984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latin typeface="Georgia" panose="02040502050405020303" pitchFamily="18" charset="0"/>
              </a:rPr>
              <a:t>“Aggressively Uncool”</a:t>
            </a:r>
          </a:p>
        </p:txBody>
      </p:sp>
    </p:spTree>
    <p:extLst>
      <p:ext uri="{BB962C8B-B14F-4D97-AF65-F5344CB8AC3E}">
        <p14:creationId xmlns:p14="http://schemas.microsoft.com/office/powerpoint/2010/main" val="2487752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7C522608-AC0F-4707-893A-70D1BF741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r="35364" b="29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D61B55-F3C9-48B0-80BC-D246CCD4D631}"/>
              </a:ext>
            </a:extLst>
          </p:cNvPr>
          <p:cNvSpPr/>
          <p:nvPr/>
        </p:nvSpPr>
        <p:spPr>
          <a:xfrm>
            <a:off x="0" y="10"/>
            <a:ext cx="4586531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4467C-1B1A-4CFE-8913-DF77D6CC26C2}"/>
              </a:ext>
            </a:extLst>
          </p:cNvPr>
          <p:cNvSpPr/>
          <p:nvPr/>
        </p:nvSpPr>
        <p:spPr>
          <a:xfrm>
            <a:off x="4237783" y="-10"/>
            <a:ext cx="7954217" cy="68579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C7E1171-6DE0-4B17-B726-41F88B3B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Diagram&#10;&#10;Description automatically generated">
            <a:extLst>
              <a:ext uri="{FF2B5EF4-FFF2-40B4-BE49-F238E27FC236}">
                <a16:creationId xmlns:a16="http://schemas.microsoft.com/office/drawing/2014/main" id="{16EECFC8-9D6A-4BAC-BE5D-A008AD3C4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7" y="3110706"/>
            <a:ext cx="2562225" cy="1781175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8A2019-DE5A-4DD3-A26B-2C76A3F7A127}"/>
              </a:ext>
            </a:extLst>
          </p:cNvPr>
          <p:cNvSpPr/>
          <p:nvPr/>
        </p:nvSpPr>
        <p:spPr>
          <a:xfrm>
            <a:off x="36946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3EA8DA-8CE2-4637-89D3-9ED1BB57596E}"/>
              </a:ext>
            </a:extLst>
          </p:cNvPr>
          <p:cNvSpPr txBox="1"/>
          <p:nvPr/>
        </p:nvSpPr>
        <p:spPr>
          <a:xfrm>
            <a:off x="2874546" y="5910585"/>
            <a:ext cx="546984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latin typeface="Georgia" panose="02040502050405020303" pitchFamily="18" charset="0"/>
              </a:rPr>
              <a:t>Schematic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E667F923-DE62-4B01-B83A-FCACDB7E1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1" y="224209"/>
            <a:ext cx="8295866" cy="576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67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7C522608-AC0F-4707-893A-70D1BF741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r="35364" b="29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D61B55-F3C9-48B0-80BC-D246CCD4D631}"/>
              </a:ext>
            </a:extLst>
          </p:cNvPr>
          <p:cNvSpPr/>
          <p:nvPr/>
        </p:nvSpPr>
        <p:spPr>
          <a:xfrm>
            <a:off x="0" y="10"/>
            <a:ext cx="4586531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4467C-1B1A-4CFE-8913-DF77D6CC26C2}"/>
              </a:ext>
            </a:extLst>
          </p:cNvPr>
          <p:cNvSpPr/>
          <p:nvPr/>
        </p:nvSpPr>
        <p:spPr>
          <a:xfrm>
            <a:off x="4237783" y="-10"/>
            <a:ext cx="7954217" cy="68579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3AF78-31DC-40FF-9AA3-B5975246F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2" y="529871"/>
            <a:ext cx="5360844" cy="1208141"/>
          </a:xfrm>
        </p:spPr>
        <p:txBody>
          <a:bodyPr anchor="ctr">
            <a:normAutofit/>
          </a:bodyPr>
          <a:lstStyle/>
          <a:p>
            <a:pPr algn="l"/>
            <a:r>
              <a:rPr lang="en-US" sz="3800" dirty="0"/>
              <a:t>Don’t be conformed to this world..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BDF00-9C48-4995-8D03-9D437F3EE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2267874"/>
            <a:ext cx="11240778" cy="381319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1 John 2:15-17 </a:t>
            </a:r>
            <a:r>
              <a:rPr lang="en-US" sz="3200" dirty="0"/>
              <a:t>Do not love the world or the things in the world. If anyone loves the world, the love of the Father is not in him. </a:t>
            </a:r>
            <a:r>
              <a:rPr lang="en-US" sz="3200" baseline="30000" dirty="0"/>
              <a:t>16 </a:t>
            </a:r>
            <a:r>
              <a:rPr lang="en-US" sz="3200" dirty="0"/>
              <a:t>For all that </a:t>
            </a:r>
            <a:r>
              <a:rPr lang="en-US" sz="3200" i="1" dirty="0"/>
              <a:t>is</a:t>
            </a:r>
            <a:r>
              <a:rPr lang="en-US" sz="3200" dirty="0"/>
              <a:t> in the world—the lust of the flesh, the lust of the eyes, and the pride of life—is not of the Father but is of the world. </a:t>
            </a:r>
            <a:r>
              <a:rPr lang="en-US" sz="3200" baseline="30000" dirty="0"/>
              <a:t>17 </a:t>
            </a:r>
            <a:r>
              <a:rPr lang="en-US" sz="3200" dirty="0"/>
              <a:t>And the world is passing away, and the lust of it; but he who does the will of God abides forever.</a:t>
            </a:r>
          </a:p>
          <a:p>
            <a:pPr marL="571500" indent="-571500" algn="l">
              <a:buFont typeface="Georgia" panose="02040502050405020303" pitchFamily="18" charset="0"/>
              <a:buChar char="―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2979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461</Words>
  <Application>Microsoft Office PowerPoint</Application>
  <PresentationFormat>Widescreen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Britannic Bold</vt:lpstr>
      <vt:lpstr>Calibri</vt:lpstr>
      <vt:lpstr>Georgia</vt:lpstr>
      <vt:lpstr>Office Theme</vt:lpstr>
      <vt:lpstr>PowerPoint Presentation</vt:lpstr>
      <vt:lpstr>Paul’s appeal to us..</vt:lpstr>
      <vt:lpstr>By the mercies of God..</vt:lpstr>
      <vt:lpstr>Present your bodies..</vt:lpstr>
      <vt:lpstr>PowerPoint Presentation</vt:lpstr>
      <vt:lpstr>Be not conformed to this world..</vt:lpstr>
      <vt:lpstr>PowerPoint Presentation</vt:lpstr>
      <vt:lpstr>PowerPoint Presentation</vt:lpstr>
      <vt:lpstr>Don’t be conformed to this world..</vt:lpstr>
      <vt:lpstr>PowerPoint Presentation</vt:lpstr>
      <vt:lpstr>Be Transformed by the renewing of your minds..</vt:lpstr>
      <vt:lpstr>PowerPoint Presentation</vt:lpstr>
      <vt:lpstr>PowerPoint Presentation</vt:lpstr>
      <vt:lpstr>Jesus emptied himself..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BAILEY</dc:creator>
  <cp:lastModifiedBy>PAUL BAILEY</cp:lastModifiedBy>
  <cp:revision>2</cp:revision>
  <dcterms:created xsi:type="dcterms:W3CDTF">2021-03-14T05:50:44Z</dcterms:created>
  <dcterms:modified xsi:type="dcterms:W3CDTF">2021-03-15T16:01:36Z</dcterms:modified>
</cp:coreProperties>
</file>