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7" r:id="rId4"/>
    <p:sldId id="269" r:id="rId5"/>
    <p:sldId id="268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E0F847-C820-4C0C-8242-8E7BC169B403}" v="517" dt="2021-05-30T16:18:24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17F2-2B94-4B45-AC19-FF9E84ABA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9D758A-2A99-4460-A7D9-F549F808B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73375-228F-462E-8B3D-15CFC9A5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BD05-73F1-447B-9A16-E7F962538CD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6B7AC-3428-4A61-8482-8487607FA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D876D-8494-4E25-9B80-706BB69C2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09A-F657-4E25-84AD-5F0F6B2B7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5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F8EB-93AD-4996-8C4D-D848DF85C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57307-E3CA-44FD-8CCD-8FA9B67F5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C41F6-B9B2-4A73-B639-4E3CE2053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BD05-73F1-447B-9A16-E7F962538CD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C29EA-D3DF-4B54-B3E9-27EE72D18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2BE8E-D42B-4284-A7FD-5E97694F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09A-F657-4E25-84AD-5F0F6B2B7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4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C85CF3-3CFF-4E78-B872-F27C4DD1E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938ED-E1BC-42F3-8ADF-AD95A36EF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1ED7F-B1D9-420D-ABE2-92DBD46CF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BD05-73F1-447B-9A16-E7F962538CD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EE4BB-E8F5-4459-A276-9E8306AEE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6E5AB-3E26-4ABF-B0DA-D697009E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09A-F657-4E25-84AD-5F0F6B2B7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4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657B3-E836-4C93-AE9C-07DF8DCE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9BC37-EA54-42CF-8AF7-3BD13C63B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BE841-EDA9-4061-AEF2-E86ED689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BD05-73F1-447B-9A16-E7F962538CD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817A8-8A61-4988-8F9F-003638CC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C23A1-F185-4AEC-B3B1-5DE78BAF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09A-F657-4E25-84AD-5F0F6B2B7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3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094FF-A977-4DD1-8316-4437F1E03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86B9B-BC42-404F-8F2E-8FC31A917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AD8BD-A040-426C-BC99-EB9BEE01D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BD05-73F1-447B-9A16-E7F962538CD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B59C5-D8C3-4823-8B1C-EAEF5D7D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D20F4-81E1-48F5-95EA-0FC59F453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09A-F657-4E25-84AD-5F0F6B2B7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1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4D7A-53D4-4A7A-878C-C546D23D6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F0E4C-8158-4C38-85EB-A84763CAC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6D61A-DF8D-4489-A357-D716270E6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C4A6E-EB8E-4668-99F4-499CA8C9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BD05-73F1-447B-9A16-E7F962538CD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20C0F-F5C6-4DD1-AFCE-9C68D67D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1DE3B-068F-4342-8B87-256609747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09A-F657-4E25-84AD-5F0F6B2B7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5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21BD5-F402-4268-9A83-439F3A257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1E142-C655-4BAD-8E56-01BFADDAB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8F3BE5-3C3D-4B85-9CE9-F660210A5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04D04B-67A8-4643-9DF8-E3875F53D6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2EFD8D-3DE5-4891-85F9-55DEC4344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0B252B-E0D2-4684-8F2A-8C4D18B5B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BD05-73F1-447B-9A16-E7F962538CD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F715D0-4158-4D2F-AA9B-99166B9AF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657745-591F-4E48-9EE0-AB5D0504D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09A-F657-4E25-84AD-5F0F6B2B7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75656-E18F-4BD3-A4EF-6708197D8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A09B1D-DAF4-4363-9719-3BFE1E212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BD05-73F1-447B-9A16-E7F962538CD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9832CB-6D88-4608-9E08-1D38AB6EA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9D356-6102-45D4-93E1-FFE467DB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09A-F657-4E25-84AD-5F0F6B2B7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8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FC3FD4-065E-4E7D-83CC-31AE529B6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BD05-73F1-447B-9A16-E7F962538CD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007204-0A25-4021-B87C-39AEB1BA3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877C3-F4BA-457F-80A9-FC076AA97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09A-F657-4E25-84AD-5F0F6B2B7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4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BC0E4-0CA8-441A-B597-E913BC94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3E5FF-B29D-45D1-A292-05F3E561C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FE6BF-3074-4650-AA38-BCC1EAB53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A50EE-A350-494A-8B6B-E83E03B2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BD05-73F1-447B-9A16-E7F962538CD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9C2E7-ACF1-4275-98F2-D85B4E4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ABAD1-23A3-43A0-A87A-3523E64BC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09A-F657-4E25-84AD-5F0F6B2B7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4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F4721-E5E3-40C8-8EB1-34F1A87B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BAF092-4865-47B6-A4BA-0515C51A9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AC6EB-F565-43E1-AB00-63BFC8879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01150-2D4E-4614-B0A3-A0CA2082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BD05-73F1-447B-9A16-E7F962538CD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6874E-E5C2-4A40-BED8-A5BA8986B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C31B9-628F-49CA-BEAA-33CE856D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09A-F657-4E25-84AD-5F0F6B2B7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FBE054-7415-4CF6-88B6-F60AFAF1E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C5C26-8056-4130-906C-476D1F972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BE982-0936-4E9D-AE62-021A940E1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3BD05-73F1-447B-9A16-E7F962538CD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EA1EA-8D16-4B0C-8269-9D6B74B791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E3CC2-AA32-4459-BE97-A4151B91D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5D09A-F657-4E25-84AD-5F0F6B2B7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thew+13%3A1-17&amp;version=NKJV#fen-NKJV-23551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thew+13%3A1-35&amp;version=NKJV#fen-NKJV-23555b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0D18E-F8E9-4E33-A495-9D6482589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4987060"/>
            <a:ext cx="10906061" cy="868783"/>
          </a:xfrm>
          <a:noFill/>
        </p:spPr>
        <p:txBody>
          <a:bodyPr anchor="ctr">
            <a:norm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Jesus Taught them in Parables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F00333-760E-42A9-BA8D-B7452BE28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5855843"/>
            <a:ext cx="10906061" cy="671540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Matthew 13:1-17</a:t>
            </a:r>
          </a:p>
          <a:p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sky, person, outdoor, people&#10;&#10;Description automatically generated">
            <a:extLst>
              <a:ext uri="{FF2B5EF4-FFF2-40B4-BE49-F238E27FC236}">
                <a16:creationId xmlns:a16="http://schemas.microsoft.com/office/drawing/2014/main" id="{78C02E46-2EC5-444B-ACFE-3A495C1DE5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27" r="1" b="18212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7750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person, outdoor, people&#10;&#10;Description automatically generated">
            <a:extLst>
              <a:ext uri="{FF2B5EF4-FFF2-40B4-BE49-F238E27FC236}">
                <a16:creationId xmlns:a16="http://schemas.microsoft.com/office/drawing/2014/main" id="{78C02E46-2EC5-444B-ACFE-3A495C1DE5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A3F16D-48EF-4F41-B12B-6CD0D446A5B2}"/>
              </a:ext>
            </a:extLst>
          </p:cNvPr>
          <p:cNvSpPr/>
          <p:nvPr/>
        </p:nvSpPr>
        <p:spPr>
          <a:xfrm>
            <a:off x="0" y="0"/>
            <a:ext cx="421105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AEAD7C-2970-412B-B25A-6BF438A4BB6E}"/>
              </a:ext>
            </a:extLst>
          </p:cNvPr>
          <p:cNvSpPr/>
          <p:nvPr/>
        </p:nvSpPr>
        <p:spPr>
          <a:xfrm>
            <a:off x="4317806" y="-10"/>
            <a:ext cx="7874194" cy="685800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0D18E-F8E9-4E33-A495-9D6482589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8" y="487191"/>
            <a:ext cx="6071445" cy="1021524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Jesus was a teacher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F00333-760E-42A9-BA8D-B7452BE28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905000"/>
            <a:ext cx="10980595" cy="417606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He went about teaching  Matt 4:24 </a:t>
            </a:r>
          </a:p>
          <a:p>
            <a:pPr marL="914400" lvl="1" indent="-457200" algn="l">
              <a:buClr>
                <a:srgbClr val="0070C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He came to reveal His Father’s will </a:t>
            </a:r>
          </a:p>
          <a:p>
            <a:pPr marL="914400" lvl="1" indent="-457200" algn="l">
              <a:spcAft>
                <a:spcPts val="1200"/>
              </a:spcAft>
              <a:buClr>
                <a:srgbClr val="0070C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This had to be achieved by instruction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His teaching was a simple approach</a:t>
            </a:r>
          </a:p>
          <a:p>
            <a:pPr marL="914400" lvl="1" indent="-457200" algn="l">
              <a:buClr>
                <a:srgbClr val="0070C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He told simple stories from people’s lives</a:t>
            </a:r>
          </a:p>
          <a:p>
            <a:pPr marL="914400" lvl="1" indent="-457200" algn="l">
              <a:buClr>
                <a:srgbClr val="0070C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Used these to teach spiritual lessons</a:t>
            </a:r>
          </a:p>
        </p:txBody>
      </p:sp>
    </p:spTree>
    <p:extLst>
      <p:ext uri="{BB962C8B-B14F-4D97-AF65-F5344CB8AC3E}">
        <p14:creationId xmlns:p14="http://schemas.microsoft.com/office/powerpoint/2010/main" val="1944694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person, outdoor, people&#10;&#10;Description automatically generated">
            <a:extLst>
              <a:ext uri="{FF2B5EF4-FFF2-40B4-BE49-F238E27FC236}">
                <a16:creationId xmlns:a16="http://schemas.microsoft.com/office/drawing/2014/main" id="{78C02E46-2EC5-444B-ACFE-3A495C1DE5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A3F16D-48EF-4F41-B12B-6CD0D446A5B2}"/>
              </a:ext>
            </a:extLst>
          </p:cNvPr>
          <p:cNvSpPr/>
          <p:nvPr/>
        </p:nvSpPr>
        <p:spPr>
          <a:xfrm>
            <a:off x="0" y="0"/>
            <a:ext cx="421105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AEAD7C-2970-412B-B25A-6BF438A4BB6E}"/>
              </a:ext>
            </a:extLst>
          </p:cNvPr>
          <p:cNvSpPr/>
          <p:nvPr/>
        </p:nvSpPr>
        <p:spPr>
          <a:xfrm>
            <a:off x="4317806" y="-10"/>
            <a:ext cx="7874194" cy="685800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0D18E-F8E9-4E33-A495-9D6482589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057" y="433137"/>
            <a:ext cx="5526268" cy="1040316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He told many parables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F00333-760E-42A9-BA8D-B7452BE28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729" y="1665999"/>
            <a:ext cx="10980595" cy="407620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Parable (</a:t>
            </a:r>
            <a:r>
              <a:rPr lang="en-US" sz="3200" dirty="0" err="1">
                <a:latin typeface="Georgia" panose="02040502050405020303" pitchFamily="18" charset="0"/>
              </a:rPr>
              <a:t>parabole</a:t>
            </a:r>
            <a:r>
              <a:rPr lang="en-US" sz="3200" dirty="0">
                <a:latin typeface="Georgia" panose="02040502050405020303" pitchFamily="18" charset="0"/>
              </a:rPr>
              <a:t>) to throw alongside</a:t>
            </a:r>
          </a:p>
          <a:p>
            <a:pPr marL="914400" lvl="1" indent="-457200" algn="l">
              <a:buClr>
                <a:srgbClr val="0070C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Place one thing beside another </a:t>
            </a:r>
          </a:p>
          <a:p>
            <a:pPr marL="914400" lvl="1" indent="-457200" algn="l">
              <a:buClr>
                <a:srgbClr val="0070C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Earthly story with a heavenly meaning</a:t>
            </a:r>
          </a:p>
          <a:p>
            <a:pPr marL="914400" lvl="1" indent="-457200" algn="l">
              <a:buClr>
                <a:srgbClr val="0070C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Proverbs (short saying/clear truth)</a:t>
            </a:r>
          </a:p>
          <a:p>
            <a:pPr marL="914400" lvl="1" indent="-457200" algn="l">
              <a:buClr>
                <a:srgbClr val="0070C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Parable (longer story/meaning drawn out)</a:t>
            </a:r>
          </a:p>
          <a:p>
            <a:pPr marL="914400" lvl="1" indent="-457200" algn="l">
              <a:buClr>
                <a:srgbClr val="0070C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Didn’t begin using parables until later </a:t>
            </a:r>
          </a:p>
          <a:p>
            <a:pPr lvl="1" algn="l">
              <a:buClr>
                <a:srgbClr val="C00000"/>
              </a:buClr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3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person, outdoor, people&#10;&#10;Description automatically generated">
            <a:extLst>
              <a:ext uri="{FF2B5EF4-FFF2-40B4-BE49-F238E27FC236}">
                <a16:creationId xmlns:a16="http://schemas.microsoft.com/office/drawing/2014/main" id="{78C02E46-2EC5-444B-ACFE-3A495C1DE5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A3F16D-48EF-4F41-B12B-6CD0D446A5B2}"/>
              </a:ext>
            </a:extLst>
          </p:cNvPr>
          <p:cNvSpPr/>
          <p:nvPr/>
        </p:nvSpPr>
        <p:spPr>
          <a:xfrm>
            <a:off x="0" y="0"/>
            <a:ext cx="421105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AEAD7C-2970-412B-B25A-6BF438A4BB6E}"/>
              </a:ext>
            </a:extLst>
          </p:cNvPr>
          <p:cNvSpPr/>
          <p:nvPr/>
        </p:nvSpPr>
        <p:spPr>
          <a:xfrm>
            <a:off x="4317806" y="-10"/>
            <a:ext cx="7874194" cy="685800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0D18E-F8E9-4E33-A495-9D6482589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056" y="481264"/>
            <a:ext cx="8221843" cy="1227220"/>
          </a:xfrm>
        </p:spPr>
        <p:txBody>
          <a:bodyPr anchor="ctr">
            <a:normAutofit/>
          </a:bodyPr>
          <a:lstStyle/>
          <a:p>
            <a:pPr algn="l"/>
            <a:r>
              <a:rPr lang="en-US" sz="3400" dirty="0">
                <a:latin typeface="Britannic Bold" panose="020B0903060703020204" pitchFamily="34" charset="0"/>
              </a:rPr>
              <a:t>Why did Jesus begin using parables?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F00333-760E-42A9-BA8D-B7452BE28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981200"/>
            <a:ext cx="11094896" cy="409986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700" dirty="0">
                <a:latin typeface="Georgia" panose="02040502050405020303" pitchFamily="18" charset="0"/>
              </a:rPr>
              <a:t>Matt 13:10-14 And the disciples came and said to Him, “Why do You speak to them in parables?” </a:t>
            </a:r>
            <a:r>
              <a:rPr lang="en-US" sz="2700" baseline="30000" dirty="0">
                <a:latin typeface="Georgia" panose="02040502050405020303" pitchFamily="18" charset="0"/>
              </a:rPr>
              <a:t>11 </a:t>
            </a:r>
            <a:r>
              <a:rPr lang="en-US" sz="2700" dirty="0">
                <a:latin typeface="Georgia" panose="02040502050405020303" pitchFamily="18" charset="0"/>
              </a:rPr>
              <a:t>He answered and said to them, “Because it has been given to you to know the </a:t>
            </a:r>
            <a:r>
              <a:rPr lang="en-US" sz="2700" baseline="30000" dirty="0">
                <a:latin typeface="Georgia" panose="02040502050405020303" pitchFamily="18" charset="0"/>
              </a:rPr>
              <a:t>[</a:t>
            </a:r>
            <a:r>
              <a:rPr lang="en-US" sz="2700" baseline="30000" dirty="0">
                <a:latin typeface="Georgia" panose="02040502050405020303" pitchFamily="18" charset="0"/>
                <a:hlinkClick r:id="rId3" tooltip="See footnote a"/>
              </a:rPr>
              <a:t>a</a:t>
            </a:r>
            <a:r>
              <a:rPr lang="en-US" sz="2700" baseline="30000" dirty="0">
                <a:latin typeface="Georgia" panose="02040502050405020303" pitchFamily="18" charset="0"/>
              </a:rPr>
              <a:t>]</a:t>
            </a:r>
            <a:r>
              <a:rPr lang="en-US" sz="2700" dirty="0">
                <a:latin typeface="Georgia" panose="02040502050405020303" pitchFamily="18" charset="0"/>
              </a:rPr>
              <a:t>mysteries of the kingdom of heaven, but to them it has not been given. 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700" baseline="30000" dirty="0">
                <a:latin typeface="Georgia" panose="02040502050405020303" pitchFamily="18" charset="0"/>
              </a:rPr>
              <a:t>12 </a:t>
            </a:r>
            <a:r>
              <a:rPr lang="en-US" sz="2700" dirty="0">
                <a:latin typeface="Georgia" panose="02040502050405020303" pitchFamily="18" charset="0"/>
              </a:rPr>
              <a:t>For whoever has, to him more will be given, and he will have abundance; but whoever does not have, even what he has will be taken away from him. </a:t>
            </a:r>
            <a:r>
              <a:rPr lang="en-US" sz="2700" baseline="30000" dirty="0">
                <a:latin typeface="Georgia" panose="02040502050405020303" pitchFamily="18" charset="0"/>
              </a:rPr>
              <a:t>13 </a:t>
            </a:r>
            <a:r>
              <a:rPr lang="en-US" sz="2700" dirty="0">
                <a:latin typeface="Georgia" panose="02040502050405020303" pitchFamily="18" charset="0"/>
              </a:rPr>
              <a:t>Therefore I speak to them in parables, because seeing they do not see, and hearing they do not hear, nor do they understand.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989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person, outdoor, people&#10;&#10;Description automatically generated">
            <a:extLst>
              <a:ext uri="{FF2B5EF4-FFF2-40B4-BE49-F238E27FC236}">
                <a16:creationId xmlns:a16="http://schemas.microsoft.com/office/drawing/2014/main" id="{78C02E46-2EC5-444B-ACFE-3A495C1DE5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A3F16D-48EF-4F41-B12B-6CD0D446A5B2}"/>
              </a:ext>
            </a:extLst>
          </p:cNvPr>
          <p:cNvSpPr/>
          <p:nvPr/>
        </p:nvSpPr>
        <p:spPr>
          <a:xfrm>
            <a:off x="0" y="0"/>
            <a:ext cx="421105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AEAD7C-2970-412B-B25A-6BF438A4BB6E}"/>
              </a:ext>
            </a:extLst>
          </p:cNvPr>
          <p:cNvSpPr/>
          <p:nvPr/>
        </p:nvSpPr>
        <p:spPr>
          <a:xfrm>
            <a:off x="4317806" y="-10"/>
            <a:ext cx="7874194" cy="685800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0D18E-F8E9-4E33-A495-9D6482589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056" y="481264"/>
            <a:ext cx="8221843" cy="1227220"/>
          </a:xfrm>
        </p:spPr>
        <p:txBody>
          <a:bodyPr anchor="ctr">
            <a:normAutofit/>
          </a:bodyPr>
          <a:lstStyle/>
          <a:p>
            <a:pPr algn="l"/>
            <a:r>
              <a:rPr lang="en-US" sz="3400" dirty="0">
                <a:latin typeface="Britannic Bold" panose="020B0903060703020204" pitchFamily="34" charset="0"/>
              </a:rPr>
              <a:t>Why did Jesus begin using parables?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F00333-760E-42A9-BA8D-B7452BE28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981200"/>
            <a:ext cx="11094896" cy="4099863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Matt 13:34-35 All these things Jesus spoke to the multitude in parables; and without a parable He did not speak to them, </a:t>
            </a:r>
            <a:r>
              <a:rPr lang="en-US" sz="2800" baseline="30000" dirty="0">
                <a:latin typeface="Georgia" panose="02040502050405020303" pitchFamily="18" charset="0"/>
              </a:rPr>
              <a:t>35 </a:t>
            </a:r>
            <a:r>
              <a:rPr lang="en-US" sz="2800" dirty="0">
                <a:latin typeface="Georgia" panose="02040502050405020303" pitchFamily="18" charset="0"/>
              </a:rPr>
              <a:t>that it might be fulfilled which was spoken by the prophet, saying: “I will open My mouth in parables; I will utter things kept secret from the foundation of the world.</a:t>
            </a:r>
          </a:p>
          <a:p>
            <a:pPr marL="914400" lvl="1" indent="-457200" algn="l">
              <a:buClr>
                <a:srgbClr val="0070C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God reveals His will to humble Isa 57:15; 66:2</a:t>
            </a:r>
          </a:p>
          <a:p>
            <a:pPr marL="914400" lvl="1" indent="-457200" algn="l">
              <a:buClr>
                <a:srgbClr val="0070C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Kingdom revealed to those willing to receive</a:t>
            </a:r>
          </a:p>
          <a:p>
            <a:pPr lvl="1" algn="l">
              <a:buClr>
                <a:srgbClr val="0070C0"/>
              </a:buClr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759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person, outdoor, people&#10;&#10;Description automatically generated">
            <a:extLst>
              <a:ext uri="{FF2B5EF4-FFF2-40B4-BE49-F238E27FC236}">
                <a16:creationId xmlns:a16="http://schemas.microsoft.com/office/drawing/2014/main" id="{78C02E46-2EC5-444B-ACFE-3A495C1DE5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A3F16D-48EF-4F41-B12B-6CD0D446A5B2}"/>
              </a:ext>
            </a:extLst>
          </p:cNvPr>
          <p:cNvSpPr/>
          <p:nvPr/>
        </p:nvSpPr>
        <p:spPr>
          <a:xfrm>
            <a:off x="0" y="0"/>
            <a:ext cx="421105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AEAD7C-2970-412B-B25A-6BF438A4BB6E}"/>
              </a:ext>
            </a:extLst>
          </p:cNvPr>
          <p:cNvSpPr/>
          <p:nvPr/>
        </p:nvSpPr>
        <p:spPr>
          <a:xfrm>
            <a:off x="4317806" y="-10"/>
            <a:ext cx="7874194" cy="685800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0D18E-F8E9-4E33-A495-9D6482589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056" y="481264"/>
            <a:ext cx="8221843" cy="1227220"/>
          </a:xfrm>
        </p:spPr>
        <p:txBody>
          <a:bodyPr anchor="ctr">
            <a:normAutofit/>
          </a:bodyPr>
          <a:lstStyle/>
          <a:p>
            <a:pPr algn="l"/>
            <a:r>
              <a:rPr lang="en-US" sz="3400" dirty="0">
                <a:latin typeface="Britannic Bold" panose="020B0903060703020204" pitchFamily="34" charset="0"/>
              </a:rPr>
              <a:t>Why did Jesus begin using parables?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F00333-760E-42A9-BA8D-B7452BE28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981200"/>
            <a:ext cx="11094896" cy="409986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600" dirty="0">
                <a:latin typeface="Georgia" panose="02040502050405020303" pitchFamily="18" charset="0"/>
              </a:rPr>
              <a:t>Matt 13:13-16 Therefore I speak to them in parables, because seeing they do not see, and hearing they do not hear, nor do they understand. </a:t>
            </a:r>
            <a:r>
              <a:rPr lang="en-US" sz="2600" baseline="30000" dirty="0">
                <a:latin typeface="Georgia" panose="02040502050405020303" pitchFamily="18" charset="0"/>
              </a:rPr>
              <a:t>14 </a:t>
            </a:r>
            <a:r>
              <a:rPr lang="en-US" sz="2600" dirty="0">
                <a:latin typeface="Georgia" panose="02040502050405020303" pitchFamily="18" charset="0"/>
              </a:rPr>
              <a:t>And in them the prophecy of Isaiah is fulfilled, which says: ‘Hearing you will hear and shall not understand, And seeing you will see and not perceive; </a:t>
            </a:r>
            <a:r>
              <a:rPr lang="en-US" sz="2600" baseline="30000" dirty="0">
                <a:latin typeface="Georgia" panose="02040502050405020303" pitchFamily="18" charset="0"/>
              </a:rPr>
              <a:t>15 </a:t>
            </a:r>
            <a:r>
              <a:rPr lang="en-US" sz="2600" dirty="0">
                <a:latin typeface="Georgia" panose="02040502050405020303" pitchFamily="18" charset="0"/>
              </a:rPr>
              <a:t>For the hearts of this people have grown dull. </a:t>
            </a:r>
            <a:r>
              <a:rPr lang="en-US" sz="2600" i="1" dirty="0">
                <a:latin typeface="Georgia" panose="02040502050405020303" pitchFamily="18" charset="0"/>
              </a:rPr>
              <a:t>Their</a:t>
            </a:r>
            <a:r>
              <a:rPr lang="en-US" sz="2600" dirty="0">
                <a:latin typeface="Georgia" panose="02040502050405020303" pitchFamily="18" charset="0"/>
              </a:rPr>
              <a:t> ears are hard of hearing, And their eyes they have closed, Lest they should see with </a:t>
            </a:r>
            <a:r>
              <a:rPr lang="en-US" sz="2600" i="1" dirty="0">
                <a:latin typeface="Georgia" panose="02040502050405020303" pitchFamily="18" charset="0"/>
              </a:rPr>
              <a:t>their</a:t>
            </a:r>
            <a:r>
              <a:rPr lang="en-US" sz="2600" dirty="0">
                <a:latin typeface="Georgia" panose="02040502050405020303" pitchFamily="18" charset="0"/>
              </a:rPr>
              <a:t> eyes and hear with </a:t>
            </a:r>
            <a:r>
              <a:rPr lang="en-US" sz="2600" i="1" dirty="0">
                <a:latin typeface="Georgia" panose="02040502050405020303" pitchFamily="18" charset="0"/>
              </a:rPr>
              <a:t>their</a:t>
            </a:r>
            <a:r>
              <a:rPr lang="en-US" sz="2600" dirty="0">
                <a:latin typeface="Georgia" panose="02040502050405020303" pitchFamily="18" charset="0"/>
              </a:rPr>
              <a:t> ears, Lest they should understand with </a:t>
            </a:r>
            <a:r>
              <a:rPr lang="en-US" sz="2600" i="1" dirty="0">
                <a:latin typeface="Georgia" panose="02040502050405020303" pitchFamily="18" charset="0"/>
              </a:rPr>
              <a:t>their</a:t>
            </a:r>
            <a:r>
              <a:rPr lang="en-US" sz="2600" dirty="0">
                <a:latin typeface="Georgia" panose="02040502050405020303" pitchFamily="18" charset="0"/>
              </a:rPr>
              <a:t> hearts and turn, So that I </a:t>
            </a:r>
            <a:r>
              <a:rPr lang="en-US" sz="2600" baseline="30000" dirty="0">
                <a:latin typeface="Georgia" panose="02040502050405020303" pitchFamily="18" charset="0"/>
              </a:rPr>
              <a:t>[</a:t>
            </a:r>
            <a:r>
              <a:rPr lang="en-US" sz="2600" baseline="30000" dirty="0">
                <a:latin typeface="Georgia" panose="02040502050405020303" pitchFamily="18" charset="0"/>
                <a:hlinkClick r:id="rId3" tooltip="See footnote b"/>
              </a:rPr>
              <a:t>b</a:t>
            </a:r>
            <a:r>
              <a:rPr lang="en-US" sz="2600" baseline="30000" dirty="0">
                <a:latin typeface="Georgia" panose="02040502050405020303" pitchFamily="18" charset="0"/>
              </a:rPr>
              <a:t>]</a:t>
            </a:r>
            <a:r>
              <a:rPr lang="en-US" sz="2600" dirty="0">
                <a:latin typeface="Georgia" panose="02040502050405020303" pitchFamily="18" charset="0"/>
              </a:rPr>
              <a:t>should heal them.’</a:t>
            </a:r>
          </a:p>
          <a:p>
            <a:pPr lvl="1" algn="l">
              <a:buClr>
                <a:srgbClr val="0070C0"/>
              </a:buClr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204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person, outdoor, people&#10;&#10;Description automatically generated">
            <a:extLst>
              <a:ext uri="{FF2B5EF4-FFF2-40B4-BE49-F238E27FC236}">
                <a16:creationId xmlns:a16="http://schemas.microsoft.com/office/drawing/2014/main" id="{78C02E46-2EC5-444B-ACFE-3A495C1DE5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A3F16D-48EF-4F41-B12B-6CD0D446A5B2}"/>
              </a:ext>
            </a:extLst>
          </p:cNvPr>
          <p:cNvSpPr/>
          <p:nvPr/>
        </p:nvSpPr>
        <p:spPr>
          <a:xfrm>
            <a:off x="0" y="0"/>
            <a:ext cx="421105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AEAD7C-2970-412B-B25A-6BF438A4BB6E}"/>
              </a:ext>
            </a:extLst>
          </p:cNvPr>
          <p:cNvSpPr/>
          <p:nvPr/>
        </p:nvSpPr>
        <p:spPr>
          <a:xfrm>
            <a:off x="4317806" y="-10"/>
            <a:ext cx="7874194" cy="685800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0D18E-F8E9-4E33-A495-9D6482589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056" y="481264"/>
            <a:ext cx="8221843" cy="1227220"/>
          </a:xfrm>
        </p:spPr>
        <p:txBody>
          <a:bodyPr anchor="ctr">
            <a:normAutofit/>
          </a:bodyPr>
          <a:lstStyle/>
          <a:p>
            <a:pPr algn="l"/>
            <a:r>
              <a:rPr lang="en-US" sz="3400" dirty="0">
                <a:latin typeface="Britannic Bold" panose="020B0903060703020204" pitchFamily="34" charset="0"/>
              </a:rPr>
              <a:t>What made the difference?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F00333-760E-42A9-BA8D-B7452BE28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981200"/>
            <a:ext cx="11094896" cy="409986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600" dirty="0">
                <a:latin typeface="Georgia" panose="02040502050405020303" pitchFamily="18" charset="0"/>
              </a:rPr>
              <a:t>Many saw and heard, but refused to accept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600" dirty="0">
                <a:latin typeface="Georgia" panose="02040502050405020303" pitchFamily="18" charset="0"/>
              </a:rPr>
              <a:t>The disciples asked questions, seeking to understand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600" dirty="0">
                <a:latin typeface="Georgia" panose="02040502050405020303" pitchFamily="18" charset="0"/>
              </a:rPr>
              <a:t>Matt 13:17-18 But blessed </a:t>
            </a:r>
            <a:r>
              <a:rPr lang="en-US" sz="2600" i="1" dirty="0">
                <a:latin typeface="Georgia" panose="02040502050405020303" pitchFamily="18" charset="0"/>
              </a:rPr>
              <a:t>are</a:t>
            </a:r>
            <a:r>
              <a:rPr lang="en-US" sz="2600" dirty="0">
                <a:latin typeface="Georgia" panose="02040502050405020303" pitchFamily="18" charset="0"/>
              </a:rPr>
              <a:t> your eyes for they see, and your ears for they hear; </a:t>
            </a:r>
            <a:r>
              <a:rPr lang="en-US" sz="2600" baseline="30000" dirty="0">
                <a:latin typeface="Georgia" panose="02040502050405020303" pitchFamily="18" charset="0"/>
              </a:rPr>
              <a:t>17 </a:t>
            </a:r>
            <a:r>
              <a:rPr lang="en-US" sz="2600" dirty="0">
                <a:latin typeface="Georgia" panose="02040502050405020303" pitchFamily="18" charset="0"/>
              </a:rPr>
              <a:t>for assuredly, I say to you that many prophets and righteous </a:t>
            </a:r>
            <a:r>
              <a:rPr lang="en-US" sz="2600" i="1" dirty="0">
                <a:latin typeface="Georgia" panose="02040502050405020303" pitchFamily="18" charset="0"/>
              </a:rPr>
              <a:t>men</a:t>
            </a:r>
            <a:r>
              <a:rPr lang="en-US" sz="2600" dirty="0">
                <a:latin typeface="Georgia" panose="02040502050405020303" pitchFamily="18" charset="0"/>
              </a:rPr>
              <a:t> desired to see what you see, and did not see </a:t>
            </a:r>
            <a:r>
              <a:rPr lang="en-US" sz="2600" i="1" dirty="0">
                <a:latin typeface="Georgia" panose="02040502050405020303" pitchFamily="18" charset="0"/>
              </a:rPr>
              <a:t>it,</a:t>
            </a:r>
            <a:r>
              <a:rPr lang="en-US" sz="2600" dirty="0">
                <a:latin typeface="Georgia" panose="02040502050405020303" pitchFamily="18" charset="0"/>
              </a:rPr>
              <a:t> and to hear what you hear, and did not hear </a:t>
            </a:r>
            <a:r>
              <a:rPr lang="en-US" sz="2600" i="1" dirty="0">
                <a:latin typeface="Georgia" panose="02040502050405020303" pitchFamily="18" charset="0"/>
              </a:rPr>
              <a:t>it.</a:t>
            </a:r>
            <a:endParaRPr lang="en-US" sz="28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Parables were designed to turn some away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He who has ears to hear, let him hear</a:t>
            </a:r>
            <a:endParaRPr lang="en-US" sz="2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856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0D18E-F8E9-4E33-A495-9D6482589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4987060"/>
            <a:ext cx="10906061" cy="868783"/>
          </a:xfrm>
          <a:noFill/>
        </p:spPr>
        <p:txBody>
          <a:bodyPr anchor="ctr">
            <a:norm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Jesus Taught them in Parables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F00333-760E-42A9-BA8D-B7452BE28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5855843"/>
            <a:ext cx="10906061" cy="671540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Matthew 13:1-17</a:t>
            </a:r>
          </a:p>
          <a:p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sky, person, outdoor, people&#10;&#10;Description automatically generated">
            <a:extLst>
              <a:ext uri="{FF2B5EF4-FFF2-40B4-BE49-F238E27FC236}">
                <a16:creationId xmlns:a16="http://schemas.microsoft.com/office/drawing/2014/main" id="{78C02E46-2EC5-444B-ACFE-3A495C1DE5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27" r="1" b="18212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28398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540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Britannic Bold</vt:lpstr>
      <vt:lpstr>Calibri</vt:lpstr>
      <vt:lpstr>Calibri Light</vt:lpstr>
      <vt:lpstr>Georgia</vt:lpstr>
      <vt:lpstr>Office Theme</vt:lpstr>
      <vt:lpstr>Jesus Taught them in Parables</vt:lpstr>
      <vt:lpstr>Jesus was a teacher</vt:lpstr>
      <vt:lpstr>He told many parables</vt:lpstr>
      <vt:lpstr>Why did Jesus begin using parables?</vt:lpstr>
      <vt:lpstr>Why did Jesus begin using parables?</vt:lpstr>
      <vt:lpstr>Why did Jesus begin using parables?</vt:lpstr>
      <vt:lpstr>What made the difference?</vt:lpstr>
      <vt:lpstr>Jesus Taught them in Parables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2021-05-30T01:33:12Z</dcterms:created>
  <dcterms:modified xsi:type="dcterms:W3CDTF">2021-06-10T23:59:12Z</dcterms:modified>
</cp:coreProperties>
</file>