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9" r:id="rId5"/>
    <p:sldId id="259" r:id="rId6"/>
    <p:sldId id="271" r:id="rId7"/>
    <p:sldId id="272" r:id="rId8"/>
    <p:sldId id="273"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94867-6050-4CDB-8807-5EBBDB24D81D}" v="1320" dt="2021-07-11T17:42:03.9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04" autoAdjust="0"/>
    <p:restoredTop sz="94660"/>
  </p:normalViewPr>
  <p:slideViewPr>
    <p:cSldViewPr snapToGrid="0">
      <p:cViewPr varScale="1">
        <p:scale>
          <a:sx n="67" d="100"/>
          <a:sy n="67" d="100"/>
        </p:scale>
        <p:origin x="2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28A7C-CE33-44A8-922D-CE97DCB87879}"/>
              </a:ext>
            </a:extLst>
          </p:cNvPr>
          <p:cNvSpPr>
            <a:spLocks noGrp="1"/>
          </p:cNvSpPr>
          <p:nvPr>
            <p:ph type="ctrTitle" hasCustomPrompt="1"/>
          </p:nvPr>
        </p:nvSpPr>
        <p:spPr>
          <a:xfrm>
            <a:off x="1524000" y="1122363"/>
            <a:ext cx="9144000" cy="2387600"/>
          </a:xfrm>
        </p:spPr>
        <p:txBody>
          <a:bodyPr anchor="b"/>
          <a:lstStyle>
            <a:lvl1pPr algn="ctr">
              <a:defRPr sz="6000">
                <a:latin typeface="Britannic Bold" panose="020B0903060703020204" pitchFamily="34" charset="0"/>
              </a:defRPr>
            </a:lvl1pPr>
          </a:lstStyle>
          <a:p>
            <a:r>
              <a:rPr lang="en-US" dirty="0"/>
              <a:t>Master title style</a:t>
            </a:r>
          </a:p>
        </p:txBody>
      </p:sp>
      <p:sp>
        <p:nvSpPr>
          <p:cNvPr id="3" name="Subtitle 2">
            <a:extLst>
              <a:ext uri="{FF2B5EF4-FFF2-40B4-BE49-F238E27FC236}">
                <a16:creationId xmlns:a16="http://schemas.microsoft.com/office/drawing/2014/main" id="{5DBCDE76-46BE-4231-A03E-B5A87E281ABB}"/>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38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Tree>
    <p:extLst>
      <p:ext uri="{BB962C8B-B14F-4D97-AF65-F5344CB8AC3E}">
        <p14:creationId xmlns:p14="http://schemas.microsoft.com/office/powerpoint/2010/main" val="3986882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8FAE-9F3D-4DF5-A449-4F38DCB9F9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D558AC-E5BB-41B5-B708-6E5BA4F34F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D6AF6-30B7-4827-BECA-891568E0B844}"/>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5" name="Footer Placeholder 4">
            <a:extLst>
              <a:ext uri="{FF2B5EF4-FFF2-40B4-BE49-F238E27FC236}">
                <a16:creationId xmlns:a16="http://schemas.microsoft.com/office/drawing/2014/main" id="{C74ED61A-3CDA-4C3A-A0CD-F1BCCCA4FD5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DCA8BE5-1BB5-49DA-8874-8E7E70FCC1FE}"/>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652180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50F36-1AF0-42F7-924F-EEB6A14FC7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D7A3F8-ACCF-4FAF-87F4-8ED5C26957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3B6E7F-5058-4E7B-B79B-B087EF0A2A86}"/>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5" name="Footer Placeholder 4">
            <a:extLst>
              <a:ext uri="{FF2B5EF4-FFF2-40B4-BE49-F238E27FC236}">
                <a16:creationId xmlns:a16="http://schemas.microsoft.com/office/drawing/2014/main" id="{835E1E16-86D4-4902-9459-B1EB43780C2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9938E7A-D372-4AFC-B025-3BCB78148EC7}"/>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404226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483BE-2633-4F7A-83F0-751A783F187F}"/>
              </a:ext>
            </a:extLst>
          </p:cNvPr>
          <p:cNvSpPr>
            <a:spLocks noGrp="1"/>
          </p:cNvSpPr>
          <p:nvPr>
            <p:ph type="title"/>
          </p:nvPr>
        </p:nvSpPr>
        <p:spPr>
          <a:xfrm>
            <a:off x="838200" y="365125"/>
            <a:ext cx="657225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679826F-F6CC-4B80-92EF-66C4BD465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440393-0D18-4BDD-8791-EEF314F9F0A6}"/>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5" name="Footer Placeholder 4">
            <a:extLst>
              <a:ext uri="{FF2B5EF4-FFF2-40B4-BE49-F238E27FC236}">
                <a16:creationId xmlns:a16="http://schemas.microsoft.com/office/drawing/2014/main" id="{39D83236-BED5-48A8-B79A-39005A63A49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41BE85-B6C8-4643-923F-6F6180D7764A}"/>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395974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4A555-24EB-4391-8153-D8A87BF9FD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73431B-E325-427C-861E-769B60F29B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E90C51-A52D-45C0-BA9D-103A837AD369}"/>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5" name="Footer Placeholder 4">
            <a:extLst>
              <a:ext uri="{FF2B5EF4-FFF2-40B4-BE49-F238E27FC236}">
                <a16:creationId xmlns:a16="http://schemas.microsoft.com/office/drawing/2014/main" id="{11EECA5A-F937-4E73-B87D-81A36CE102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761FDEE-919F-4389-9C79-04CEA5171E7E}"/>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244428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EE2CD-7F04-449F-AAB0-71F148BD6F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035D39-3D60-4D98-9D06-E5D33A50B5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B298FF-8727-40D3-99F8-AA68B79961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831EA-E5DA-4C16-B271-7DFDD2FE20FA}"/>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6" name="Footer Placeholder 5">
            <a:extLst>
              <a:ext uri="{FF2B5EF4-FFF2-40B4-BE49-F238E27FC236}">
                <a16:creationId xmlns:a16="http://schemas.microsoft.com/office/drawing/2014/main" id="{BDDE675C-F4B1-4C43-8EBD-7034752C3B0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D3EFFE4-25ED-45D7-9556-2AF78F8BE126}"/>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295669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8976A-FF3D-49C6-97E1-A1D2E4FF40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92A872-37F0-4B82-A2E5-2383ABC696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E26E95-939C-47B3-8612-C3932212BE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BF8794-23E5-4E26-B2F8-B009875048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6FBB00-C393-445D-8D8D-DBF131FF69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997BFD-EE48-46C8-813B-D5DFF2A8E4A0}"/>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8" name="Footer Placeholder 7">
            <a:extLst>
              <a:ext uri="{FF2B5EF4-FFF2-40B4-BE49-F238E27FC236}">
                <a16:creationId xmlns:a16="http://schemas.microsoft.com/office/drawing/2014/main" id="{B5134286-76CB-4D5F-A0F6-9202ED26A7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5141DAB-0B9B-459A-9249-7E6E7E8599B7}"/>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114736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9170D-EF62-4B49-B4A3-7C7C860DF3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467B8D-41F2-49BE-B4AB-AA53BBD29502}"/>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4" name="Footer Placeholder 3">
            <a:extLst>
              <a:ext uri="{FF2B5EF4-FFF2-40B4-BE49-F238E27FC236}">
                <a16:creationId xmlns:a16="http://schemas.microsoft.com/office/drawing/2014/main" id="{E5EABB1C-37D8-45F9-9D00-7DFD4188703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9A0F9514-E242-4262-BAA8-9424A334AED5}"/>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12969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A1046E-B198-4672-918F-93349BCC429D}"/>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3" name="Footer Placeholder 2">
            <a:extLst>
              <a:ext uri="{FF2B5EF4-FFF2-40B4-BE49-F238E27FC236}">
                <a16:creationId xmlns:a16="http://schemas.microsoft.com/office/drawing/2014/main" id="{F25B4C69-1714-47B6-A68D-065EA748C2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93657C6-3CBC-43BE-966D-EC7FDCB44DFA}"/>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164549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578D-AECB-46CD-96B9-B3227D70DE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B6CB5F-92A9-4B44-AFE1-439BD1D522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DBBDA1-4F05-4417-BE06-8DCD22A77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EBD82B-8D1E-45B4-A964-D053BD79ADFE}"/>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6" name="Footer Placeholder 5">
            <a:extLst>
              <a:ext uri="{FF2B5EF4-FFF2-40B4-BE49-F238E27FC236}">
                <a16:creationId xmlns:a16="http://schemas.microsoft.com/office/drawing/2014/main" id="{3E55E7D9-3543-405A-BCB2-7F7A1562951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233709D-059D-42B9-82E3-17EFF8BA985D}"/>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163456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27863-4846-4E20-BB6A-47B081F08A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6D0A3B-A4FA-4E2C-AB3B-4200BF4DA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FA8832-E18D-4FA9-BB75-1F5CE2AC9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E6FC0E-8F57-44D1-93BB-BD367D0B9458}"/>
              </a:ext>
            </a:extLst>
          </p:cNvPr>
          <p:cNvSpPr>
            <a:spLocks noGrp="1"/>
          </p:cNvSpPr>
          <p:nvPr>
            <p:ph type="dt" sz="half" idx="10"/>
          </p:nvPr>
        </p:nvSpPr>
        <p:spPr>
          <a:xfrm>
            <a:off x="838200" y="6356350"/>
            <a:ext cx="2743200" cy="365125"/>
          </a:xfrm>
          <a:prstGeom prst="rect">
            <a:avLst/>
          </a:prstGeom>
        </p:spPr>
        <p:txBody>
          <a:bodyPr/>
          <a:lstStyle/>
          <a:p>
            <a:fld id="{D7257327-A012-4C52-BB5D-C54BDC8C38B9}" type="datetimeFigureOut">
              <a:rPr lang="en-US" smtClean="0"/>
              <a:t>7/16/2021</a:t>
            </a:fld>
            <a:endParaRPr lang="en-US"/>
          </a:p>
        </p:txBody>
      </p:sp>
      <p:sp>
        <p:nvSpPr>
          <p:cNvPr id="6" name="Footer Placeholder 5">
            <a:extLst>
              <a:ext uri="{FF2B5EF4-FFF2-40B4-BE49-F238E27FC236}">
                <a16:creationId xmlns:a16="http://schemas.microsoft.com/office/drawing/2014/main" id="{1156D6E5-52FB-4FCB-97CB-B671BCD5AB3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6F89720-6CD2-41BE-8BC5-E34ADB01AACC}"/>
              </a:ext>
            </a:extLst>
          </p:cNvPr>
          <p:cNvSpPr>
            <a:spLocks noGrp="1"/>
          </p:cNvSpPr>
          <p:nvPr>
            <p:ph type="sldNum" sz="quarter" idx="12"/>
          </p:nvPr>
        </p:nvSpPr>
        <p:spPr>
          <a:xfrm>
            <a:off x="8610600" y="6356350"/>
            <a:ext cx="2743200" cy="365125"/>
          </a:xfrm>
          <a:prstGeom prst="rect">
            <a:avLst/>
          </a:prstGeom>
        </p:spPr>
        <p:txBody>
          <a:bodyPr/>
          <a:lstStyle/>
          <a:p>
            <a:fld id="{E91FF3A7-2D13-4134-9121-BC19B92F1915}" type="slidenum">
              <a:rPr lang="en-US" smtClean="0"/>
              <a:t>‹#›</a:t>
            </a:fld>
            <a:endParaRPr lang="en-US"/>
          </a:p>
        </p:txBody>
      </p:sp>
    </p:spTree>
    <p:extLst>
      <p:ext uri="{BB962C8B-B14F-4D97-AF65-F5344CB8AC3E}">
        <p14:creationId xmlns:p14="http://schemas.microsoft.com/office/powerpoint/2010/main" val="3276171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083CF5-920B-4F3B-988B-02E510DE795E}"/>
              </a:ext>
            </a:extLst>
          </p:cNvPr>
          <p:cNvSpPr>
            <a:spLocks noGrp="1"/>
          </p:cNvSpPr>
          <p:nvPr>
            <p:ph type="title"/>
          </p:nvPr>
        </p:nvSpPr>
        <p:spPr>
          <a:xfrm>
            <a:off x="838200" y="600074"/>
            <a:ext cx="6162675" cy="819151"/>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163CC2CD-DC5D-4A9C-B58B-436A25BE3F1A}"/>
              </a:ext>
            </a:extLst>
          </p:cNvPr>
          <p:cNvSpPr>
            <a:spLocks noGrp="1"/>
          </p:cNvSpPr>
          <p:nvPr>
            <p:ph type="body" idx="1"/>
          </p:nvPr>
        </p:nvSpPr>
        <p:spPr>
          <a:xfrm>
            <a:off x="838200" y="2252869"/>
            <a:ext cx="10515600" cy="3924093"/>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8453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800" kern="1200">
          <a:solidFill>
            <a:schemeClr val="tx1"/>
          </a:solidFill>
          <a:latin typeface="Britannic Bold" panose="020B09030607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Calibri" panose="020F0502020204030204" pitchFamily="34" charset="0"/>
        <a:buChar char="―"/>
        <a:defRPr sz="32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Clr>
          <a:srgbClr val="00B0F0"/>
        </a:buClr>
        <a:buFont typeface="Calibri" panose="020F050202020403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Clr>
          <a:srgbClr val="92D050"/>
        </a:buClr>
        <a:buFont typeface="Georgia" panose="02040502050405020303" pitchFamily="18"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7BDE95F-650B-4D12-A3A5-975E461D2E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86BA08-6CD6-47A0-A495-4D760F401F00}"/>
              </a:ext>
            </a:extLst>
          </p:cNvPr>
          <p:cNvSpPr>
            <a:spLocks noGrp="1"/>
          </p:cNvSpPr>
          <p:nvPr>
            <p:ph type="ctrTitle"/>
          </p:nvPr>
        </p:nvSpPr>
        <p:spPr>
          <a:xfrm>
            <a:off x="645858" y="5110423"/>
            <a:ext cx="10906061" cy="671540"/>
          </a:xfrm>
          <a:noFill/>
        </p:spPr>
        <p:txBody>
          <a:bodyPr anchor="ctr">
            <a:normAutofit fontScale="90000"/>
          </a:bodyPr>
          <a:lstStyle/>
          <a:p>
            <a:r>
              <a:rPr lang="en-US" sz="4800" dirty="0"/>
              <a:t>Learning to be Content</a:t>
            </a:r>
          </a:p>
        </p:txBody>
      </p:sp>
      <p:sp>
        <p:nvSpPr>
          <p:cNvPr id="3" name="Subtitle 2">
            <a:extLst>
              <a:ext uri="{FF2B5EF4-FFF2-40B4-BE49-F238E27FC236}">
                <a16:creationId xmlns:a16="http://schemas.microsoft.com/office/drawing/2014/main" id="{61730A71-E00E-4086-B25E-F69A703597A1}"/>
              </a:ext>
            </a:extLst>
          </p:cNvPr>
          <p:cNvSpPr>
            <a:spLocks noGrp="1"/>
          </p:cNvSpPr>
          <p:nvPr>
            <p:ph type="subTitle" idx="1"/>
          </p:nvPr>
        </p:nvSpPr>
        <p:spPr>
          <a:xfrm>
            <a:off x="3759362" y="5781963"/>
            <a:ext cx="4673274" cy="671539"/>
          </a:xfrm>
          <a:noFill/>
        </p:spPr>
        <p:txBody>
          <a:bodyPr>
            <a:normAutofit/>
          </a:bodyPr>
          <a:lstStyle/>
          <a:p>
            <a:r>
              <a:rPr lang="en-US" dirty="0"/>
              <a:t>Philippians 4:4-13</a:t>
            </a:r>
          </a:p>
        </p:txBody>
      </p:sp>
      <p:sp>
        <p:nvSpPr>
          <p:cNvPr id="12" name="Rectangle 11">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2" cy="482247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562" y="640091"/>
            <a:ext cx="8182876" cy="388111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t="8598" r="-1" b="-1"/>
          <a:stretch/>
        </p:blipFill>
        <p:spPr>
          <a:xfrm>
            <a:off x="2170029" y="804672"/>
            <a:ext cx="7851943" cy="3554676"/>
          </a:xfrm>
          <a:prstGeom prst="rect">
            <a:avLst/>
          </a:prstGeom>
          <a:effectLst/>
        </p:spPr>
      </p:pic>
    </p:spTree>
    <p:extLst>
      <p:ext uri="{BB962C8B-B14F-4D97-AF65-F5344CB8AC3E}">
        <p14:creationId xmlns:p14="http://schemas.microsoft.com/office/powerpoint/2010/main" val="56353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7BDE95F-650B-4D12-A3A5-975E461D2E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86BA08-6CD6-47A0-A495-4D760F401F00}"/>
              </a:ext>
            </a:extLst>
          </p:cNvPr>
          <p:cNvSpPr>
            <a:spLocks noGrp="1"/>
          </p:cNvSpPr>
          <p:nvPr>
            <p:ph type="ctrTitle"/>
          </p:nvPr>
        </p:nvSpPr>
        <p:spPr>
          <a:xfrm>
            <a:off x="645858" y="5110423"/>
            <a:ext cx="10906061" cy="671540"/>
          </a:xfrm>
          <a:noFill/>
        </p:spPr>
        <p:txBody>
          <a:bodyPr anchor="ctr">
            <a:normAutofit fontScale="90000"/>
          </a:bodyPr>
          <a:lstStyle/>
          <a:p>
            <a:r>
              <a:rPr lang="en-US" sz="4800" dirty="0"/>
              <a:t>Learning to be Content</a:t>
            </a:r>
          </a:p>
        </p:txBody>
      </p:sp>
      <p:sp>
        <p:nvSpPr>
          <p:cNvPr id="3" name="Subtitle 2">
            <a:extLst>
              <a:ext uri="{FF2B5EF4-FFF2-40B4-BE49-F238E27FC236}">
                <a16:creationId xmlns:a16="http://schemas.microsoft.com/office/drawing/2014/main" id="{61730A71-E00E-4086-B25E-F69A703597A1}"/>
              </a:ext>
            </a:extLst>
          </p:cNvPr>
          <p:cNvSpPr>
            <a:spLocks noGrp="1"/>
          </p:cNvSpPr>
          <p:nvPr>
            <p:ph type="subTitle" idx="1"/>
          </p:nvPr>
        </p:nvSpPr>
        <p:spPr>
          <a:xfrm>
            <a:off x="3759362" y="5781963"/>
            <a:ext cx="4673274" cy="671539"/>
          </a:xfrm>
          <a:noFill/>
        </p:spPr>
        <p:txBody>
          <a:bodyPr>
            <a:normAutofit/>
          </a:bodyPr>
          <a:lstStyle/>
          <a:p>
            <a:r>
              <a:rPr lang="en-US" dirty="0"/>
              <a:t>Philippians 4:4-13</a:t>
            </a:r>
          </a:p>
        </p:txBody>
      </p:sp>
      <p:sp>
        <p:nvSpPr>
          <p:cNvPr id="12" name="Rectangle 11">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2" cy="482247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562" y="640091"/>
            <a:ext cx="8182876" cy="388111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t="8598" r="-1" b="-1"/>
          <a:stretch/>
        </p:blipFill>
        <p:spPr>
          <a:xfrm>
            <a:off x="2170029" y="804672"/>
            <a:ext cx="7851943" cy="3554676"/>
          </a:xfrm>
          <a:prstGeom prst="rect">
            <a:avLst/>
          </a:prstGeom>
          <a:effectLst/>
        </p:spPr>
      </p:pic>
    </p:spTree>
    <p:extLst>
      <p:ext uri="{BB962C8B-B14F-4D97-AF65-F5344CB8AC3E}">
        <p14:creationId xmlns:p14="http://schemas.microsoft.com/office/powerpoint/2010/main" val="385917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l="28018" r="30710" b="-1"/>
          <a:stretch/>
        </p:blipFill>
        <p:spPr>
          <a:xfrm>
            <a:off x="7205119" y="1112060"/>
            <a:ext cx="3861262" cy="4633859"/>
          </a:xfrm>
          <a:prstGeom prst="rect">
            <a:avLst/>
          </a:prstGeom>
          <a:effectLst/>
        </p:spPr>
      </p:pic>
      <p:sp>
        <p:nvSpPr>
          <p:cNvPr id="4" name="Rectangle 3">
            <a:extLst>
              <a:ext uri="{FF2B5EF4-FFF2-40B4-BE49-F238E27FC236}">
                <a16:creationId xmlns:a16="http://schemas.microsoft.com/office/drawing/2014/main" id="{B6E46882-DAAE-4EA7-A95A-03F375B0BA61}"/>
              </a:ext>
            </a:extLst>
          </p:cNvPr>
          <p:cNvSpPr/>
          <p:nvPr/>
        </p:nvSpPr>
        <p:spPr>
          <a:xfrm>
            <a:off x="0" y="0"/>
            <a:ext cx="561045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44DE221-4AD8-44F6-BD15-7FB70159BD3B}"/>
              </a:ext>
            </a:extLst>
          </p:cNvPr>
          <p:cNvSpPr/>
          <p:nvPr/>
        </p:nvSpPr>
        <p:spPr>
          <a:xfrm>
            <a:off x="5643763" y="0"/>
            <a:ext cx="6519896" cy="685800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1B131DD2-F3E3-4A87-BAAA-DDDEB825A05E}"/>
              </a:ext>
            </a:extLst>
          </p:cNvPr>
          <p:cNvSpPr>
            <a:spLocks noGrp="1"/>
          </p:cNvSpPr>
          <p:nvPr>
            <p:ph type="title"/>
          </p:nvPr>
        </p:nvSpPr>
        <p:spPr>
          <a:xfrm>
            <a:off x="742950" y="514350"/>
            <a:ext cx="5429250" cy="862013"/>
          </a:xfrm>
        </p:spPr>
        <p:txBody>
          <a:bodyPr>
            <a:normAutofit/>
          </a:bodyPr>
          <a:lstStyle/>
          <a:p>
            <a:r>
              <a:rPr lang="en-US" dirty="0"/>
              <a:t>I have learned..</a:t>
            </a:r>
            <a:endParaRPr lang="en-US" sz="3800" dirty="0"/>
          </a:p>
        </p:txBody>
      </p:sp>
      <p:sp>
        <p:nvSpPr>
          <p:cNvPr id="7" name="Content Placeholder 6">
            <a:extLst>
              <a:ext uri="{FF2B5EF4-FFF2-40B4-BE49-F238E27FC236}">
                <a16:creationId xmlns:a16="http://schemas.microsoft.com/office/drawing/2014/main" id="{7EE1CAC1-9D83-4545-94DC-9CAA1F02B1AD}"/>
              </a:ext>
            </a:extLst>
          </p:cNvPr>
          <p:cNvSpPr>
            <a:spLocks noGrp="1"/>
          </p:cNvSpPr>
          <p:nvPr>
            <p:ph idx="1"/>
          </p:nvPr>
        </p:nvSpPr>
        <p:spPr>
          <a:xfrm>
            <a:off x="838201" y="1733550"/>
            <a:ext cx="10039349" cy="4443414"/>
          </a:xfrm>
        </p:spPr>
        <p:txBody>
          <a:bodyPr/>
          <a:lstStyle/>
          <a:p>
            <a:pPr>
              <a:spcAft>
                <a:spcPts val="600"/>
              </a:spcAft>
            </a:pPr>
            <a:r>
              <a:rPr lang="en-US" dirty="0"/>
              <a:t>Vs 11-12 </a:t>
            </a:r>
            <a:r>
              <a:rPr lang="en-US" sz="2800" dirty="0"/>
              <a:t>for </a:t>
            </a:r>
            <a:r>
              <a:rPr lang="en-US" sz="2800" u="sng" dirty="0"/>
              <a:t>I have learned </a:t>
            </a:r>
            <a:r>
              <a:rPr lang="en-US" sz="2800" dirty="0"/>
              <a:t>in whatever situation I am to be content. </a:t>
            </a:r>
            <a:r>
              <a:rPr lang="en-US" sz="2800" baseline="30000" dirty="0"/>
              <a:t>12 </a:t>
            </a:r>
            <a:r>
              <a:rPr lang="en-US" sz="2800" dirty="0"/>
              <a:t>I know how to be brought low, and I know how to abound. In any and every circumstance, </a:t>
            </a:r>
            <a:r>
              <a:rPr lang="en-US" sz="2800" u="sng" dirty="0"/>
              <a:t>I have learned the secret </a:t>
            </a:r>
            <a:r>
              <a:rPr lang="en-US" sz="2800" dirty="0"/>
              <a:t>of facing plenty and hunger, abundance and need. </a:t>
            </a:r>
            <a:r>
              <a:rPr lang="en-US" sz="2800" baseline="30000" dirty="0"/>
              <a:t>13 </a:t>
            </a:r>
            <a:r>
              <a:rPr lang="en-US" sz="2800" dirty="0"/>
              <a:t>I can do all things through him who strengthens me.</a:t>
            </a:r>
          </a:p>
          <a:p>
            <a:pPr lvl="1"/>
            <a:r>
              <a:rPr lang="en-US" dirty="0"/>
              <a:t>His personal experience (a life lesson)</a:t>
            </a:r>
          </a:p>
          <a:p>
            <a:pPr lvl="1"/>
            <a:r>
              <a:rPr lang="en-US" dirty="0"/>
              <a:t>He experienced the best and worst</a:t>
            </a:r>
          </a:p>
          <a:p>
            <a:pPr lvl="1"/>
            <a:r>
              <a:rPr lang="en-US" dirty="0"/>
              <a:t>I have </a:t>
            </a:r>
            <a:r>
              <a:rPr lang="en-US" u="sng" dirty="0"/>
              <a:t>learned</a:t>
            </a:r>
            <a:r>
              <a:rPr lang="en-US" dirty="0"/>
              <a:t> the secret (he grew in this)</a:t>
            </a:r>
          </a:p>
          <a:p>
            <a:pPr lvl="1"/>
            <a:endParaRPr lang="en-US" dirty="0"/>
          </a:p>
          <a:p>
            <a:pPr lvl="1"/>
            <a:endParaRPr lang="en-US" dirty="0"/>
          </a:p>
        </p:txBody>
      </p:sp>
    </p:spTree>
    <p:extLst>
      <p:ext uri="{BB962C8B-B14F-4D97-AF65-F5344CB8AC3E}">
        <p14:creationId xmlns:p14="http://schemas.microsoft.com/office/powerpoint/2010/main" val="281398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l="23889" r="26581" b="-1"/>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Rectangle 3">
            <a:extLst>
              <a:ext uri="{FF2B5EF4-FFF2-40B4-BE49-F238E27FC236}">
                <a16:creationId xmlns:a16="http://schemas.microsoft.com/office/drawing/2014/main" id="{CE918170-E22D-4585-89A9-16CE79CAE080}"/>
              </a:ext>
            </a:extLst>
          </p:cNvPr>
          <p:cNvSpPr/>
          <p:nvPr/>
        </p:nvSpPr>
        <p:spPr>
          <a:xfrm>
            <a:off x="0" y="0"/>
            <a:ext cx="5213363" cy="685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C41754-B384-4DEC-90C8-58AF0D7E9724}"/>
              </a:ext>
            </a:extLst>
          </p:cNvPr>
          <p:cNvSpPr/>
          <p:nvPr/>
        </p:nvSpPr>
        <p:spPr>
          <a:xfrm>
            <a:off x="5059453" y="0"/>
            <a:ext cx="7132546" cy="6857997"/>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01F0D3A-ED09-4E5D-839E-9C20D23C10AD}"/>
              </a:ext>
            </a:extLst>
          </p:cNvPr>
          <p:cNvSpPr>
            <a:spLocks noGrp="1"/>
          </p:cNvSpPr>
          <p:nvPr>
            <p:ph type="title"/>
          </p:nvPr>
        </p:nvSpPr>
        <p:spPr>
          <a:xfrm>
            <a:off x="838200" y="457200"/>
            <a:ext cx="6219825" cy="1000126"/>
          </a:xfrm>
        </p:spPr>
        <p:txBody>
          <a:bodyPr>
            <a:normAutofit/>
          </a:bodyPr>
          <a:lstStyle/>
          <a:p>
            <a:r>
              <a:rPr lang="en-US" dirty="0"/>
              <a:t>What the Bible says..</a:t>
            </a:r>
            <a:endParaRPr lang="en-US" sz="3800" dirty="0"/>
          </a:p>
        </p:txBody>
      </p:sp>
      <p:sp>
        <p:nvSpPr>
          <p:cNvPr id="7" name="Content Placeholder 6">
            <a:extLst>
              <a:ext uri="{FF2B5EF4-FFF2-40B4-BE49-F238E27FC236}">
                <a16:creationId xmlns:a16="http://schemas.microsoft.com/office/drawing/2014/main" id="{13A00194-63CE-4C0A-AAB9-094B02561E0A}"/>
              </a:ext>
            </a:extLst>
          </p:cNvPr>
          <p:cNvSpPr>
            <a:spLocks noGrp="1"/>
          </p:cNvSpPr>
          <p:nvPr>
            <p:ph idx="1"/>
          </p:nvPr>
        </p:nvSpPr>
        <p:spPr>
          <a:xfrm>
            <a:off x="838200" y="1838326"/>
            <a:ext cx="10515600" cy="4338638"/>
          </a:xfrm>
        </p:spPr>
        <p:txBody>
          <a:bodyPr/>
          <a:lstStyle/>
          <a:p>
            <a:pPr>
              <a:spcAft>
                <a:spcPts val="600"/>
              </a:spcAft>
            </a:pPr>
            <a:r>
              <a:rPr lang="en-US" dirty="0"/>
              <a:t>OT implies the need to be content</a:t>
            </a:r>
          </a:p>
          <a:p>
            <a:pPr lvl="1"/>
            <a:r>
              <a:rPr lang="en-US" dirty="0" err="1"/>
              <a:t>Exod</a:t>
            </a:r>
            <a:r>
              <a:rPr lang="en-US" dirty="0"/>
              <a:t> 20:17 you shall not covet</a:t>
            </a:r>
          </a:p>
          <a:p>
            <a:pPr lvl="1"/>
            <a:r>
              <a:rPr lang="en-US" dirty="0"/>
              <a:t>Proverbs 17:1 better is a dry morsel with quietness</a:t>
            </a:r>
          </a:p>
          <a:p>
            <a:pPr lvl="1"/>
            <a:r>
              <a:rPr lang="en-US" dirty="0"/>
              <a:t>Eccles 5:10 He who loves silver will not be satisfied w/silver</a:t>
            </a:r>
          </a:p>
          <a:p>
            <a:pPr lvl="1"/>
            <a:r>
              <a:rPr lang="en-US" dirty="0" err="1"/>
              <a:t>Hab</a:t>
            </a:r>
            <a:r>
              <a:rPr lang="en-US" dirty="0"/>
              <a:t> 3:17 though fig tree may not blossom.. yet I will rejoice</a:t>
            </a:r>
          </a:p>
        </p:txBody>
      </p:sp>
    </p:spTree>
    <p:extLst>
      <p:ext uri="{BB962C8B-B14F-4D97-AF65-F5344CB8AC3E}">
        <p14:creationId xmlns:p14="http://schemas.microsoft.com/office/powerpoint/2010/main" val="347064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l="23889" r="26581" b="-1"/>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Rectangle 3">
            <a:extLst>
              <a:ext uri="{FF2B5EF4-FFF2-40B4-BE49-F238E27FC236}">
                <a16:creationId xmlns:a16="http://schemas.microsoft.com/office/drawing/2014/main" id="{CE918170-E22D-4585-89A9-16CE79CAE080}"/>
              </a:ext>
            </a:extLst>
          </p:cNvPr>
          <p:cNvSpPr/>
          <p:nvPr/>
        </p:nvSpPr>
        <p:spPr>
          <a:xfrm>
            <a:off x="0" y="0"/>
            <a:ext cx="5213363" cy="685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C41754-B384-4DEC-90C8-58AF0D7E9724}"/>
              </a:ext>
            </a:extLst>
          </p:cNvPr>
          <p:cNvSpPr/>
          <p:nvPr/>
        </p:nvSpPr>
        <p:spPr>
          <a:xfrm>
            <a:off x="5059453" y="0"/>
            <a:ext cx="7132546" cy="6857997"/>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01F0D3A-ED09-4E5D-839E-9C20D23C10AD}"/>
              </a:ext>
            </a:extLst>
          </p:cNvPr>
          <p:cNvSpPr>
            <a:spLocks noGrp="1"/>
          </p:cNvSpPr>
          <p:nvPr>
            <p:ph type="title"/>
          </p:nvPr>
        </p:nvSpPr>
        <p:spPr>
          <a:xfrm>
            <a:off x="838200" y="457200"/>
            <a:ext cx="6219825" cy="1000126"/>
          </a:xfrm>
        </p:spPr>
        <p:txBody>
          <a:bodyPr>
            <a:normAutofit/>
          </a:bodyPr>
          <a:lstStyle/>
          <a:p>
            <a:r>
              <a:rPr lang="en-US" dirty="0"/>
              <a:t>What the Bible says..</a:t>
            </a:r>
            <a:endParaRPr lang="en-US" sz="3800" dirty="0"/>
          </a:p>
        </p:txBody>
      </p:sp>
      <p:sp>
        <p:nvSpPr>
          <p:cNvPr id="7" name="Content Placeholder 6">
            <a:extLst>
              <a:ext uri="{FF2B5EF4-FFF2-40B4-BE49-F238E27FC236}">
                <a16:creationId xmlns:a16="http://schemas.microsoft.com/office/drawing/2014/main" id="{13A00194-63CE-4C0A-AAB9-094B02561E0A}"/>
              </a:ext>
            </a:extLst>
          </p:cNvPr>
          <p:cNvSpPr>
            <a:spLocks noGrp="1"/>
          </p:cNvSpPr>
          <p:nvPr>
            <p:ph idx="1"/>
          </p:nvPr>
        </p:nvSpPr>
        <p:spPr>
          <a:xfrm>
            <a:off x="838200" y="1676401"/>
            <a:ext cx="10515600" cy="4338638"/>
          </a:xfrm>
        </p:spPr>
        <p:txBody>
          <a:bodyPr/>
          <a:lstStyle/>
          <a:p>
            <a:pPr>
              <a:spcAft>
                <a:spcPts val="600"/>
              </a:spcAft>
            </a:pPr>
            <a:r>
              <a:rPr lang="en-US" dirty="0"/>
              <a:t>NT has much to say about contentment</a:t>
            </a:r>
          </a:p>
          <a:p>
            <a:pPr lvl="1"/>
            <a:r>
              <a:rPr lang="en-US" dirty="0"/>
              <a:t>Luke 3:24 be content with your wages</a:t>
            </a:r>
          </a:p>
          <a:p>
            <a:pPr lvl="1"/>
            <a:r>
              <a:rPr lang="en-US" dirty="0"/>
              <a:t>2 Cor 12:10 For the sake of Christ, then, I am content with weaknesses, insults, hardships</a:t>
            </a:r>
          </a:p>
          <a:p>
            <a:pPr lvl="1">
              <a:spcAft>
                <a:spcPts val="600"/>
              </a:spcAft>
            </a:pPr>
            <a:r>
              <a:rPr lang="en-US" dirty="0"/>
              <a:t>1 Tim 6:6-10 godliness with contentment is great gain</a:t>
            </a:r>
          </a:p>
          <a:p>
            <a:pPr lvl="1">
              <a:spcAft>
                <a:spcPts val="600"/>
              </a:spcAft>
            </a:pPr>
            <a:r>
              <a:rPr lang="en-US" dirty="0"/>
              <a:t>Heb 13:5 being content with what you have</a:t>
            </a:r>
          </a:p>
        </p:txBody>
      </p:sp>
    </p:spTree>
    <p:extLst>
      <p:ext uri="{BB962C8B-B14F-4D97-AF65-F5344CB8AC3E}">
        <p14:creationId xmlns:p14="http://schemas.microsoft.com/office/powerpoint/2010/main" val="357323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l="23889" r="26581" b="-1"/>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Rectangle 3">
            <a:extLst>
              <a:ext uri="{FF2B5EF4-FFF2-40B4-BE49-F238E27FC236}">
                <a16:creationId xmlns:a16="http://schemas.microsoft.com/office/drawing/2014/main" id="{CE918170-E22D-4585-89A9-16CE79CAE080}"/>
              </a:ext>
            </a:extLst>
          </p:cNvPr>
          <p:cNvSpPr/>
          <p:nvPr/>
        </p:nvSpPr>
        <p:spPr>
          <a:xfrm>
            <a:off x="0" y="0"/>
            <a:ext cx="5213363" cy="685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C41754-B384-4DEC-90C8-58AF0D7E9724}"/>
              </a:ext>
            </a:extLst>
          </p:cNvPr>
          <p:cNvSpPr/>
          <p:nvPr/>
        </p:nvSpPr>
        <p:spPr>
          <a:xfrm>
            <a:off x="5059453" y="0"/>
            <a:ext cx="7132546" cy="6857997"/>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01F0D3A-ED09-4E5D-839E-9C20D23C10AD}"/>
              </a:ext>
            </a:extLst>
          </p:cNvPr>
          <p:cNvSpPr>
            <a:spLocks noGrp="1"/>
          </p:cNvSpPr>
          <p:nvPr>
            <p:ph type="title"/>
          </p:nvPr>
        </p:nvSpPr>
        <p:spPr>
          <a:xfrm>
            <a:off x="723900" y="561410"/>
            <a:ext cx="6254739" cy="938213"/>
          </a:xfrm>
        </p:spPr>
        <p:txBody>
          <a:bodyPr>
            <a:normAutofit/>
          </a:bodyPr>
          <a:lstStyle/>
          <a:p>
            <a:r>
              <a:rPr lang="en-US" sz="3800" dirty="0"/>
              <a:t>Defining contentment</a:t>
            </a:r>
          </a:p>
        </p:txBody>
      </p:sp>
      <p:sp>
        <p:nvSpPr>
          <p:cNvPr id="7" name="Content Placeholder 6">
            <a:extLst>
              <a:ext uri="{FF2B5EF4-FFF2-40B4-BE49-F238E27FC236}">
                <a16:creationId xmlns:a16="http://schemas.microsoft.com/office/drawing/2014/main" id="{13A00194-63CE-4C0A-AAB9-094B02561E0A}"/>
              </a:ext>
            </a:extLst>
          </p:cNvPr>
          <p:cNvSpPr>
            <a:spLocks noGrp="1"/>
          </p:cNvSpPr>
          <p:nvPr>
            <p:ph idx="1"/>
          </p:nvPr>
        </p:nvSpPr>
        <p:spPr>
          <a:xfrm>
            <a:off x="723900" y="1844605"/>
            <a:ext cx="10515600" cy="3924093"/>
          </a:xfrm>
        </p:spPr>
        <p:txBody>
          <a:bodyPr/>
          <a:lstStyle/>
          <a:p>
            <a:r>
              <a:rPr lang="en-US" dirty="0"/>
              <a:t>To be free from care because of satisfaction with what is already one's own. (ISBE)</a:t>
            </a:r>
          </a:p>
          <a:p>
            <a:pPr lvl="1"/>
            <a:r>
              <a:rPr lang="en-US" dirty="0"/>
              <a:t>Contentment is more inward than satisfaction; a habit or permanent state of mind.</a:t>
            </a:r>
          </a:p>
          <a:p>
            <a:r>
              <a:rPr lang="en-US" dirty="0"/>
              <a:t>Jeremiah Burroughs </a:t>
            </a:r>
            <a:r>
              <a:rPr lang="en-US" sz="2800" dirty="0"/>
              <a:t>“</a:t>
            </a:r>
            <a:r>
              <a:rPr lang="en-US" sz="2800" dirty="0">
                <a:effectLst/>
                <a:latin typeface="Times New Roman" panose="02020603050405020304" pitchFamily="18" charset="0"/>
                <a:ea typeface="Times New Roman" panose="02020603050405020304" pitchFamily="18" charset="0"/>
              </a:rPr>
              <a:t>Christian contentment is that sweet, inward, quiet, gracious frame of spirit, which freely submits to and delights in God’s wise and fatherly disposal in every condition”.</a:t>
            </a:r>
            <a:endParaRPr lang="en-US" sz="2800" dirty="0"/>
          </a:p>
        </p:txBody>
      </p:sp>
    </p:spTree>
    <p:extLst>
      <p:ext uri="{BB962C8B-B14F-4D97-AF65-F5344CB8AC3E}">
        <p14:creationId xmlns:p14="http://schemas.microsoft.com/office/powerpoint/2010/main" val="4779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l="23889" r="26581" b="-1"/>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Rectangle 3">
            <a:extLst>
              <a:ext uri="{FF2B5EF4-FFF2-40B4-BE49-F238E27FC236}">
                <a16:creationId xmlns:a16="http://schemas.microsoft.com/office/drawing/2014/main" id="{CE918170-E22D-4585-89A9-16CE79CAE080}"/>
              </a:ext>
            </a:extLst>
          </p:cNvPr>
          <p:cNvSpPr/>
          <p:nvPr/>
        </p:nvSpPr>
        <p:spPr>
          <a:xfrm>
            <a:off x="0" y="0"/>
            <a:ext cx="5213363" cy="685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C41754-B384-4DEC-90C8-58AF0D7E9724}"/>
              </a:ext>
            </a:extLst>
          </p:cNvPr>
          <p:cNvSpPr/>
          <p:nvPr/>
        </p:nvSpPr>
        <p:spPr>
          <a:xfrm>
            <a:off x="5059453" y="0"/>
            <a:ext cx="7132546" cy="6857997"/>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01F0D3A-ED09-4E5D-839E-9C20D23C10AD}"/>
              </a:ext>
            </a:extLst>
          </p:cNvPr>
          <p:cNvSpPr>
            <a:spLocks noGrp="1"/>
          </p:cNvSpPr>
          <p:nvPr>
            <p:ph type="title"/>
          </p:nvPr>
        </p:nvSpPr>
        <p:spPr>
          <a:xfrm>
            <a:off x="723900" y="561410"/>
            <a:ext cx="6254739" cy="938213"/>
          </a:xfrm>
        </p:spPr>
        <p:txBody>
          <a:bodyPr>
            <a:normAutofit/>
          </a:bodyPr>
          <a:lstStyle/>
          <a:p>
            <a:r>
              <a:rPr lang="en-US" dirty="0"/>
              <a:t>Focus on the blessings</a:t>
            </a:r>
            <a:endParaRPr lang="en-US" sz="3800" dirty="0"/>
          </a:p>
        </p:txBody>
      </p:sp>
      <p:sp>
        <p:nvSpPr>
          <p:cNvPr id="7" name="Content Placeholder 6">
            <a:extLst>
              <a:ext uri="{FF2B5EF4-FFF2-40B4-BE49-F238E27FC236}">
                <a16:creationId xmlns:a16="http://schemas.microsoft.com/office/drawing/2014/main" id="{13A00194-63CE-4C0A-AAB9-094B02561E0A}"/>
              </a:ext>
            </a:extLst>
          </p:cNvPr>
          <p:cNvSpPr>
            <a:spLocks noGrp="1"/>
          </p:cNvSpPr>
          <p:nvPr>
            <p:ph idx="1"/>
          </p:nvPr>
        </p:nvSpPr>
        <p:spPr>
          <a:xfrm>
            <a:off x="723900" y="1844605"/>
            <a:ext cx="10515600" cy="3924093"/>
          </a:xfrm>
        </p:spPr>
        <p:txBody>
          <a:bodyPr/>
          <a:lstStyle/>
          <a:p>
            <a:r>
              <a:rPr lang="en-US" dirty="0"/>
              <a:t>Phil 4:8 </a:t>
            </a:r>
            <a:r>
              <a:rPr lang="en-US" sz="2800" dirty="0"/>
              <a:t>Whatever is true, whatever is honorable, whatever is just, whatever is pure, whatever is lovely, whatever is commendable, if there is any excellence, if there is anything worthy of praise, think about these things (meditate).</a:t>
            </a:r>
          </a:p>
          <a:p>
            <a:pPr lvl="1"/>
            <a:r>
              <a:rPr lang="en-US" dirty="0"/>
              <a:t>Focus your attention on good things God has given</a:t>
            </a:r>
          </a:p>
          <a:p>
            <a:pPr lvl="1"/>
            <a:r>
              <a:rPr lang="en-US" dirty="0"/>
              <a:t>In your thinking, speaking, and prayers (v 6-7)</a:t>
            </a:r>
          </a:p>
          <a:p>
            <a:pPr lvl="1"/>
            <a:r>
              <a:rPr lang="en-US" dirty="0"/>
              <a:t>Make the crosses small, make the mercies great</a:t>
            </a:r>
          </a:p>
        </p:txBody>
      </p:sp>
    </p:spTree>
    <p:extLst>
      <p:ext uri="{BB962C8B-B14F-4D97-AF65-F5344CB8AC3E}">
        <p14:creationId xmlns:p14="http://schemas.microsoft.com/office/powerpoint/2010/main" val="205828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l="23889" r="26581" b="-1"/>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Rectangle 3">
            <a:extLst>
              <a:ext uri="{FF2B5EF4-FFF2-40B4-BE49-F238E27FC236}">
                <a16:creationId xmlns:a16="http://schemas.microsoft.com/office/drawing/2014/main" id="{CE918170-E22D-4585-89A9-16CE79CAE080}"/>
              </a:ext>
            </a:extLst>
          </p:cNvPr>
          <p:cNvSpPr/>
          <p:nvPr/>
        </p:nvSpPr>
        <p:spPr>
          <a:xfrm>
            <a:off x="0" y="0"/>
            <a:ext cx="5213363" cy="685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C41754-B384-4DEC-90C8-58AF0D7E9724}"/>
              </a:ext>
            </a:extLst>
          </p:cNvPr>
          <p:cNvSpPr/>
          <p:nvPr/>
        </p:nvSpPr>
        <p:spPr>
          <a:xfrm>
            <a:off x="5059453" y="0"/>
            <a:ext cx="7132546" cy="6857997"/>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01F0D3A-ED09-4E5D-839E-9C20D23C10AD}"/>
              </a:ext>
            </a:extLst>
          </p:cNvPr>
          <p:cNvSpPr>
            <a:spLocks noGrp="1"/>
          </p:cNvSpPr>
          <p:nvPr>
            <p:ph type="title"/>
          </p:nvPr>
        </p:nvSpPr>
        <p:spPr>
          <a:xfrm>
            <a:off x="723900" y="561410"/>
            <a:ext cx="6254739" cy="938213"/>
          </a:xfrm>
        </p:spPr>
        <p:txBody>
          <a:bodyPr>
            <a:normAutofit/>
          </a:bodyPr>
          <a:lstStyle/>
          <a:p>
            <a:r>
              <a:rPr lang="en-US" dirty="0"/>
              <a:t>Be confident in Christ</a:t>
            </a:r>
            <a:endParaRPr lang="en-US" sz="3800" dirty="0"/>
          </a:p>
        </p:txBody>
      </p:sp>
      <p:sp>
        <p:nvSpPr>
          <p:cNvPr id="7" name="Content Placeholder 6">
            <a:extLst>
              <a:ext uri="{FF2B5EF4-FFF2-40B4-BE49-F238E27FC236}">
                <a16:creationId xmlns:a16="http://schemas.microsoft.com/office/drawing/2014/main" id="{13A00194-63CE-4C0A-AAB9-094B02561E0A}"/>
              </a:ext>
            </a:extLst>
          </p:cNvPr>
          <p:cNvSpPr>
            <a:spLocks noGrp="1"/>
          </p:cNvSpPr>
          <p:nvPr>
            <p:ph idx="1"/>
          </p:nvPr>
        </p:nvSpPr>
        <p:spPr>
          <a:xfrm>
            <a:off x="723900" y="1844605"/>
            <a:ext cx="10515600" cy="3924093"/>
          </a:xfrm>
        </p:spPr>
        <p:txBody>
          <a:bodyPr/>
          <a:lstStyle/>
          <a:p>
            <a:r>
              <a:rPr lang="en-US" dirty="0"/>
              <a:t>Phil 4:13 I can do all things through Christ who strengthens me.</a:t>
            </a:r>
          </a:p>
          <a:p>
            <a:pPr lvl="1"/>
            <a:r>
              <a:rPr lang="en-US" dirty="0"/>
              <a:t>2 Cor 12:7-8 </a:t>
            </a:r>
            <a:r>
              <a:rPr lang="en-US" sz="2400" dirty="0"/>
              <a:t>a thorn in the flesh was given to me, a messenger of Satan to buffet me, lest I be exalted above measure. </a:t>
            </a:r>
            <a:r>
              <a:rPr lang="en-US" sz="2400" baseline="30000" dirty="0"/>
              <a:t>8 </a:t>
            </a:r>
            <a:r>
              <a:rPr lang="en-US" sz="2400" dirty="0"/>
              <a:t>Concerning this thing I pleaded with the Lord three times that it might depart from me.</a:t>
            </a:r>
          </a:p>
          <a:p>
            <a:pPr lvl="1"/>
            <a:r>
              <a:rPr lang="en-US" sz="2400" dirty="0"/>
              <a:t>And He said to me, “My grace is sufficient for you, for My strength is made perfect in weakness.” Therefore most gladly I will rather boast in my infirmities, that the power of Christ may rest upon me. </a:t>
            </a:r>
            <a:r>
              <a:rPr lang="en-US" sz="2400" baseline="30000" dirty="0"/>
              <a:t>10 </a:t>
            </a:r>
            <a:r>
              <a:rPr lang="en-US" sz="2400" dirty="0"/>
              <a:t>Therefore I take pleasure in infirmities, in reproaches, in needs, in persecutions, in distresses, for Christ’s sake. For when I am weak, then I am strong.</a:t>
            </a:r>
          </a:p>
        </p:txBody>
      </p:sp>
    </p:spTree>
    <p:extLst>
      <p:ext uri="{BB962C8B-B14F-4D97-AF65-F5344CB8AC3E}">
        <p14:creationId xmlns:p14="http://schemas.microsoft.com/office/powerpoint/2010/main" val="252272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l="23889" r="26581" b="-1"/>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Rectangle 3">
            <a:extLst>
              <a:ext uri="{FF2B5EF4-FFF2-40B4-BE49-F238E27FC236}">
                <a16:creationId xmlns:a16="http://schemas.microsoft.com/office/drawing/2014/main" id="{CE918170-E22D-4585-89A9-16CE79CAE080}"/>
              </a:ext>
            </a:extLst>
          </p:cNvPr>
          <p:cNvSpPr/>
          <p:nvPr/>
        </p:nvSpPr>
        <p:spPr>
          <a:xfrm>
            <a:off x="0" y="0"/>
            <a:ext cx="5213363" cy="685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C41754-B384-4DEC-90C8-58AF0D7E9724}"/>
              </a:ext>
            </a:extLst>
          </p:cNvPr>
          <p:cNvSpPr/>
          <p:nvPr/>
        </p:nvSpPr>
        <p:spPr>
          <a:xfrm>
            <a:off x="5059453" y="0"/>
            <a:ext cx="7132546" cy="6857997"/>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01F0D3A-ED09-4E5D-839E-9C20D23C10AD}"/>
              </a:ext>
            </a:extLst>
          </p:cNvPr>
          <p:cNvSpPr>
            <a:spLocks noGrp="1"/>
          </p:cNvSpPr>
          <p:nvPr>
            <p:ph type="title"/>
          </p:nvPr>
        </p:nvSpPr>
        <p:spPr>
          <a:xfrm>
            <a:off x="723900" y="561410"/>
            <a:ext cx="6254739" cy="938213"/>
          </a:xfrm>
        </p:spPr>
        <p:txBody>
          <a:bodyPr>
            <a:normAutofit/>
          </a:bodyPr>
          <a:lstStyle/>
          <a:p>
            <a:r>
              <a:rPr lang="en-US" sz="3800" dirty="0"/>
              <a:t>Learn to live for Christ</a:t>
            </a:r>
          </a:p>
        </p:txBody>
      </p:sp>
      <p:sp>
        <p:nvSpPr>
          <p:cNvPr id="7" name="Content Placeholder 6">
            <a:extLst>
              <a:ext uri="{FF2B5EF4-FFF2-40B4-BE49-F238E27FC236}">
                <a16:creationId xmlns:a16="http://schemas.microsoft.com/office/drawing/2014/main" id="{13A00194-63CE-4C0A-AAB9-094B02561E0A}"/>
              </a:ext>
            </a:extLst>
          </p:cNvPr>
          <p:cNvSpPr>
            <a:spLocks noGrp="1"/>
          </p:cNvSpPr>
          <p:nvPr>
            <p:ph idx="1"/>
          </p:nvPr>
        </p:nvSpPr>
        <p:spPr>
          <a:xfrm>
            <a:off x="723899" y="1844605"/>
            <a:ext cx="10677525" cy="3924093"/>
          </a:xfrm>
        </p:spPr>
        <p:txBody>
          <a:bodyPr/>
          <a:lstStyle/>
          <a:p>
            <a:r>
              <a:rPr lang="en-US" dirty="0"/>
              <a:t>Phil 1:21 </a:t>
            </a:r>
            <a:r>
              <a:rPr lang="en-US" sz="2800" dirty="0"/>
              <a:t>For to me to live is Christ, and to die is gain..</a:t>
            </a:r>
          </a:p>
          <a:p>
            <a:pPr lvl="1"/>
            <a:r>
              <a:rPr lang="en-US" dirty="0"/>
              <a:t>You fill in: For me to live is _______, and to die is _____.</a:t>
            </a:r>
          </a:p>
          <a:p>
            <a:pPr lvl="1"/>
            <a:r>
              <a:rPr lang="en-US" dirty="0"/>
              <a:t>Contentment is a journey.. from anxiety to peace</a:t>
            </a:r>
          </a:p>
          <a:p>
            <a:r>
              <a:rPr lang="en-US" dirty="0"/>
              <a:t>Phil 1:23 </a:t>
            </a:r>
            <a:r>
              <a:rPr lang="en-US" sz="2800" dirty="0"/>
              <a:t>For I am hard-pressed between the two, having a desire to depart and be with Christ, </a:t>
            </a:r>
            <a:r>
              <a:rPr lang="en-US" sz="2800" i="1" dirty="0"/>
              <a:t>which is</a:t>
            </a:r>
            <a:r>
              <a:rPr lang="en-US" sz="2800" dirty="0"/>
              <a:t> far better. </a:t>
            </a:r>
          </a:p>
          <a:p>
            <a:r>
              <a:rPr lang="en-US" dirty="0"/>
              <a:t>Phil 2:17 </a:t>
            </a:r>
            <a:r>
              <a:rPr lang="en-US" sz="2800" dirty="0"/>
              <a:t>if I am being poured out </a:t>
            </a:r>
            <a:r>
              <a:rPr lang="en-US" sz="2800" i="1" dirty="0"/>
              <a:t>as a drink offering</a:t>
            </a:r>
            <a:r>
              <a:rPr lang="en-US" sz="2800" dirty="0"/>
              <a:t> on the sacrifice and service of your faith, I am glad and rejoice with you..</a:t>
            </a:r>
          </a:p>
        </p:txBody>
      </p:sp>
    </p:spTree>
    <p:extLst>
      <p:ext uri="{BB962C8B-B14F-4D97-AF65-F5344CB8AC3E}">
        <p14:creationId xmlns:p14="http://schemas.microsoft.com/office/powerpoint/2010/main" val="387398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on a bench overlooking a city&#10;&#10;Description automatically generated with low confidence">
            <a:extLst>
              <a:ext uri="{FF2B5EF4-FFF2-40B4-BE49-F238E27FC236}">
                <a16:creationId xmlns:a16="http://schemas.microsoft.com/office/drawing/2014/main" id="{120D3A21-3EA1-4897-8A6E-8A405F440BF0}"/>
              </a:ext>
            </a:extLst>
          </p:cNvPr>
          <p:cNvPicPr>
            <a:picLocks noChangeAspect="1"/>
          </p:cNvPicPr>
          <p:nvPr/>
        </p:nvPicPr>
        <p:blipFill rotWithShape="1">
          <a:blip r:embed="rId2">
            <a:extLst>
              <a:ext uri="{28A0092B-C50C-407E-A947-70E740481C1C}">
                <a14:useLocalDpi xmlns:a14="http://schemas.microsoft.com/office/drawing/2010/main" val="0"/>
              </a:ext>
            </a:extLst>
          </a:blip>
          <a:srcRect l="23889" r="26581" b="-1"/>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Rectangle 3">
            <a:extLst>
              <a:ext uri="{FF2B5EF4-FFF2-40B4-BE49-F238E27FC236}">
                <a16:creationId xmlns:a16="http://schemas.microsoft.com/office/drawing/2014/main" id="{CE918170-E22D-4585-89A9-16CE79CAE080}"/>
              </a:ext>
            </a:extLst>
          </p:cNvPr>
          <p:cNvSpPr/>
          <p:nvPr/>
        </p:nvSpPr>
        <p:spPr>
          <a:xfrm>
            <a:off x="0" y="0"/>
            <a:ext cx="5213363" cy="6857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C41754-B384-4DEC-90C8-58AF0D7E9724}"/>
              </a:ext>
            </a:extLst>
          </p:cNvPr>
          <p:cNvSpPr/>
          <p:nvPr/>
        </p:nvSpPr>
        <p:spPr>
          <a:xfrm>
            <a:off x="5059453" y="0"/>
            <a:ext cx="7132546" cy="6857997"/>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901F0D3A-ED09-4E5D-839E-9C20D23C10AD}"/>
              </a:ext>
            </a:extLst>
          </p:cNvPr>
          <p:cNvSpPr>
            <a:spLocks noGrp="1"/>
          </p:cNvSpPr>
          <p:nvPr>
            <p:ph type="title"/>
          </p:nvPr>
        </p:nvSpPr>
        <p:spPr>
          <a:xfrm>
            <a:off x="723900" y="561410"/>
            <a:ext cx="6254739" cy="938213"/>
          </a:xfrm>
        </p:spPr>
        <p:txBody>
          <a:bodyPr>
            <a:normAutofit/>
          </a:bodyPr>
          <a:lstStyle/>
          <a:p>
            <a:r>
              <a:rPr lang="en-US" sz="3800" dirty="0"/>
              <a:t>Paul learned it from Christ</a:t>
            </a:r>
          </a:p>
        </p:txBody>
      </p:sp>
      <p:sp>
        <p:nvSpPr>
          <p:cNvPr id="7" name="Content Placeholder 6">
            <a:extLst>
              <a:ext uri="{FF2B5EF4-FFF2-40B4-BE49-F238E27FC236}">
                <a16:creationId xmlns:a16="http://schemas.microsoft.com/office/drawing/2014/main" id="{13A00194-63CE-4C0A-AAB9-094B02561E0A}"/>
              </a:ext>
            </a:extLst>
          </p:cNvPr>
          <p:cNvSpPr>
            <a:spLocks noGrp="1"/>
          </p:cNvSpPr>
          <p:nvPr>
            <p:ph idx="1"/>
          </p:nvPr>
        </p:nvSpPr>
        <p:spPr>
          <a:xfrm>
            <a:off x="723899" y="1844605"/>
            <a:ext cx="10677525" cy="3924093"/>
          </a:xfrm>
        </p:spPr>
        <p:txBody>
          <a:bodyPr/>
          <a:lstStyle/>
          <a:p>
            <a:r>
              <a:rPr lang="en-US" dirty="0"/>
              <a:t>Phil 4:11 </a:t>
            </a:r>
            <a:r>
              <a:rPr lang="en-US" sz="2800" dirty="0"/>
              <a:t>I know how to be brought low and I know how to abound..</a:t>
            </a:r>
          </a:p>
          <a:p>
            <a:r>
              <a:rPr lang="en-US" dirty="0"/>
              <a:t>Phil 2:5-8 </a:t>
            </a:r>
            <a:r>
              <a:rPr lang="en-US" sz="2800" dirty="0"/>
              <a:t>who, being in the form of God.. made Himself of no reputation, taking the form of a bondservant, </a:t>
            </a:r>
            <a:r>
              <a:rPr lang="en-US" sz="2800" i="1" dirty="0"/>
              <a:t>and</a:t>
            </a:r>
            <a:r>
              <a:rPr lang="en-US" sz="2800" dirty="0"/>
              <a:t> coming in the likeness of men. </a:t>
            </a:r>
            <a:r>
              <a:rPr lang="en-US" sz="2800" baseline="30000" dirty="0"/>
              <a:t>8 </a:t>
            </a:r>
            <a:r>
              <a:rPr lang="en-US" sz="2800" dirty="0"/>
              <a:t>And being found in appearance as a man, He humbled Himself and became obedient to </a:t>
            </a:r>
            <a:r>
              <a:rPr lang="en-US" sz="2800" i="1" dirty="0"/>
              <a:t>the point of</a:t>
            </a:r>
            <a:r>
              <a:rPr lang="en-US" sz="2800" dirty="0"/>
              <a:t> death, even the death of the cross. </a:t>
            </a:r>
          </a:p>
        </p:txBody>
      </p:sp>
    </p:spTree>
    <p:extLst>
      <p:ext uri="{BB962C8B-B14F-4D97-AF65-F5344CB8AC3E}">
        <p14:creationId xmlns:p14="http://schemas.microsoft.com/office/powerpoint/2010/main" val="117248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754</TotalTime>
  <Words>687</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Britannic Bold</vt:lpstr>
      <vt:lpstr>Calibri</vt:lpstr>
      <vt:lpstr>Georgia</vt:lpstr>
      <vt:lpstr>Times New Roman</vt:lpstr>
      <vt:lpstr>Office Theme</vt:lpstr>
      <vt:lpstr>Learning to be Content</vt:lpstr>
      <vt:lpstr>I have learned..</vt:lpstr>
      <vt:lpstr>What the Bible says..</vt:lpstr>
      <vt:lpstr>What the Bible says..</vt:lpstr>
      <vt:lpstr>Defining contentment</vt:lpstr>
      <vt:lpstr>Focus on the blessings</vt:lpstr>
      <vt:lpstr>Be confident in Christ</vt:lpstr>
      <vt:lpstr>Learn to live for Christ</vt:lpstr>
      <vt:lpstr>Paul learned it from Christ</vt:lpstr>
      <vt:lpstr>Learning to be Content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3</cp:revision>
  <dcterms:created xsi:type="dcterms:W3CDTF">2021-07-11T02:20:45Z</dcterms:created>
  <dcterms:modified xsi:type="dcterms:W3CDTF">2021-07-16T20:25:47Z</dcterms:modified>
</cp:coreProperties>
</file>