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3E0856-9AC0-4906-819F-18F9AA8B53CF}" v="969" dt="2021-06-13T16:03:05.2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1544-08A8-468F-8478-2FB9D4CE70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51099"/>
            <a:ext cx="9144000" cy="804863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EC105-2BFE-42FC-9181-1E39BB80CAE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4447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84E7F-9AF4-46AD-B014-60D92D892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3C230B-7EAB-4E38-86DC-5DB41F719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645F6-28BA-46E0-A9D1-09021C60B4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4E90FE-259A-432F-9CEA-BF360A040762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8CC63-730B-4856-83C4-A9755F2F8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8CA96-9EA4-4C19-8459-1CB306E87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3500"/>
            <a:ext cx="2743200" cy="365125"/>
          </a:xfrm>
          <a:prstGeom prst="rect">
            <a:avLst/>
          </a:prstGeom>
        </p:spPr>
        <p:txBody>
          <a:bodyPr/>
          <a:lstStyle/>
          <a:p>
            <a:fld id="{EAB97823-D1DB-4456-9E15-C7FA6846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BCF917-0581-409E-9AA8-9649472AB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36AA6-F3BA-41DD-BFD1-CFA56106D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D8CF6-3F89-4F87-8F9A-D30BFDF9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4E90FE-259A-432F-9CEA-BF360A040762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A4554-5457-4711-90D8-5026B7FF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CC647-06A7-4A42-AD6B-BFD51B863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3500"/>
            <a:ext cx="2743200" cy="365125"/>
          </a:xfrm>
          <a:prstGeom prst="rect">
            <a:avLst/>
          </a:prstGeom>
        </p:spPr>
        <p:txBody>
          <a:bodyPr/>
          <a:lstStyle/>
          <a:p>
            <a:fld id="{EAB97823-D1DB-4456-9E15-C7FA6846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DB078-A85E-4239-B72D-CDA9DD9C84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76250"/>
            <a:ext cx="7315200" cy="833438"/>
          </a:xfrm>
        </p:spPr>
        <p:txBody>
          <a:bodyPr>
            <a:normAutofit/>
          </a:bodyPr>
          <a:lstStyle>
            <a:lvl1pPr>
              <a:defRPr sz="3800">
                <a:latin typeface="Britannic Bold" panose="020B0903060703020204" pitchFamily="34" charset="0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ECD2C-839A-47F6-AF03-10CD624E39C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57399"/>
            <a:ext cx="10515600" cy="4119563"/>
          </a:xfrm>
        </p:spPr>
        <p:txBody>
          <a:bodyPr/>
          <a:lstStyle>
            <a:lvl1pPr marL="228600" indent="-228600">
              <a:buClr>
                <a:srgbClr val="FF0000"/>
              </a:buClr>
              <a:buFont typeface="Calibri" panose="020F0502020204030204" pitchFamily="34" charset="0"/>
              <a:buChar char="―"/>
              <a:defRPr sz="3200">
                <a:latin typeface="Georgia" panose="02040502050405020303" pitchFamily="18" charset="0"/>
              </a:defRPr>
            </a:lvl1pPr>
            <a:lvl2pPr marL="685800" indent="-228600">
              <a:buClr>
                <a:srgbClr val="00B0F0"/>
              </a:buClr>
              <a:buFont typeface="Georgia" panose="02040502050405020303" pitchFamily="18" charset="0"/>
              <a:buChar char="―"/>
              <a:defRPr sz="2800">
                <a:latin typeface="Georgia" panose="02040502050405020303" pitchFamily="18" charset="0"/>
              </a:defRPr>
            </a:lvl2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716AC-6392-4E05-9F0B-3D5A6ADC41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4E90FE-259A-432F-9CEA-BF360A040762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88CCB-1CCA-4333-B653-34DC390A4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59C0B-ADBE-484B-97D6-D85A22E0A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3500"/>
            <a:ext cx="2743200" cy="365125"/>
          </a:xfrm>
          <a:prstGeom prst="rect">
            <a:avLst/>
          </a:prstGeom>
        </p:spPr>
        <p:txBody>
          <a:bodyPr/>
          <a:lstStyle/>
          <a:p>
            <a:fld id="{EAB97823-D1DB-4456-9E15-C7FA6846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95571-7133-4AB5-8737-0AA97CF2FC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95A96-3AE2-4EF9-AA91-A66DA1332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0B66-181F-424B-93BC-01FC78749A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4E90FE-259A-432F-9CEA-BF360A040762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71CB9-1A65-4B6E-83B1-BFA05B38D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16B5E-FAFF-4B7E-BFCE-6FD93A85F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3500"/>
            <a:ext cx="2743200" cy="365125"/>
          </a:xfrm>
          <a:prstGeom prst="rect">
            <a:avLst/>
          </a:prstGeom>
        </p:spPr>
        <p:txBody>
          <a:bodyPr/>
          <a:lstStyle/>
          <a:p>
            <a:fld id="{EAB97823-D1DB-4456-9E15-C7FA6846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5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D6A22-DCA2-455C-9DD5-F59491411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A38A1-C093-455E-8E24-D89C85E2A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4B946-B99E-45ED-9E57-6179F416A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55F3F-5845-49D6-A591-3CC3E550AD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4E90FE-259A-432F-9CEA-BF360A040762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51401-2B5B-4621-ABC6-1204650E2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4AFE1-9424-4E4C-AB00-30F14B364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3500"/>
            <a:ext cx="2743200" cy="365125"/>
          </a:xfrm>
          <a:prstGeom prst="rect">
            <a:avLst/>
          </a:prstGeom>
        </p:spPr>
        <p:txBody>
          <a:bodyPr/>
          <a:lstStyle/>
          <a:p>
            <a:fld id="{EAB97823-D1DB-4456-9E15-C7FA6846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1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C165-178A-4C4E-BF2D-8339612AB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90B10-17EE-43E1-8146-21331C7F4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222EF-3419-4B55-8C2C-48AC71B0D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5C013F-9553-455A-8210-13603C11F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FAEAC5-CDF7-4D32-BE87-CAF0EDA82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50E3F8-2FFA-44E4-B99C-732E675900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4E90FE-259A-432F-9CEA-BF360A040762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A5B0EE-9BBB-40E1-8FA6-12C16591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89DF8C-4B56-4D6E-83D0-7206649B5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3500"/>
            <a:ext cx="2743200" cy="365125"/>
          </a:xfrm>
          <a:prstGeom prst="rect">
            <a:avLst/>
          </a:prstGeom>
        </p:spPr>
        <p:txBody>
          <a:bodyPr/>
          <a:lstStyle/>
          <a:p>
            <a:fld id="{EAB97823-D1DB-4456-9E15-C7FA6846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55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BFC99-AA8E-4359-8CAA-9DDCA2856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567E8B-3DAE-41CC-978F-11EEA06271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4E90FE-259A-432F-9CEA-BF360A040762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489C8-1400-4FB5-BC70-9AB28B72B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BD915-A743-4B39-8B34-23D2CCE8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3500"/>
            <a:ext cx="2743200" cy="365125"/>
          </a:xfrm>
          <a:prstGeom prst="rect">
            <a:avLst/>
          </a:prstGeom>
        </p:spPr>
        <p:txBody>
          <a:bodyPr/>
          <a:lstStyle/>
          <a:p>
            <a:fld id="{EAB97823-D1DB-4456-9E15-C7FA6846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8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B3C1CB-42F6-43AA-980D-FFE7C86EE5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4E90FE-259A-432F-9CEA-BF360A040762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6E4910-3A57-4457-9C2C-CA8996FD1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17C05-83AA-499A-9A21-15FCB9D47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3500"/>
            <a:ext cx="2743200" cy="365125"/>
          </a:xfrm>
          <a:prstGeom prst="rect">
            <a:avLst/>
          </a:prstGeom>
        </p:spPr>
        <p:txBody>
          <a:bodyPr/>
          <a:lstStyle/>
          <a:p>
            <a:fld id="{EAB97823-D1DB-4456-9E15-C7FA6846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0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9B50F-874D-46F5-A3E2-A0428C69F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03C02-ED6E-4009-9E4F-E3593549D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ED413-0376-45C4-BF35-4337C9E80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67736-56E0-4FE1-8FF1-C6B6ADAF60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4E90FE-259A-432F-9CEA-BF360A040762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5A366-2AD6-41A4-92A6-D7914839C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39784-B048-4E12-A6FC-84AA74C0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3500"/>
            <a:ext cx="2743200" cy="365125"/>
          </a:xfrm>
          <a:prstGeom prst="rect">
            <a:avLst/>
          </a:prstGeom>
        </p:spPr>
        <p:txBody>
          <a:bodyPr/>
          <a:lstStyle/>
          <a:p>
            <a:fld id="{EAB97823-D1DB-4456-9E15-C7FA6846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1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A7D6E-6969-4026-AF63-B94CF3031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BDEA92-30BD-4834-8F26-8930C07100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3E821E-9814-4460-AE1A-BC5BB123A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66F5C-FDEE-4746-B982-3C28C867F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4E90FE-259A-432F-9CEA-BF360A040762}" type="datetimeFigureOut">
              <a:rPr lang="en-US" smtClean="0"/>
              <a:t>7/3/2021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63631-4053-47ED-815A-87347783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D8EDF0-E84F-47F2-8057-C64DF275B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13500"/>
            <a:ext cx="2743200" cy="365125"/>
          </a:xfrm>
          <a:prstGeom prst="rect">
            <a:avLst/>
          </a:prstGeom>
        </p:spPr>
        <p:txBody>
          <a:bodyPr/>
          <a:lstStyle/>
          <a:p>
            <a:fld id="{EAB97823-D1DB-4456-9E15-C7FA68463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6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C35559-1516-4CB0-AB38-B571085FA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987F9-C8DC-4248-B942-332F7EFFC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6564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Georgia" panose="02040502050405020303" pitchFamily="18" charset="0"/>
        <a:buChar char="―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Calibri" panose="020F0502020204030204" pitchFamily="34" charset="0"/>
        <a:buChar char="―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1B8E4C-5E77-4505-A5BA-527821211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5110423"/>
            <a:ext cx="10906061" cy="671540"/>
          </a:xfrm>
          <a:noFill/>
        </p:spPr>
        <p:txBody>
          <a:bodyPr anchor="ctr">
            <a:noAutofit/>
          </a:bodyPr>
          <a:lstStyle/>
          <a:p>
            <a:r>
              <a:rPr lang="en-US" sz="4400" dirty="0"/>
              <a:t>Like All the Nations</a:t>
            </a:r>
            <a:endParaRPr lang="en-US" sz="4400" dirty="0"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36696-86DA-40B6-899B-2D8C6452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1" y="5781963"/>
            <a:ext cx="10906061" cy="757608"/>
          </a:xfrm>
          <a:noFill/>
        </p:spPr>
        <p:txBody>
          <a:bodyPr anchor="ctr"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1 Samuel 8:1-7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DE4E4713-FEFA-4D4D-9164-2ADF8A8791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09" r="-1" b="10308"/>
          <a:stretch/>
        </p:blipFill>
        <p:spPr>
          <a:xfrm>
            <a:off x="2170029" y="804672"/>
            <a:ext cx="7851943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10616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E6DF1F5-1FEF-4D54-AD56-1A4771B2E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080" y="1992830"/>
            <a:ext cx="5038728" cy="379540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587A799-9A1F-40C8-AA97-BACA65B58144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F2F2F2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1C7BD5-079A-41DF-892F-1948C296C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1" y="343110"/>
            <a:ext cx="6705600" cy="1325563"/>
          </a:xfrm>
        </p:spPr>
        <p:txBody>
          <a:bodyPr>
            <a:normAutofit/>
          </a:bodyPr>
          <a:lstStyle/>
          <a:p>
            <a:r>
              <a:rPr lang="en-US" dirty="0"/>
              <a:t>Israel Demands a King</a:t>
            </a:r>
            <a:endParaRPr lang="en-US" sz="3800" dirty="0">
              <a:latin typeface="Britannic Bold" panose="020B0903060703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88C3DE-03D5-43D0-87DC-336E967AB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1" y="1992830"/>
            <a:ext cx="10515600" cy="4119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Cause for change – Samuel’s sons  </a:t>
            </a:r>
            <a:r>
              <a:rPr lang="en-US" sz="3200" dirty="0">
                <a:solidFill>
                  <a:srgbClr val="FF0000"/>
                </a:solidFill>
                <a:latin typeface="Georgia" panose="02040502050405020303" pitchFamily="18" charset="0"/>
              </a:rPr>
              <a:t>1-3</a:t>
            </a:r>
          </a:p>
          <a:p>
            <a:pPr lvl="1"/>
            <a:r>
              <a:rPr lang="en-US" dirty="0"/>
              <a:t>God’s standards ignored </a:t>
            </a:r>
            <a:r>
              <a:rPr lang="en-US" dirty="0" err="1"/>
              <a:t>Deut</a:t>
            </a:r>
            <a:r>
              <a:rPr lang="en-US" dirty="0"/>
              <a:t> 16:18-20 </a:t>
            </a:r>
          </a:p>
          <a:p>
            <a:r>
              <a:rPr lang="en-US" dirty="0"/>
              <a:t>Long lasting effects – Impact of a king</a:t>
            </a:r>
          </a:p>
          <a:p>
            <a:pPr lvl="1"/>
            <a:r>
              <a:rPr lang="en-US" dirty="0"/>
              <a:t>God evaluates their request  </a:t>
            </a:r>
            <a:r>
              <a:rPr lang="en-US" dirty="0">
                <a:solidFill>
                  <a:srgbClr val="FF0000"/>
                </a:solidFill>
              </a:rPr>
              <a:t>vs 7-8</a:t>
            </a:r>
          </a:p>
          <a:p>
            <a:r>
              <a:rPr lang="en-US" dirty="0"/>
              <a:t>God allows the change – Israel had a choice</a:t>
            </a:r>
          </a:p>
          <a:p>
            <a:pPr lvl="1"/>
            <a:r>
              <a:rPr lang="en-US" dirty="0"/>
              <a:t>God does reveal the coming consequences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85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E6DF1F5-1FEF-4D54-AD56-1A4771B2E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080" y="1992830"/>
            <a:ext cx="5038728" cy="379540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587A799-9A1F-40C8-AA97-BACA65B58144}"/>
              </a:ext>
            </a:extLst>
          </p:cNvPr>
          <p:cNvSpPr/>
          <p:nvPr/>
        </p:nvSpPr>
        <p:spPr>
          <a:xfrm>
            <a:off x="0" y="0"/>
            <a:ext cx="12191999" cy="7153275"/>
          </a:xfrm>
          <a:prstGeom prst="rect">
            <a:avLst/>
          </a:prstGeom>
          <a:solidFill>
            <a:schemeClr val="bg1">
              <a:lumMod val="95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1C7BD5-079A-41DF-892F-1948C296C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542066"/>
            <a:ext cx="6705600" cy="7620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Britannic Bold" panose="020B0903060703020204" pitchFamily="34" charset="0"/>
              </a:rPr>
              <a:t>The Desire to be like others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88C3DE-03D5-43D0-87DC-336E967AB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Israel was afraid to be distinctive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They stood out  </a:t>
            </a:r>
            <a:r>
              <a:rPr lang="en-US" dirty="0" err="1">
                <a:latin typeface="Georgia" panose="02040502050405020303" pitchFamily="18" charset="0"/>
              </a:rPr>
              <a:t>Deut</a:t>
            </a:r>
            <a:r>
              <a:rPr lang="en-US" dirty="0">
                <a:latin typeface="Georgia" panose="02040502050405020303" pitchFamily="18" charset="0"/>
              </a:rPr>
              <a:t> 4:32-40 Lev 19:2</a:t>
            </a:r>
          </a:p>
          <a:p>
            <a:r>
              <a:rPr lang="en-US" dirty="0">
                <a:latin typeface="Georgia" panose="02040502050405020303" pitchFamily="18" charset="0"/>
              </a:rPr>
              <a:t>They were rejecting God as their ruler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We cannot follow both – James 4:4</a:t>
            </a:r>
          </a:p>
          <a:p>
            <a:r>
              <a:rPr lang="en-US" dirty="0"/>
              <a:t>Instead of looking to God we compromise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Do what </a:t>
            </a:r>
            <a:r>
              <a:rPr lang="en-US" dirty="0"/>
              <a:t>everyone is doing </a:t>
            </a:r>
            <a:r>
              <a:rPr lang="en-US" dirty="0" err="1"/>
              <a:t>Deut</a:t>
            </a:r>
            <a:r>
              <a:rPr lang="en-US" dirty="0"/>
              <a:t> 17:14-20</a:t>
            </a:r>
            <a:endParaRPr lang="en-US" dirty="0">
              <a:latin typeface="Georgia" panose="02040502050405020303" pitchFamily="18" charset="0"/>
            </a:endParaRPr>
          </a:p>
          <a:p>
            <a:pPr lvl="1"/>
            <a:endParaRPr 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73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E6DF1F5-1FEF-4D54-AD56-1A4771B2E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080" y="1992830"/>
            <a:ext cx="5038728" cy="379540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587A799-9A1F-40C8-AA97-BACA65B58144}"/>
              </a:ext>
            </a:extLst>
          </p:cNvPr>
          <p:cNvSpPr/>
          <p:nvPr/>
        </p:nvSpPr>
        <p:spPr>
          <a:xfrm>
            <a:off x="0" y="151541"/>
            <a:ext cx="12191999" cy="7153275"/>
          </a:xfrm>
          <a:prstGeom prst="rect">
            <a:avLst/>
          </a:prstGeom>
          <a:solidFill>
            <a:schemeClr val="bg1">
              <a:lumMod val="95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1C7BD5-079A-41DF-892F-1948C296C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542066"/>
            <a:ext cx="6705600" cy="7620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Britannic Bold" panose="020B0903060703020204" pitchFamily="34" charset="0"/>
              </a:rPr>
              <a:t>Consequences of their Choice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88C3DE-03D5-43D0-87DC-336E967AB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992830"/>
            <a:ext cx="10515600" cy="4119563"/>
          </a:xfrm>
        </p:spPr>
        <p:txBody>
          <a:bodyPr>
            <a:normAutofit/>
          </a:bodyPr>
          <a:lstStyle/>
          <a:p>
            <a:r>
              <a:rPr lang="en-US" dirty="0"/>
              <a:t>What will your future king do?  </a:t>
            </a:r>
            <a:r>
              <a:rPr lang="en-US" dirty="0">
                <a:solidFill>
                  <a:srgbClr val="FF0000"/>
                </a:solidFill>
              </a:rPr>
              <a:t>11-13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He will take  </a:t>
            </a:r>
            <a:r>
              <a:rPr lang="en-US" dirty="0">
                <a:solidFill>
                  <a:srgbClr val="FF0000"/>
                </a:solidFill>
                <a:latin typeface="Georgia" panose="02040502050405020303" pitchFamily="18" charset="0"/>
              </a:rPr>
              <a:t>11, 13, 14, 16</a:t>
            </a:r>
          </a:p>
          <a:p>
            <a:pPr lvl="1"/>
            <a:r>
              <a:rPr lang="en-US" dirty="0"/>
              <a:t>Your sons, daughters, property, crops, livestock</a:t>
            </a:r>
          </a:p>
          <a:p>
            <a:pPr lvl="1"/>
            <a:r>
              <a:rPr lang="en-US" dirty="0"/>
              <a:t>You will become his slaves</a:t>
            </a:r>
          </a:p>
          <a:p>
            <a:pPr lvl="1"/>
            <a:r>
              <a:rPr lang="en-US" dirty="0"/>
              <a:t>You will regret it some day</a:t>
            </a:r>
          </a:p>
          <a:p>
            <a:r>
              <a:rPr lang="en-US" dirty="0"/>
              <a:t>Israel does not learn </a:t>
            </a:r>
            <a:r>
              <a:rPr lang="en-US" dirty="0">
                <a:solidFill>
                  <a:srgbClr val="FF0000"/>
                </a:solidFill>
              </a:rPr>
              <a:t>19-22</a:t>
            </a:r>
          </a:p>
          <a:p>
            <a:pPr lvl="1"/>
            <a:r>
              <a:rPr lang="en-US" dirty="0"/>
              <a:t>Give them what they want</a:t>
            </a:r>
          </a:p>
        </p:txBody>
      </p:sp>
    </p:spTree>
    <p:extLst>
      <p:ext uri="{BB962C8B-B14F-4D97-AF65-F5344CB8AC3E}">
        <p14:creationId xmlns:p14="http://schemas.microsoft.com/office/powerpoint/2010/main" val="164101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E6DF1F5-1FEF-4D54-AD56-1A4771B2E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080" y="1992830"/>
            <a:ext cx="5038728" cy="379540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587A799-9A1F-40C8-AA97-BACA65B58144}"/>
              </a:ext>
            </a:extLst>
          </p:cNvPr>
          <p:cNvSpPr/>
          <p:nvPr/>
        </p:nvSpPr>
        <p:spPr>
          <a:xfrm>
            <a:off x="1" y="0"/>
            <a:ext cx="12191999" cy="7153275"/>
          </a:xfrm>
          <a:prstGeom prst="rect">
            <a:avLst/>
          </a:prstGeom>
          <a:solidFill>
            <a:schemeClr val="bg1">
              <a:lumMod val="95000"/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1C7BD5-079A-41DF-892F-1948C296C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390525"/>
            <a:ext cx="6276975" cy="1278147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Britannic Bold" panose="020B0903060703020204" pitchFamily="34" charset="0"/>
              </a:rPr>
              <a:t>The good news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88C3DE-03D5-43D0-87DC-336E967AB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992830"/>
            <a:ext cx="10515600" cy="4119563"/>
          </a:xfrm>
        </p:spPr>
        <p:txBody>
          <a:bodyPr>
            <a:normAutofit/>
          </a:bodyPr>
          <a:lstStyle/>
          <a:p>
            <a:r>
              <a:rPr lang="en-US" dirty="0"/>
              <a:t>The Lord will not cast away His people</a:t>
            </a:r>
          </a:p>
          <a:p>
            <a:pPr lvl="1"/>
            <a:r>
              <a:rPr lang="en-US" dirty="0"/>
              <a:t>Samuel’s last words  </a:t>
            </a:r>
            <a:r>
              <a:rPr lang="en-US" dirty="0">
                <a:solidFill>
                  <a:srgbClr val="FF0000"/>
                </a:solidFill>
              </a:rPr>
              <a:t>12:17-22</a:t>
            </a:r>
          </a:p>
          <a:p>
            <a:pPr lvl="1"/>
            <a:r>
              <a:rPr lang="en-US" dirty="0"/>
              <a:t>Saul proves to be a failure</a:t>
            </a:r>
          </a:p>
          <a:p>
            <a:pPr lvl="1"/>
            <a:r>
              <a:rPr lang="en-US" dirty="0"/>
              <a:t>God provides godly David</a:t>
            </a:r>
          </a:p>
          <a:p>
            <a:pPr lvl="1"/>
            <a:r>
              <a:rPr lang="en-US" dirty="0"/>
              <a:t>God sends His own Son </a:t>
            </a:r>
            <a:r>
              <a:rPr lang="en-US" dirty="0">
                <a:solidFill>
                  <a:srgbClr val="FF0000"/>
                </a:solidFill>
              </a:rPr>
              <a:t>Rom 1:3-4</a:t>
            </a:r>
          </a:p>
          <a:p>
            <a:pPr lvl="1"/>
            <a:r>
              <a:rPr lang="en-US" dirty="0"/>
              <a:t>Prophet, priest, king </a:t>
            </a:r>
            <a:r>
              <a:rPr lang="en-US" dirty="0">
                <a:solidFill>
                  <a:srgbClr val="FF0000"/>
                </a:solidFill>
              </a:rPr>
              <a:t>Heb 4:15-16</a:t>
            </a:r>
          </a:p>
        </p:txBody>
      </p:sp>
    </p:spTree>
    <p:extLst>
      <p:ext uri="{BB962C8B-B14F-4D97-AF65-F5344CB8AC3E}">
        <p14:creationId xmlns:p14="http://schemas.microsoft.com/office/powerpoint/2010/main" val="58712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1B8E4C-5E77-4505-A5BA-527821211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5110423"/>
            <a:ext cx="10906061" cy="671540"/>
          </a:xfrm>
          <a:noFill/>
        </p:spPr>
        <p:txBody>
          <a:bodyPr anchor="ctr">
            <a:noAutofit/>
          </a:bodyPr>
          <a:lstStyle/>
          <a:p>
            <a:r>
              <a:rPr lang="en-US" sz="4400" dirty="0"/>
              <a:t>Like All the Nations</a:t>
            </a:r>
            <a:endParaRPr lang="en-US" sz="4400" dirty="0"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36696-86DA-40B6-899B-2D8C6452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1" y="5781963"/>
            <a:ext cx="10906061" cy="757608"/>
          </a:xfrm>
          <a:noFill/>
        </p:spPr>
        <p:txBody>
          <a:bodyPr anchor="ctr"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1 Samuel 8:1-7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DE4E4713-FEFA-4D4D-9164-2ADF8A8791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09" r="-1" b="10308"/>
          <a:stretch/>
        </p:blipFill>
        <p:spPr>
          <a:xfrm>
            <a:off x="2170029" y="804672"/>
            <a:ext cx="7851943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55226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198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Britannic Bold</vt:lpstr>
      <vt:lpstr>Calibri</vt:lpstr>
      <vt:lpstr>Georgia</vt:lpstr>
      <vt:lpstr>Office Theme</vt:lpstr>
      <vt:lpstr>Like All the Nations</vt:lpstr>
      <vt:lpstr>Israel Demands a King</vt:lpstr>
      <vt:lpstr>The Desire to be like others</vt:lpstr>
      <vt:lpstr>Consequences of their Choice</vt:lpstr>
      <vt:lpstr>The good news</vt:lpstr>
      <vt:lpstr>Like All the Nations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4</cp:revision>
  <dcterms:created xsi:type="dcterms:W3CDTF">2021-06-13T05:01:27Z</dcterms:created>
  <dcterms:modified xsi:type="dcterms:W3CDTF">2021-07-04T04:14:17Z</dcterms:modified>
</cp:coreProperties>
</file>