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701297-B071-4720-9D83-7B6EC4CF37D3}" v="235" dt="2021-08-22T17:38:41.7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7852" autoAdjust="0"/>
    <p:restoredTop sz="94660"/>
  </p:normalViewPr>
  <p:slideViewPr>
    <p:cSldViewPr snapToGrid="0">
      <p:cViewPr varScale="1">
        <p:scale>
          <a:sx n="67" d="100"/>
          <a:sy n="67" d="100"/>
        </p:scale>
        <p:origin x="1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82CF2-3EE9-4442-9625-0262B59470C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4083D3-8E36-4E43-B83A-58319E58429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9EE83-16EF-4AB1-B31E-8CC1E68158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061078-08B4-4F84-AC9E-4A01859CB609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D15F7-7590-4063-9A0C-5DDDBBC72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0078E-CFB5-4BC2-9B9E-CEEC32AE3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B036B7-955E-45AB-8412-E8241E6E4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0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CE0B5-7EE7-4A9D-8120-364B76614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1011C0-338B-4F87-9906-0BF74FC7D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64459-6450-47F2-BB17-F0BA678F95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061078-08B4-4F84-AC9E-4A01859CB609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586E0-66F6-421B-BEFC-D400145CE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01E2D-4AB3-4C8F-8AEB-2D5853494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B036B7-955E-45AB-8412-E8241E6E4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8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A3599C-6305-48E5-B70F-5E5FEC30F0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68ECD7-719A-47B1-99AC-5884473AD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B75DE-A420-4297-9951-A0C4720AC5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061078-08B4-4F84-AC9E-4A01859CB609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A795F-8CD0-47A4-AA4D-788255CA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F6BEB-60CC-409E-A620-73F60FF1E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B036B7-955E-45AB-8412-E8241E6E4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8505D-8AAB-4A62-B575-CBD9BE0B1D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FD2A4-D77A-40FA-9F59-9B724C98123D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28CAD-13A7-4FBE-A609-54837F7519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061078-08B4-4F84-AC9E-4A01859CB609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E61C9-79A0-4548-A096-CCB54143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905A8-9E12-4C85-9B70-074B22512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B036B7-955E-45AB-8412-E8241E6E4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4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FEEC6-F55C-457F-950C-CF6EEF598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D367E-2A65-401E-84CA-5ED501B1B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677E5-0B75-4387-BC47-828F214310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061078-08B4-4F84-AC9E-4A01859CB609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1A13A-A25F-4C94-BCDA-5A5E0A04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9C363-83DF-463E-9A24-13ABDBB86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B036B7-955E-45AB-8412-E8241E6E4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9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485FB-4BF6-48CA-83F5-42B3C12CE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1B487-8B14-49ED-92EC-2906C558A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9F35DC-F570-4708-BDCF-6E96204AC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B0E96-DC55-4F5E-9669-7B1DC13B9E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061078-08B4-4F84-AC9E-4A01859CB609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04AE8-BB2B-4E3A-B4C4-24BD3AA85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9D2FA3-E36E-435B-8541-C8F2D812B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B036B7-955E-45AB-8412-E8241E6E4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4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41904-9030-4A1E-A969-08449B100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4E762-6560-40FF-B00D-1767B77A7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C800D-DA1A-4FE2-9025-221A19A4B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8970D2-A540-49D4-B285-F51B863F35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0159D9-2065-43B1-BD09-436C9D443D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1728D1-8BAF-4A61-9AFF-3CF45E3FA8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061078-08B4-4F84-AC9E-4A01859CB609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3716EC-7DDD-4825-AD63-86908D6A8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855436-E3FD-48E7-BA01-597B5B3A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B036B7-955E-45AB-8412-E8241E6E4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7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23CD5-4E1D-4F2E-81BD-9348D0B9A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F2BDB3-73EE-4681-ACC5-46CB80200E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061078-08B4-4F84-AC9E-4A01859CB609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FFD8DD-6432-46D8-A161-E0F69718C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00B1F6-521C-4FCD-83EA-EC522A146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B036B7-955E-45AB-8412-E8241E6E4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4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5F75A2-9B34-40A6-A341-11918E119B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061078-08B4-4F84-AC9E-4A01859CB609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ECC6AE-109E-4FC1-A504-1F1663082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000AB1-04D4-4501-8FCD-D4B783BA9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B036B7-955E-45AB-8412-E8241E6E4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9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337F5-C4CE-45C6-AA8E-0850BEAEF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D66CB-0117-4652-B10A-962B8A381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BE270E-99FF-46B4-BF68-8A8FCB15B2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A5E4A7-75C7-4664-A78D-78CDD9B188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061078-08B4-4F84-AC9E-4A01859CB609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A96109-6F25-40F9-AEBA-6D5E924DD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0B915-508C-4628-8AAB-4FD5D7E4F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B036B7-955E-45AB-8412-E8241E6E4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61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353F0-DC27-4825-A669-033E650AF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FC41CE-1928-45C8-ADD3-BBCD9B51B8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F8A543-58EC-475A-8197-B3E4FC2B6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C319BE-2E49-4FC9-8A62-33DA07E4AF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061078-08B4-4F84-AC9E-4A01859CB609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1FAA4-53B3-4356-8C9F-9DDCF89D5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77838-3C4F-431D-A766-5A15245B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B036B7-955E-45AB-8412-E8241E6E4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4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3A50C6-4AA7-4BB8-B60B-4963B92D7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AA217-8576-4148-9AD1-22691CC9B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8494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Britannic Bold" panose="020B09030607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Amos+7&amp;version=NKJV#fen-NKJV-22478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sky, nature, distance&#10;&#10;Description automatically generated">
            <a:extLst>
              <a:ext uri="{FF2B5EF4-FFF2-40B4-BE49-F238E27FC236}">
                <a16:creationId xmlns:a16="http://schemas.microsoft.com/office/drawing/2014/main" id="{D913A82F-1791-485B-8173-57F40E5A4A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1" t="23391" r="53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ED49FE6D-E54D-4A15-9572-966ED42F8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51489"/>
            <a:ext cx="12192000" cy="2077327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695CA3-CFEC-4BB1-8994-93767D785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688" y="4705349"/>
            <a:ext cx="10918056" cy="959553"/>
          </a:xfrm>
        </p:spPr>
        <p:txBody>
          <a:bodyPr anchor="ctr">
            <a:normAutofit/>
          </a:bodyPr>
          <a:lstStyle/>
          <a:p>
            <a:r>
              <a:rPr lang="en-US" sz="4800" dirty="0"/>
              <a:t>A Famine of the Word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49F89-9455-42A5-B990-866293CA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688" y="5750937"/>
            <a:ext cx="10918056" cy="468888"/>
          </a:xfrm>
        </p:spPr>
        <p:txBody>
          <a:bodyPr>
            <a:normAutofit/>
          </a:bodyPr>
          <a:lstStyle/>
          <a:p>
            <a:r>
              <a:rPr lang="en-US" dirty="0"/>
              <a:t>Amos 8:11-14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AFC8083-BBFA-464C-A805-4E844F66B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4149692"/>
            <a:ext cx="12188824" cy="0"/>
          </a:xfrm>
          <a:prstGeom prst="line">
            <a:avLst/>
          </a:prstGeom>
          <a:ln w="50800">
            <a:solidFill>
              <a:schemeClr val="bg1">
                <a:alpha val="9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7DF9911-4A37-4096-BE25-0CCCFEC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5711486"/>
            <a:ext cx="27432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C752BC6-CDD2-4020-8DCF-B5E813CD3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426067"/>
            <a:ext cx="12188824" cy="0"/>
          </a:xfrm>
          <a:prstGeom prst="line">
            <a:avLst/>
          </a:prstGeom>
          <a:ln w="50800">
            <a:solidFill>
              <a:schemeClr val="bg1">
                <a:alpha val="9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70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outdoor, sky, nature, distance&#10;&#10;Description automatically generated">
            <a:extLst>
              <a:ext uri="{FF2B5EF4-FFF2-40B4-BE49-F238E27FC236}">
                <a16:creationId xmlns:a16="http://schemas.microsoft.com/office/drawing/2014/main" id="{D913A82F-1791-485B-8173-57F40E5A4A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2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F6798A-498B-43F9-BD2D-A542F060374A}"/>
              </a:ext>
            </a:extLst>
          </p:cNvPr>
          <p:cNvSpPr/>
          <p:nvPr/>
        </p:nvSpPr>
        <p:spPr>
          <a:xfrm>
            <a:off x="0" y="0"/>
            <a:ext cx="4314825" cy="6711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FA0148-47ED-4EF6-B001-209F66631758}"/>
              </a:ext>
            </a:extLst>
          </p:cNvPr>
          <p:cNvSpPr/>
          <p:nvPr/>
        </p:nvSpPr>
        <p:spPr>
          <a:xfrm>
            <a:off x="4314825" y="0"/>
            <a:ext cx="7880224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695CA3-CFEC-4BB1-8994-93767D785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184" y="656387"/>
            <a:ext cx="7360332" cy="738920"/>
          </a:xfrm>
        </p:spPr>
        <p:txBody>
          <a:bodyPr anchor="b">
            <a:normAutofit/>
          </a:bodyPr>
          <a:lstStyle/>
          <a:p>
            <a:pPr algn="l"/>
            <a:r>
              <a:rPr lang="en-US" sz="4000" dirty="0"/>
              <a:t>How God deals with nations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49F89-9455-42A5-B990-866293CA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051684"/>
            <a:ext cx="11075845" cy="4029380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3200" dirty="0"/>
              <a:t>In OT God dealt with Israel and other nations to fulfill His purposes to send a Savior</a:t>
            </a:r>
          </a:p>
          <a:p>
            <a:pPr lvl="1" algn="l">
              <a:buClr>
                <a:srgbClr val="00B0F0"/>
              </a:buClr>
            </a:pP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0303A3-7336-45B4-AF39-06F102510B50}"/>
              </a:ext>
            </a:extLst>
          </p:cNvPr>
          <p:cNvSpPr txBox="1"/>
          <p:nvPr/>
        </p:nvSpPr>
        <p:spPr>
          <a:xfrm>
            <a:off x="1384387" y="3355843"/>
            <a:ext cx="255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Britannic Bold" panose="020B0903060703020204" pitchFamily="34" charset="0"/>
              </a:rPr>
              <a:t>GOD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4259B8-02DF-4DDB-B6AB-199DC8834D35}"/>
              </a:ext>
            </a:extLst>
          </p:cNvPr>
          <p:cNvSpPr txBox="1"/>
          <p:nvPr/>
        </p:nvSpPr>
        <p:spPr>
          <a:xfrm>
            <a:off x="1468884" y="4601168"/>
            <a:ext cx="255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Britannic Bold" panose="020B0903060703020204" pitchFamily="34" charset="0"/>
              </a:rPr>
              <a:t>ISRAEL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6E639D-6C98-4E75-9BCC-0455D12760B2}"/>
              </a:ext>
            </a:extLst>
          </p:cNvPr>
          <p:cNvSpPr txBox="1"/>
          <p:nvPr/>
        </p:nvSpPr>
        <p:spPr>
          <a:xfrm>
            <a:off x="7105058" y="4197809"/>
            <a:ext cx="2552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Britannic Bold" panose="020B0903060703020204" pitchFamily="34" charset="0"/>
              </a:rPr>
              <a:t>OTHER</a:t>
            </a:r>
          </a:p>
          <a:p>
            <a:pPr algn="ctr"/>
            <a:r>
              <a:rPr lang="en-US" sz="3600" dirty="0">
                <a:latin typeface="Britannic Bold" panose="020B0903060703020204" pitchFamily="34" charset="0"/>
              </a:rPr>
              <a:t>NATIONS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2D5D056-3781-47C4-B83D-96CE0B90067A}"/>
              </a:ext>
            </a:extLst>
          </p:cNvPr>
          <p:cNvCxnSpPr>
            <a:cxnSpLocks/>
          </p:cNvCxnSpPr>
          <p:nvPr/>
        </p:nvCxnSpPr>
        <p:spPr>
          <a:xfrm>
            <a:off x="2638667" y="3900584"/>
            <a:ext cx="0" cy="74751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8216AC8-F130-43ED-A8BA-C15DC8EE174E}"/>
              </a:ext>
            </a:extLst>
          </p:cNvPr>
          <p:cNvCxnSpPr>
            <a:cxnSpLocks/>
          </p:cNvCxnSpPr>
          <p:nvPr/>
        </p:nvCxnSpPr>
        <p:spPr>
          <a:xfrm flipV="1">
            <a:off x="3693436" y="4002174"/>
            <a:ext cx="3031583" cy="81486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DA763D5-B89B-499D-B1EE-E1053C0DD7EF}"/>
              </a:ext>
            </a:extLst>
          </p:cNvPr>
          <p:cNvCxnSpPr>
            <a:cxnSpLocks/>
          </p:cNvCxnSpPr>
          <p:nvPr/>
        </p:nvCxnSpPr>
        <p:spPr>
          <a:xfrm flipV="1">
            <a:off x="3845836" y="4454854"/>
            <a:ext cx="2879183" cy="5145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484FCB6-97FB-4625-BC3F-416A19AB43A2}"/>
              </a:ext>
            </a:extLst>
          </p:cNvPr>
          <p:cNvCxnSpPr>
            <a:cxnSpLocks/>
          </p:cNvCxnSpPr>
          <p:nvPr/>
        </p:nvCxnSpPr>
        <p:spPr>
          <a:xfrm flipV="1">
            <a:off x="3845836" y="5005341"/>
            <a:ext cx="2898276" cy="1583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0E922DC-0BC2-46F2-B4D5-4C01B9EF473D}"/>
              </a:ext>
            </a:extLst>
          </p:cNvPr>
          <p:cNvCxnSpPr>
            <a:cxnSpLocks/>
          </p:cNvCxnSpPr>
          <p:nvPr/>
        </p:nvCxnSpPr>
        <p:spPr>
          <a:xfrm>
            <a:off x="3712123" y="5393303"/>
            <a:ext cx="3012896" cy="21290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049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outdoor, sky, nature, distance&#10;&#10;Description automatically generated">
            <a:extLst>
              <a:ext uri="{FF2B5EF4-FFF2-40B4-BE49-F238E27FC236}">
                <a16:creationId xmlns:a16="http://schemas.microsoft.com/office/drawing/2014/main" id="{D913A82F-1791-485B-8173-57F40E5A4A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2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F6798A-498B-43F9-BD2D-A542F060374A}"/>
              </a:ext>
            </a:extLst>
          </p:cNvPr>
          <p:cNvSpPr/>
          <p:nvPr/>
        </p:nvSpPr>
        <p:spPr>
          <a:xfrm>
            <a:off x="0" y="0"/>
            <a:ext cx="4314825" cy="6711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FA0148-47ED-4EF6-B001-209F66631758}"/>
              </a:ext>
            </a:extLst>
          </p:cNvPr>
          <p:cNvSpPr/>
          <p:nvPr/>
        </p:nvSpPr>
        <p:spPr>
          <a:xfrm>
            <a:off x="4314825" y="0"/>
            <a:ext cx="7880224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695CA3-CFEC-4BB1-8994-93767D785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659" y="600485"/>
            <a:ext cx="6439909" cy="862715"/>
          </a:xfrm>
        </p:spPr>
        <p:txBody>
          <a:bodyPr anchor="b">
            <a:normAutofit/>
          </a:bodyPr>
          <a:lstStyle/>
          <a:p>
            <a:pPr algn="l"/>
            <a:r>
              <a:rPr lang="en-US" sz="4000" dirty="0"/>
              <a:t>Background of Amos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49F89-9455-42A5-B990-866293CA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696453"/>
            <a:ext cx="11075845" cy="4384612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3200" dirty="0"/>
              <a:t>History of the Jews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/>
              <a:t>Joshua (1400 BC) – Israel settled in Promised Land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/>
              <a:t>Israel ruled by tribal leaders (Judges) 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/>
              <a:t>Israel under United Kingdom (Saul, David, Solomon)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/>
              <a:t>After Solomon’s death – divided two kingdoms 930 BC</a:t>
            </a:r>
          </a:p>
          <a:p>
            <a:pPr marL="457200" indent="-457200" algn="l"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3200" dirty="0"/>
              <a:t>Amos 750 BC – reign of Jeroboam II (786-746) 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/>
              <a:t>Time of great prosperity – booming economy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/>
              <a:t>Rich and poor – injustice in legal system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/>
              <a:t>Secularization of society – Baal worship mixed with Jehovah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endParaRPr lang="en-US" sz="2800" dirty="0"/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8701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outdoor, sky, nature, distance&#10;&#10;Description automatically generated">
            <a:extLst>
              <a:ext uri="{FF2B5EF4-FFF2-40B4-BE49-F238E27FC236}">
                <a16:creationId xmlns:a16="http://schemas.microsoft.com/office/drawing/2014/main" id="{D913A82F-1791-485B-8173-57F40E5A4A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2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F6798A-498B-43F9-BD2D-A542F060374A}"/>
              </a:ext>
            </a:extLst>
          </p:cNvPr>
          <p:cNvSpPr/>
          <p:nvPr/>
        </p:nvSpPr>
        <p:spPr>
          <a:xfrm>
            <a:off x="0" y="0"/>
            <a:ext cx="4314825" cy="6711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FA0148-47ED-4EF6-B001-209F66631758}"/>
              </a:ext>
            </a:extLst>
          </p:cNvPr>
          <p:cNvSpPr/>
          <p:nvPr/>
        </p:nvSpPr>
        <p:spPr>
          <a:xfrm>
            <a:off x="4314825" y="0"/>
            <a:ext cx="7880224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695CA3-CFEC-4BB1-8994-93767D785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659" y="600485"/>
            <a:ext cx="7360332" cy="862715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Amos the prophet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49F89-9455-42A5-B990-866293CA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088883"/>
            <a:ext cx="11232991" cy="3992181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Amos 7:14-15 </a:t>
            </a:r>
            <a:r>
              <a:rPr lang="en-US" sz="2800" dirty="0"/>
              <a:t>Then Amos answered, and said to Amaziah: “I </a:t>
            </a:r>
            <a:r>
              <a:rPr lang="en-US" sz="2800" i="1" dirty="0"/>
              <a:t>was</a:t>
            </a:r>
            <a:r>
              <a:rPr lang="en-US" sz="2800" dirty="0"/>
              <a:t> no prophet, Nor </a:t>
            </a:r>
            <a:r>
              <a:rPr lang="en-US" sz="2800" i="1" dirty="0"/>
              <a:t>was</a:t>
            </a:r>
            <a:r>
              <a:rPr lang="en-US" sz="2800" dirty="0"/>
              <a:t> I a son of a prophet, But I </a:t>
            </a:r>
            <a:r>
              <a:rPr lang="en-US" sz="2800" i="1" dirty="0"/>
              <a:t>was</a:t>
            </a:r>
            <a:r>
              <a:rPr lang="en-US" sz="2800" dirty="0"/>
              <a:t> a </a:t>
            </a:r>
            <a:r>
              <a:rPr lang="en-US" sz="2800" dirty="0" err="1"/>
              <a:t>sheepbreeder</a:t>
            </a:r>
            <a:r>
              <a:rPr lang="en-US" sz="2800" dirty="0"/>
              <a:t> And a tender of sycamore fruit. </a:t>
            </a:r>
            <a:r>
              <a:rPr lang="en-US" sz="2800" baseline="30000" dirty="0"/>
              <a:t>15 </a:t>
            </a:r>
            <a:r>
              <a:rPr lang="en-US" sz="2800" dirty="0"/>
              <a:t>Then the </a:t>
            </a:r>
            <a:r>
              <a:rPr lang="en-US" sz="2800" cap="small" dirty="0">
                <a:effectLst/>
              </a:rPr>
              <a:t>Lord</a:t>
            </a:r>
            <a:r>
              <a:rPr lang="en-US" sz="2800" dirty="0"/>
              <a:t> took me as I followed the flock, And the </a:t>
            </a:r>
            <a:r>
              <a:rPr lang="en-US" sz="2800" cap="small" dirty="0">
                <a:effectLst/>
              </a:rPr>
              <a:t>Lord</a:t>
            </a:r>
            <a:r>
              <a:rPr lang="en-US" sz="2800" dirty="0"/>
              <a:t> said to me, ‘Go, prophesy to My people Israel.’</a:t>
            </a:r>
          </a:p>
          <a:p>
            <a:pPr marL="457200" indent="-457200" algn="l">
              <a:lnSpc>
                <a:spcPts val="3000"/>
              </a:lnSpc>
              <a:spcBef>
                <a:spcPts val="600"/>
              </a:spcBef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2800" dirty="0"/>
              <a:t>Not a prophet but a </a:t>
            </a:r>
            <a:r>
              <a:rPr lang="en-US" sz="2800" dirty="0" err="1"/>
              <a:t>sheepbreeder</a:t>
            </a:r>
            <a:r>
              <a:rPr lang="en-US" sz="2800" dirty="0"/>
              <a:t> </a:t>
            </a:r>
          </a:p>
          <a:p>
            <a:pPr marL="457200" indent="-457200" algn="l">
              <a:lnSpc>
                <a:spcPts val="3000"/>
              </a:lnSpc>
              <a:spcBef>
                <a:spcPts val="600"/>
              </a:spcBef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2800" dirty="0"/>
              <a:t>Sent from Judah to northern Israel</a:t>
            </a:r>
          </a:p>
          <a:p>
            <a:pPr marL="457200" indent="-457200" algn="l">
              <a:lnSpc>
                <a:spcPts val="3000"/>
              </a:lnSpc>
              <a:spcBef>
                <a:spcPts val="600"/>
              </a:spcBef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2800" dirty="0"/>
              <a:t>No-nonsense outsider from country</a:t>
            </a:r>
          </a:p>
        </p:txBody>
      </p:sp>
    </p:spTree>
    <p:extLst>
      <p:ext uri="{BB962C8B-B14F-4D97-AF65-F5344CB8AC3E}">
        <p14:creationId xmlns:p14="http://schemas.microsoft.com/office/powerpoint/2010/main" val="2696769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outdoor, sky, nature, distance&#10;&#10;Description automatically generated">
            <a:extLst>
              <a:ext uri="{FF2B5EF4-FFF2-40B4-BE49-F238E27FC236}">
                <a16:creationId xmlns:a16="http://schemas.microsoft.com/office/drawing/2014/main" id="{D913A82F-1791-485B-8173-57F40E5A4A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2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F6798A-498B-43F9-BD2D-A542F060374A}"/>
              </a:ext>
            </a:extLst>
          </p:cNvPr>
          <p:cNvSpPr/>
          <p:nvPr/>
        </p:nvSpPr>
        <p:spPr>
          <a:xfrm>
            <a:off x="0" y="0"/>
            <a:ext cx="4314825" cy="6711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FA0148-47ED-4EF6-B001-209F66631758}"/>
              </a:ext>
            </a:extLst>
          </p:cNvPr>
          <p:cNvSpPr/>
          <p:nvPr/>
        </p:nvSpPr>
        <p:spPr>
          <a:xfrm>
            <a:off x="4314825" y="0"/>
            <a:ext cx="7880224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695CA3-CFEC-4BB1-8994-93767D785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659" y="600485"/>
            <a:ext cx="7360332" cy="862715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Amos’ warnings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49F89-9455-42A5-B990-866293CA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9" y="1971676"/>
            <a:ext cx="11075845" cy="3728388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3200" dirty="0"/>
              <a:t>Ch 1-2 Sins of the pagan nations surrounding Israel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/>
              <a:t>Damascus, Gaza, Edom, </a:t>
            </a:r>
            <a:r>
              <a:rPr lang="en-US" sz="2800" dirty="0" err="1"/>
              <a:t>Tyre</a:t>
            </a:r>
            <a:r>
              <a:rPr lang="en-US" sz="2800" dirty="0"/>
              <a:t>, Ammon, Moab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/>
              <a:t>Judah… despised law of the Lord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/>
              <a:t>Israel.. Decay in society, excesses of rich </a:t>
            </a:r>
          </a:p>
          <a:p>
            <a:pPr marL="457200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3200" dirty="0"/>
              <a:t>Ch 3-4 God’s message to northern kingdom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/>
              <a:t>3:1-8 Two cannot walk together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/>
              <a:t>3:15, 6:1-4 Woes pronounced</a:t>
            </a:r>
          </a:p>
        </p:txBody>
      </p:sp>
    </p:spTree>
    <p:extLst>
      <p:ext uri="{BB962C8B-B14F-4D97-AF65-F5344CB8AC3E}">
        <p14:creationId xmlns:p14="http://schemas.microsoft.com/office/powerpoint/2010/main" val="1722809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outdoor, sky, nature, distance&#10;&#10;Description automatically generated">
            <a:extLst>
              <a:ext uri="{FF2B5EF4-FFF2-40B4-BE49-F238E27FC236}">
                <a16:creationId xmlns:a16="http://schemas.microsoft.com/office/drawing/2014/main" id="{D913A82F-1791-485B-8173-57F40E5A4A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2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F6798A-498B-43F9-BD2D-A542F060374A}"/>
              </a:ext>
            </a:extLst>
          </p:cNvPr>
          <p:cNvSpPr/>
          <p:nvPr/>
        </p:nvSpPr>
        <p:spPr>
          <a:xfrm>
            <a:off x="0" y="0"/>
            <a:ext cx="4314825" cy="6711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FA0148-47ED-4EF6-B001-209F66631758}"/>
              </a:ext>
            </a:extLst>
          </p:cNvPr>
          <p:cNvSpPr/>
          <p:nvPr/>
        </p:nvSpPr>
        <p:spPr>
          <a:xfrm>
            <a:off x="4314825" y="0"/>
            <a:ext cx="7880224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695CA3-CFEC-4BB1-8994-93767D785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658" y="600485"/>
            <a:ext cx="7633041" cy="862715"/>
          </a:xfrm>
        </p:spPr>
        <p:txBody>
          <a:bodyPr anchor="b">
            <a:normAutofit/>
          </a:bodyPr>
          <a:lstStyle/>
          <a:p>
            <a:pPr algn="l"/>
            <a:r>
              <a:rPr lang="en-US" sz="4000" dirty="0"/>
              <a:t>Five visions impending judgment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49F89-9455-42A5-B990-866293CA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9" y="2088883"/>
            <a:ext cx="11075845" cy="3728388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3200" dirty="0"/>
              <a:t>7:1-3 Locusts</a:t>
            </a:r>
          </a:p>
          <a:p>
            <a:pPr marL="457200" indent="-457200" algn="l"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3200" dirty="0"/>
              <a:t>7:4-6 Fire</a:t>
            </a:r>
          </a:p>
          <a:p>
            <a:pPr marL="457200" indent="-457200" algn="l"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3200" dirty="0"/>
              <a:t>7:7-9 Plumbline</a:t>
            </a:r>
          </a:p>
          <a:p>
            <a:pPr marL="457200" indent="-457200" algn="l"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3200" dirty="0"/>
              <a:t>8:1-3 Basket of summer fruit</a:t>
            </a:r>
          </a:p>
          <a:p>
            <a:pPr marL="457200" indent="-457200" algn="l"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3200" dirty="0"/>
              <a:t>9:1-10 The Lord beside the altar</a:t>
            </a:r>
          </a:p>
        </p:txBody>
      </p:sp>
    </p:spTree>
    <p:extLst>
      <p:ext uri="{BB962C8B-B14F-4D97-AF65-F5344CB8AC3E}">
        <p14:creationId xmlns:p14="http://schemas.microsoft.com/office/powerpoint/2010/main" val="1794012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outdoor, sky, nature, distance&#10;&#10;Description automatically generated">
            <a:extLst>
              <a:ext uri="{FF2B5EF4-FFF2-40B4-BE49-F238E27FC236}">
                <a16:creationId xmlns:a16="http://schemas.microsoft.com/office/drawing/2014/main" id="{D913A82F-1791-485B-8173-57F40E5A4A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2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F6798A-498B-43F9-BD2D-A542F060374A}"/>
              </a:ext>
            </a:extLst>
          </p:cNvPr>
          <p:cNvSpPr/>
          <p:nvPr/>
        </p:nvSpPr>
        <p:spPr>
          <a:xfrm>
            <a:off x="0" y="0"/>
            <a:ext cx="4314825" cy="6711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FA0148-47ED-4EF6-B001-209F66631758}"/>
              </a:ext>
            </a:extLst>
          </p:cNvPr>
          <p:cNvSpPr/>
          <p:nvPr/>
        </p:nvSpPr>
        <p:spPr>
          <a:xfrm>
            <a:off x="4314825" y="0"/>
            <a:ext cx="7880224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695CA3-CFEC-4BB1-8994-93767D785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658" y="600485"/>
            <a:ext cx="7633041" cy="862715"/>
          </a:xfrm>
        </p:spPr>
        <p:txBody>
          <a:bodyPr anchor="b">
            <a:normAutofit/>
          </a:bodyPr>
          <a:lstStyle/>
          <a:p>
            <a:pPr algn="l"/>
            <a:r>
              <a:rPr lang="en-US" sz="4000" dirty="0"/>
              <a:t>Amos opposed by the priest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49F89-9455-42A5-B990-866293CA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9" y="2088883"/>
            <a:ext cx="11075845" cy="3728388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3200" dirty="0"/>
              <a:t>7:10-17 Amaziah opposes Amos</a:t>
            </a:r>
          </a:p>
          <a:p>
            <a:pPr marL="800100" lvl="1" indent="-3429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/>
              <a:t>12 </a:t>
            </a:r>
            <a:r>
              <a:rPr lang="en-US" sz="2600" dirty="0"/>
              <a:t>Then Amaziah said to Amos: “Go, you seer! Flee to the land of Judah.  There eat bread, And there prophesy. </a:t>
            </a:r>
            <a:r>
              <a:rPr lang="en-US" sz="2600" baseline="30000" dirty="0"/>
              <a:t>13 </a:t>
            </a:r>
            <a:r>
              <a:rPr lang="en-US" sz="2600" dirty="0"/>
              <a:t>But never again prophesy at Bethel, For it </a:t>
            </a:r>
            <a:r>
              <a:rPr lang="en-US" sz="2600" i="1" dirty="0"/>
              <a:t>is</a:t>
            </a:r>
            <a:r>
              <a:rPr lang="en-US" sz="2600" dirty="0"/>
              <a:t> the king’s sanctuary, And it </a:t>
            </a:r>
            <a:r>
              <a:rPr lang="en-US" sz="2600" i="1" dirty="0"/>
              <a:t>is</a:t>
            </a:r>
            <a:r>
              <a:rPr lang="en-US" sz="2600" dirty="0"/>
              <a:t> the royal </a:t>
            </a:r>
            <a:r>
              <a:rPr lang="en-US" sz="2600" baseline="30000" dirty="0"/>
              <a:t>[</a:t>
            </a:r>
            <a:r>
              <a:rPr lang="en-US" sz="2600" baseline="30000" dirty="0" err="1">
                <a:hlinkClick r:id="rId3" tooltip="See footnote i"/>
              </a:rPr>
              <a:t>i</a:t>
            </a:r>
            <a:r>
              <a:rPr lang="en-US" sz="2600" baseline="30000" dirty="0"/>
              <a:t>]</a:t>
            </a:r>
            <a:r>
              <a:rPr lang="en-US" sz="2600" dirty="0"/>
              <a:t>residence.”</a:t>
            </a:r>
          </a:p>
          <a:p>
            <a:pPr marL="800100" lvl="1" indent="-3429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600" dirty="0"/>
              <a:t>7:14-18 Amos responds..</a:t>
            </a:r>
          </a:p>
          <a:p>
            <a:pPr lvl="1" algn="l">
              <a:buClr>
                <a:srgbClr val="C00000"/>
              </a:buClr>
            </a:pP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4129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outdoor, sky, nature, distance&#10;&#10;Description automatically generated">
            <a:extLst>
              <a:ext uri="{FF2B5EF4-FFF2-40B4-BE49-F238E27FC236}">
                <a16:creationId xmlns:a16="http://schemas.microsoft.com/office/drawing/2014/main" id="{D913A82F-1791-485B-8173-57F40E5A4A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29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F6798A-498B-43F9-BD2D-A542F060374A}"/>
              </a:ext>
            </a:extLst>
          </p:cNvPr>
          <p:cNvSpPr/>
          <p:nvPr/>
        </p:nvSpPr>
        <p:spPr>
          <a:xfrm>
            <a:off x="0" y="0"/>
            <a:ext cx="4314825" cy="6711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FA0148-47ED-4EF6-B001-209F66631758}"/>
              </a:ext>
            </a:extLst>
          </p:cNvPr>
          <p:cNvSpPr/>
          <p:nvPr/>
        </p:nvSpPr>
        <p:spPr>
          <a:xfrm>
            <a:off x="4314825" y="0"/>
            <a:ext cx="7880224" cy="685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695CA3-CFEC-4BB1-8994-93767D785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658" y="600485"/>
            <a:ext cx="7633041" cy="862715"/>
          </a:xfrm>
        </p:spPr>
        <p:txBody>
          <a:bodyPr anchor="b">
            <a:normAutofit/>
          </a:bodyPr>
          <a:lstStyle/>
          <a:p>
            <a:pPr algn="l"/>
            <a:r>
              <a:rPr lang="en-US" sz="4000" dirty="0"/>
              <a:t>A different famine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49F89-9455-42A5-B990-866293CA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029" y="2088883"/>
            <a:ext cx="11075845" cy="3728388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C00000"/>
              </a:buClr>
              <a:buFont typeface="Georgia" panose="02040502050405020303" pitchFamily="18" charset="0"/>
              <a:buChar char="—"/>
            </a:pPr>
            <a:r>
              <a:rPr lang="en-US" sz="3200" dirty="0"/>
              <a:t>8:11-12  </a:t>
            </a:r>
            <a:r>
              <a:rPr lang="en-US" sz="3000" dirty="0"/>
              <a:t>“Behold, the days are coming,” says the Lord </a:t>
            </a:r>
            <a:r>
              <a:rPr lang="en-US" sz="3000" cap="small" dirty="0"/>
              <a:t>God</a:t>
            </a:r>
            <a:r>
              <a:rPr lang="en-US" sz="3000" dirty="0"/>
              <a:t>,</a:t>
            </a:r>
            <a:br>
              <a:rPr lang="en-US" sz="3000" dirty="0"/>
            </a:br>
            <a:r>
              <a:rPr lang="en-US" sz="3000" dirty="0"/>
              <a:t>“That I will send a famine on the land, Not a famine of bread,</a:t>
            </a:r>
            <a:br>
              <a:rPr lang="en-US" sz="3000" dirty="0"/>
            </a:br>
            <a:r>
              <a:rPr lang="en-US" sz="3000" dirty="0"/>
              <a:t>Nor a thirst for water, But of hearing the words of the </a:t>
            </a:r>
            <a:r>
              <a:rPr lang="en-US" sz="3000" cap="small" dirty="0"/>
              <a:t>Lord</a:t>
            </a:r>
            <a:r>
              <a:rPr lang="en-US" sz="3000" dirty="0"/>
              <a:t>.</a:t>
            </a:r>
            <a:br>
              <a:rPr lang="en-US" sz="3000" dirty="0"/>
            </a:br>
            <a:r>
              <a:rPr lang="en-US" sz="3000" baseline="30000" dirty="0"/>
              <a:t>12 </a:t>
            </a:r>
            <a:r>
              <a:rPr lang="en-US" sz="3000" dirty="0"/>
              <a:t>They shall wander from sea to sea, And from north to east;</a:t>
            </a:r>
            <a:br>
              <a:rPr lang="en-US" sz="3000" dirty="0"/>
            </a:br>
            <a:r>
              <a:rPr lang="en-US" sz="3000" dirty="0"/>
              <a:t>They shall run to and </a:t>
            </a:r>
            <a:r>
              <a:rPr lang="en-US" sz="3000" dirty="0" err="1"/>
              <a:t>fro</a:t>
            </a:r>
            <a:r>
              <a:rPr lang="en-US" sz="3000" dirty="0"/>
              <a:t>, seeking the word of the </a:t>
            </a:r>
            <a:r>
              <a:rPr lang="en-US" sz="3000" cap="small" dirty="0"/>
              <a:t>Lord</a:t>
            </a:r>
            <a:r>
              <a:rPr lang="en-US" sz="3000" dirty="0"/>
              <a:t>, But shall not find </a:t>
            </a:r>
            <a:r>
              <a:rPr lang="en-US" sz="3000" i="1" dirty="0"/>
              <a:t>it.</a:t>
            </a:r>
            <a:endParaRPr lang="en-US" sz="3000" dirty="0"/>
          </a:p>
          <a:p>
            <a:pPr lvl="1" algn="l">
              <a:buClr>
                <a:srgbClr val="C00000"/>
              </a:buClr>
            </a:pPr>
            <a:r>
              <a:rPr lang="en-US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9584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sky, nature, distance&#10;&#10;Description automatically generated">
            <a:extLst>
              <a:ext uri="{FF2B5EF4-FFF2-40B4-BE49-F238E27FC236}">
                <a16:creationId xmlns:a16="http://schemas.microsoft.com/office/drawing/2014/main" id="{D913A82F-1791-485B-8173-57F40E5A4A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1" t="23391" r="53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ED49FE6D-E54D-4A15-9572-966ED42F8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51489"/>
            <a:ext cx="12192000" cy="2077327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695CA3-CFEC-4BB1-8994-93767D785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688" y="4705349"/>
            <a:ext cx="10918056" cy="959553"/>
          </a:xfrm>
        </p:spPr>
        <p:txBody>
          <a:bodyPr anchor="ctr">
            <a:normAutofit/>
          </a:bodyPr>
          <a:lstStyle/>
          <a:p>
            <a:r>
              <a:rPr lang="en-US" sz="4800" dirty="0"/>
              <a:t>A Famine of the Word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49F89-9455-42A5-B990-866293CA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688" y="5750937"/>
            <a:ext cx="10918056" cy="468888"/>
          </a:xfrm>
        </p:spPr>
        <p:txBody>
          <a:bodyPr>
            <a:normAutofit/>
          </a:bodyPr>
          <a:lstStyle/>
          <a:p>
            <a:r>
              <a:rPr lang="en-US" dirty="0"/>
              <a:t>Amos 8:11-14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AFC8083-BBFA-464C-A805-4E844F66B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4149692"/>
            <a:ext cx="12188824" cy="0"/>
          </a:xfrm>
          <a:prstGeom prst="line">
            <a:avLst/>
          </a:prstGeom>
          <a:ln w="50800">
            <a:solidFill>
              <a:schemeClr val="bg1">
                <a:alpha val="9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7DF9911-4A37-4096-BE25-0CCCFEC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5711486"/>
            <a:ext cx="27432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C752BC6-CDD2-4020-8DCF-B5E813CD3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426067"/>
            <a:ext cx="12188824" cy="0"/>
          </a:xfrm>
          <a:prstGeom prst="line">
            <a:avLst/>
          </a:prstGeom>
          <a:ln w="50800">
            <a:solidFill>
              <a:schemeClr val="bg1">
                <a:alpha val="9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7523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439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Britannic Bold</vt:lpstr>
      <vt:lpstr>Calibri</vt:lpstr>
      <vt:lpstr>Georgia</vt:lpstr>
      <vt:lpstr>Office Theme</vt:lpstr>
      <vt:lpstr>A Famine of the Word</vt:lpstr>
      <vt:lpstr>How God deals with nations</vt:lpstr>
      <vt:lpstr>Background of Amos</vt:lpstr>
      <vt:lpstr>Amos the prophet</vt:lpstr>
      <vt:lpstr>Amos’ warnings</vt:lpstr>
      <vt:lpstr>Five visions impending judgment</vt:lpstr>
      <vt:lpstr>Amos opposed by the priest</vt:lpstr>
      <vt:lpstr>A different famine</vt:lpstr>
      <vt:lpstr>A Famine of the Word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2021-08-22T01:04:41Z</dcterms:created>
  <dcterms:modified xsi:type="dcterms:W3CDTF">2021-08-29T00:43:58Z</dcterms:modified>
</cp:coreProperties>
</file>