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8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F5BCA8-3AC0-4EB2-A3AA-D837AFAEE9AA}" v="1300" dt="2021-08-01T17:42:06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78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33525" y="4701763"/>
            <a:ext cx="9115426" cy="795528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62325" y="5609462"/>
            <a:ext cx="5486400" cy="599314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099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880" y="548640"/>
            <a:ext cx="10719816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6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4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8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8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8/28/2021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8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900"/>
            <a:ext cx="27432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1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469900"/>
            <a:ext cx="6076950" cy="987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225" y="2238375"/>
            <a:ext cx="10696575" cy="3938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7453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6" r:id="rId2"/>
    <p:sldLayoutId id="2147483737" r:id="rId3"/>
    <p:sldLayoutId id="2147483731" r:id="rId4"/>
    <p:sldLayoutId id="2147483727" r:id="rId5"/>
    <p:sldLayoutId id="2147483728" r:id="rId6"/>
    <p:sldLayoutId id="2147483729" r:id="rId7"/>
    <p:sldLayoutId id="2147483730" r:id="rId8"/>
    <p:sldLayoutId id="2147483732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erlin Sans FB Demi" panose="020E0802020502020306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rgbClr val="C00000"/>
        </a:buClr>
        <a:buFont typeface="Calibri" panose="020F0502020204030204" pitchFamily="34" charset="0"/>
        <a:buChar char="―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rgbClr val="00B0F0"/>
        </a:buClr>
        <a:buFont typeface="Calibri" panose="020F0502020204030204" pitchFamily="34" charset="0"/>
        <a:buChar char="―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rgbClr val="00B050"/>
        </a:buClr>
        <a:buFont typeface="Georgia" panose="02040502050405020303" pitchFamily="18" charset="0"/>
        <a:buChar char="―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iblegateway.com/passage/?search=Acts+17&amp;version=NKJV#fen-NKJV-27546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building, ruin, stone&#10;&#10;Description automatically generated">
            <a:extLst>
              <a:ext uri="{FF2B5EF4-FFF2-40B4-BE49-F238E27FC236}">
                <a16:creationId xmlns:a16="http://schemas.microsoft.com/office/drawing/2014/main" id="{71DDACDC-4F49-42DE-B5CF-4DE776E7A3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6" r="2665" b="29277"/>
          <a:stretch/>
        </p:blipFill>
        <p:spPr>
          <a:xfrm>
            <a:off x="19" y="176678"/>
            <a:ext cx="12191981" cy="4809456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B5CB02-D901-45E2-A4C6-881F46EDB769}"/>
              </a:ext>
            </a:extLst>
          </p:cNvPr>
          <p:cNvSpPr/>
          <p:nvPr/>
        </p:nvSpPr>
        <p:spPr>
          <a:xfrm>
            <a:off x="0" y="4986134"/>
            <a:ext cx="12192000" cy="4309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Berlin Sans FB Demi" panose="020E0802020502020306" pitchFamily="34" charset="0"/>
            </a:endParaRPr>
          </a:p>
        </p:txBody>
      </p:sp>
      <p:pic>
        <p:nvPicPr>
          <p:cNvPr id="6" name="Picture 5" descr="A picture containing building, ruin&#10;&#10;Description automatically generated">
            <a:extLst>
              <a:ext uri="{FF2B5EF4-FFF2-40B4-BE49-F238E27FC236}">
                <a16:creationId xmlns:a16="http://schemas.microsoft.com/office/drawing/2014/main" id="{97718F3D-50FA-4600-A7F7-0161BD87AC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6" r="14419"/>
          <a:stretch/>
        </p:blipFill>
        <p:spPr>
          <a:xfrm>
            <a:off x="0" y="1"/>
            <a:ext cx="12192000" cy="49625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1BC308-0FD9-4B1B-A111-649C2CA05B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3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776127-BF29-4186-ACEC-5F4999C54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695" y="5294807"/>
            <a:ext cx="9078562" cy="75512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ritannic Bold" panose="020B0903060703020204" pitchFamily="34" charset="0"/>
              </a:rPr>
              <a:t>Paul’s Approach with People</a:t>
            </a:r>
            <a:endParaRPr lang="en-US" sz="44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CED264D-25DC-4EEB-855F-ABDDF32B5A3C}"/>
              </a:ext>
            </a:extLst>
          </p:cNvPr>
          <p:cNvSpPr txBox="1">
            <a:spLocks/>
          </p:cNvSpPr>
          <p:nvPr/>
        </p:nvSpPr>
        <p:spPr>
          <a:xfrm>
            <a:off x="1485695" y="5926194"/>
            <a:ext cx="9078562" cy="755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86868-2B5A-4520-8558-DABE58ABB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687" y="5893927"/>
            <a:ext cx="8749690" cy="635894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Acts 17:16-34</a:t>
            </a:r>
          </a:p>
        </p:txBody>
      </p:sp>
    </p:spTree>
    <p:extLst>
      <p:ext uri="{BB962C8B-B14F-4D97-AF65-F5344CB8AC3E}">
        <p14:creationId xmlns:p14="http://schemas.microsoft.com/office/powerpoint/2010/main" val="588365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building, ruin, stone&#10;&#10;Description automatically generated">
            <a:extLst>
              <a:ext uri="{FF2B5EF4-FFF2-40B4-BE49-F238E27FC236}">
                <a16:creationId xmlns:a16="http://schemas.microsoft.com/office/drawing/2014/main" id="{71DDACDC-4F49-42DE-B5CF-4DE776E7A3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r="283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124C9B-E7DF-403C-93FF-EA2D134F2A62}"/>
              </a:ext>
            </a:extLst>
          </p:cNvPr>
          <p:cNvSpPr/>
          <p:nvPr/>
        </p:nvSpPr>
        <p:spPr>
          <a:xfrm>
            <a:off x="0" y="0"/>
            <a:ext cx="4878300" cy="6857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B686D6-3DB9-4CCF-8174-488EF7E78CD0}"/>
              </a:ext>
            </a:extLst>
          </p:cNvPr>
          <p:cNvSpPr/>
          <p:nvPr/>
        </p:nvSpPr>
        <p:spPr>
          <a:xfrm>
            <a:off x="4752958" y="10"/>
            <a:ext cx="7439042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3BFB832E-71DB-4EF0-B6FA-1033DEF71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385"/>
            <a:ext cx="12192000" cy="68076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776127-BF29-4186-ACEC-5F4999C54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925" y="466725"/>
            <a:ext cx="6810374" cy="89422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How did Paul talk with people?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86868-2B5A-4520-8558-DABE58ABB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21" y="1777288"/>
            <a:ext cx="11058188" cy="4455030"/>
          </a:xfrm>
        </p:spPr>
        <p:txBody>
          <a:bodyPr anchor="t">
            <a:normAutofit/>
          </a:bodyPr>
          <a:lstStyle/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1 Corinthians 9:19-22 </a:t>
            </a:r>
            <a:r>
              <a:rPr lang="en-US" sz="2800" dirty="0"/>
              <a:t>I have become all things to all </a:t>
            </a:r>
            <a:r>
              <a:rPr lang="en-US" sz="2800" i="1" dirty="0"/>
              <a:t>men,</a:t>
            </a:r>
            <a:r>
              <a:rPr lang="en-US" sz="2800" dirty="0"/>
              <a:t> that I might by all means save some. </a:t>
            </a:r>
          </a:p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Acts 17:1-3 </a:t>
            </a:r>
            <a:r>
              <a:rPr lang="en-US" sz="2800" dirty="0"/>
              <a:t>Then Paul, as his custom was, went in to them, and for three Sabbaths </a:t>
            </a:r>
            <a:r>
              <a:rPr lang="en-US" sz="2800" u="sng" dirty="0"/>
              <a:t>reasoned with them</a:t>
            </a:r>
            <a:r>
              <a:rPr lang="en-US" sz="2800" dirty="0"/>
              <a:t> from the Scriptures, </a:t>
            </a:r>
            <a:r>
              <a:rPr lang="en-US" sz="2800" baseline="30000" dirty="0"/>
              <a:t>3 </a:t>
            </a:r>
            <a:r>
              <a:rPr lang="en-US" sz="2800" dirty="0"/>
              <a:t>explaining that the Christ had to suffer and rise again from the dead, and </a:t>
            </a:r>
            <a:r>
              <a:rPr lang="en-US" sz="2800" i="1" dirty="0"/>
              <a:t>saying,</a:t>
            </a:r>
            <a:r>
              <a:rPr lang="en-US" sz="2800" dirty="0"/>
              <a:t> “This Jesus whom I preach to you is the Christ.”</a:t>
            </a:r>
          </a:p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Acts 17:16-17 </a:t>
            </a:r>
            <a:r>
              <a:rPr lang="en-US" sz="2800" dirty="0"/>
              <a:t>Therefore he </a:t>
            </a:r>
            <a:r>
              <a:rPr lang="en-US" sz="2800" u="sng" dirty="0"/>
              <a:t>reasoned</a:t>
            </a:r>
            <a:r>
              <a:rPr lang="en-US" sz="2800" dirty="0"/>
              <a:t> in the synagogue </a:t>
            </a:r>
            <a:r>
              <a:rPr lang="en-US" sz="2800" u="sng" dirty="0"/>
              <a:t>with the Jews </a:t>
            </a:r>
            <a:r>
              <a:rPr lang="en-US" sz="2800" dirty="0"/>
              <a:t>and with the </a:t>
            </a:r>
            <a:r>
              <a:rPr lang="en-US" sz="2800" i="1" dirty="0"/>
              <a:t>Gentile</a:t>
            </a:r>
            <a:r>
              <a:rPr lang="en-US" sz="2800" dirty="0"/>
              <a:t> worshipers, and </a:t>
            </a:r>
            <a:r>
              <a:rPr lang="en-US" sz="2800" u="sng" dirty="0"/>
              <a:t>in the marketplace </a:t>
            </a:r>
            <a:r>
              <a:rPr lang="en-US" sz="2800" dirty="0"/>
              <a:t>daily with those who happened to be there.</a:t>
            </a:r>
          </a:p>
          <a:p>
            <a:pPr marL="914400" lvl="1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“</a:t>
            </a:r>
            <a:r>
              <a:rPr lang="en-US" sz="2800" dirty="0" err="1">
                <a:latin typeface="Georgia" panose="02040502050405020303" pitchFamily="18" charset="0"/>
              </a:rPr>
              <a:t>Dialegomai</a:t>
            </a:r>
            <a:r>
              <a:rPr lang="en-US" sz="2800" dirty="0">
                <a:latin typeface="Georgia" panose="02040502050405020303" pitchFamily="18" charset="0"/>
              </a:rPr>
              <a:t>” – to dialogue, talk with, reason, dispute</a:t>
            </a:r>
          </a:p>
        </p:txBody>
      </p:sp>
    </p:spTree>
    <p:extLst>
      <p:ext uri="{BB962C8B-B14F-4D97-AF65-F5344CB8AC3E}">
        <p14:creationId xmlns:p14="http://schemas.microsoft.com/office/powerpoint/2010/main" val="258099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building, ruin, stone&#10;&#10;Description automatically generated">
            <a:extLst>
              <a:ext uri="{FF2B5EF4-FFF2-40B4-BE49-F238E27FC236}">
                <a16:creationId xmlns:a16="http://schemas.microsoft.com/office/drawing/2014/main" id="{71DDACDC-4F49-42DE-B5CF-4DE776E7A3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r="283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124C9B-E7DF-403C-93FF-EA2D134F2A62}"/>
              </a:ext>
            </a:extLst>
          </p:cNvPr>
          <p:cNvSpPr/>
          <p:nvPr/>
        </p:nvSpPr>
        <p:spPr>
          <a:xfrm>
            <a:off x="0" y="0"/>
            <a:ext cx="4878300" cy="6857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B686D6-3DB9-4CCF-8174-488EF7E78CD0}"/>
              </a:ext>
            </a:extLst>
          </p:cNvPr>
          <p:cNvSpPr/>
          <p:nvPr/>
        </p:nvSpPr>
        <p:spPr>
          <a:xfrm>
            <a:off x="4752958" y="10"/>
            <a:ext cx="7439042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3BFB832E-71DB-4EF0-B6FA-1033DEF71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385"/>
            <a:ext cx="12192000" cy="68076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776127-BF29-4186-ACEC-5F4999C54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925" y="466725"/>
            <a:ext cx="6810374" cy="894222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What Paul saw in Athens..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86868-2B5A-4520-8558-DABE58ABB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21" y="1777288"/>
            <a:ext cx="10801254" cy="4455030"/>
          </a:xfrm>
        </p:spPr>
        <p:txBody>
          <a:bodyPr anchor="t">
            <a:normAutofit/>
          </a:bodyPr>
          <a:lstStyle/>
          <a:p>
            <a:pPr marL="457200" indent="-457200" algn="l">
              <a:lnSpc>
                <a:spcPts val="3200"/>
              </a:lnSpc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Acts 17:16 </a:t>
            </a:r>
            <a:r>
              <a:rPr lang="en-US" sz="3000" dirty="0"/>
              <a:t>Now while Paul waited for them at Athens, his spirit was provoked within him when he saw that the city was given over to idols. </a:t>
            </a:r>
          </a:p>
          <a:p>
            <a:pPr marL="914400" lvl="1" indent="-457200" algn="l">
              <a:lnSpc>
                <a:spcPts val="3200"/>
              </a:lnSpc>
              <a:buFont typeface="Calibri" panose="020F0502020204030204" pitchFamily="34" charset="0"/>
              <a:buChar char="―"/>
            </a:pPr>
            <a:r>
              <a:rPr lang="en-US" sz="2800" dirty="0"/>
              <a:t>He was bothered by the sin..</a:t>
            </a:r>
          </a:p>
          <a:p>
            <a:pPr marL="914400" lvl="1" indent="-457200" algn="l">
              <a:lnSpc>
                <a:spcPts val="3200"/>
              </a:lnSpc>
              <a:buFont typeface="Calibri" panose="020F0502020204030204" pitchFamily="34" charset="0"/>
              <a:buChar char="―"/>
            </a:pPr>
            <a:r>
              <a:rPr lang="en-US" sz="2800" dirty="0"/>
              <a:t>He cared about the people.. </a:t>
            </a:r>
          </a:p>
          <a:p>
            <a:pPr marL="914400" lvl="1" indent="-457200" algn="l">
              <a:lnSpc>
                <a:spcPts val="3200"/>
              </a:lnSpc>
              <a:buFont typeface="Calibri" panose="020F0502020204030204" pitchFamily="34" charset="0"/>
              <a:buChar char="―"/>
            </a:pPr>
            <a:r>
              <a:rPr lang="en-US" sz="2800" dirty="0"/>
              <a:t>John 3:16; Matt 22:35-40 </a:t>
            </a:r>
          </a:p>
          <a:p>
            <a:pPr marL="914400" lvl="1" indent="-457200" algn="l">
              <a:lnSpc>
                <a:spcPts val="3200"/>
              </a:lnSpc>
              <a:buFont typeface="Calibri" panose="020F0502020204030204" pitchFamily="34" charset="0"/>
              <a:buChar char="―"/>
            </a:pPr>
            <a:r>
              <a:rPr lang="en-US" sz="2800" dirty="0"/>
              <a:t>Genesis 1:26-27; Matt 16:26</a:t>
            </a:r>
          </a:p>
          <a:p>
            <a:pPr marL="914400" lvl="1" indent="-457200" algn="l">
              <a:lnSpc>
                <a:spcPts val="3200"/>
              </a:lnSpc>
              <a:buFont typeface="Calibri" panose="020F0502020204030204" pitchFamily="34" charset="0"/>
              <a:buChar char="―"/>
            </a:pPr>
            <a:endParaRPr lang="en-US" sz="2800" dirty="0"/>
          </a:p>
          <a:p>
            <a:pPr marL="914400" lvl="1" indent="-457200" algn="l">
              <a:lnSpc>
                <a:spcPts val="3200"/>
              </a:lnSpc>
              <a:buFont typeface="Calibri" panose="020F0502020204030204" pitchFamily="34" charset="0"/>
              <a:buChar char="―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555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building, ruin, stone&#10;&#10;Description automatically generated">
            <a:extLst>
              <a:ext uri="{FF2B5EF4-FFF2-40B4-BE49-F238E27FC236}">
                <a16:creationId xmlns:a16="http://schemas.microsoft.com/office/drawing/2014/main" id="{71DDACDC-4F49-42DE-B5CF-4DE776E7A3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r="283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124C9B-E7DF-403C-93FF-EA2D134F2A62}"/>
              </a:ext>
            </a:extLst>
          </p:cNvPr>
          <p:cNvSpPr/>
          <p:nvPr/>
        </p:nvSpPr>
        <p:spPr>
          <a:xfrm>
            <a:off x="0" y="0"/>
            <a:ext cx="4878300" cy="6857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B686D6-3DB9-4CCF-8174-488EF7E78CD0}"/>
              </a:ext>
            </a:extLst>
          </p:cNvPr>
          <p:cNvSpPr/>
          <p:nvPr/>
        </p:nvSpPr>
        <p:spPr>
          <a:xfrm>
            <a:off x="4752958" y="10"/>
            <a:ext cx="7439042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3BFB832E-71DB-4EF0-B6FA-1033DEF71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385"/>
            <a:ext cx="12192000" cy="68076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776127-BF29-4186-ACEC-5F4999C54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925" y="466725"/>
            <a:ext cx="6810374" cy="894222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He listened to their beliefs..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86868-2B5A-4520-8558-DABE58ABB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21" y="1777288"/>
            <a:ext cx="10801254" cy="4455030"/>
          </a:xfrm>
        </p:spPr>
        <p:txBody>
          <a:bodyPr anchor="t">
            <a:normAutofit/>
          </a:bodyPr>
          <a:lstStyle/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Acts 17:18-21 </a:t>
            </a:r>
            <a:r>
              <a:rPr lang="en-US" sz="2800" dirty="0"/>
              <a:t>Then certain Epicurean and Stoic philosophers encountered him. And some said, “What does this babbler want to say?” Others said, “He seems to be a proclaimer of foreign gods,” because he preached to them Jesus and the resurrection. </a:t>
            </a:r>
          </a:p>
          <a:p>
            <a:pPr marL="914400" lvl="1" indent="-457200" algn="l">
              <a:lnSpc>
                <a:spcPts val="3200"/>
              </a:lnSpc>
              <a:buFont typeface="Calibri" panose="020F0502020204030204" pitchFamily="34" charset="0"/>
              <a:buChar char="―"/>
            </a:pPr>
            <a:r>
              <a:rPr lang="en-US" sz="2800" dirty="0"/>
              <a:t>Idols – religious superstition (Acts 14:14-17)</a:t>
            </a:r>
          </a:p>
          <a:p>
            <a:pPr marL="914400" lvl="1" indent="-457200" algn="l">
              <a:lnSpc>
                <a:spcPts val="3200"/>
              </a:lnSpc>
              <a:buFont typeface="Calibri" panose="020F0502020204030204" pitchFamily="34" charset="0"/>
              <a:buChar char="―"/>
            </a:pPr>
            <a:r>
              <a:rPr lang="en-US" sz="2800" dirty="0"/>
              <a:t>Epicureans – pleasure lovers</a:t>
            </a:r>
          </a:p>
          <a:p>
            <a:pPr marL="914400" lvl="1" indent="-457200" algn="l">
              <a:lnSpc>
                <a:spcPts val="3200"/>
              </a:lnSpc>
              <a:buFont typeface="Calibri" panose="020F0502020204030204" pitchFamily="34" charset="0"/>
              <a:buChar char="―"/>
            </a:pPr>
            <a:r>
              <a:rPr lang="en-US" sz="2800" dirty="0"/>
              <a:t>Stoics – fate controls life</a:t>
            </a:r>
          </a:p>
          <a:p>
            <a:pPr marL="914400" lvl="1" indent="-457200" algn="l">
              <a:lnSpc>
                <a:spcPts val="3200"/>
              </a:lnSpc>
              <a:buFont typeface="Calibri" panose="020F0502020204030204" pitchFamily="34" charset="0"/>
              <a:buChar char="―"/>
            </a:pPr>
            <a:r>
              <a:rPr lang="en-US" sz="2800" dirty="0"/>
              <a:t>We need to sympathize (Heb 4:14-15)</a:t>
            </a:r>
          </a:p>
          <a:p>
            <a:pPr lvl="1" algn="l">
              <a:lnSpc>
                <a:spcPts val="3200"/>
              </a:lnSpc>
            </a:pPr>
            <a:endParaRPr lang="en-US" sz="2800" dirty="0"/>
          </a:p>
          <a:p>
            <a:pPr lvl="1" algn="l">
              <a:lnSpc>
                <a:spcPts val="32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984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building, ruin, stone&#10;&#10;Description automatically generated">
            <a:extLst>
              <a:ext uri="{FF2B5EF4-FFF2-40B4-BE49-F238E27FC236}">
                <a16:creationId xmlns:a16="http://schemas.microsoft.com/office/drawing/2014/main" id="{71DDACDC-4F49-42DE-B5CF-4DE776E7A3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r="283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124C9B-E7DF-403C-93FF-EA2D134F2A62}"/>
              </a:ext>
            </a:extLst>
          </p:cNvPr>
          <p:cNvSpPr/>
          <p:nvPr/>
        </p:nvSpPr>
        <p:spPr>
          <a:xfrm>
            <a:off x="0" y="0"/>
            <a:ext cx="4878300" cy="6857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B686D6-3DB9-4CCF-8174-488EF7E78CD0}"/>
              </a:ext>
            </a:extLst>
          </p:cNvPr>
          <p:cNvSpPr/>
          <p:nvPr/>
        </p:nvSpPr>
        <p:spPr>
          <a:xfrm>
            <a:off x="4752958" y="10"/>
            <a:ext cx="7439042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3BFB832E-71DB-4EF0-B6FA-1033DEF71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92"/>
            <a:ext cx="12192000" cy="68076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776127-BF29-4186-ACEC-5F4999C54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925" y="466725"/>
            <a:ext cx="7353942" cy="89422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He started with common ground..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86868-2B5A-4520-8558-DABE58ABB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21" y="1777288"/>
            <a:ext cx="10801254" cy="4455030"/>
          </a:xfrm>
        </p:spPr>
        <p:txBody>
          <a:bodyPr anchor="t">
            <a:normAutofit/>
          </a:bodyPr>
          <a:lstStyle/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Acts 17:18-21 </a:t>
            </a:r>
            <a:r>
              <a:rPr lang="en-US" sz="2800" dirty="0"/>
              <a:t>Then Paul stood in the midst of the </a:t>
            </a:r>
            <a:r>
              <a:rPr lang="en-US" sz="2800" baseline="30000" dirty="0"/>
              <a:t>[</a:t>
            </a:r>
            <a:r>
              <a:rPr lang="en-US" sz="2800" baseline="30000" dirty="0" err="1">
                <a:hlinkClick r:id="rId4" tooltip="See footnote i"/>
              </a:rPr>
              <a:t>i</a:t>
            </a:r>
            <a:r>
              <a:rPr lang="en-US" sz="2800" baseline="30000" dirty="0"/>
              <a:t>]</a:t>
            </a:r>
            <a:r>
              <a:rPr lang="en-US" sz="2800" dirty="0"/>
              <a:t>Areopagus and said, “Men of Athens, I perceive that in all things you are very religious; </a:t>
            </a:r>
            <a:r>
              <a:rPr lang="en-US" sz="2800" baseline="30000" dirty="0"/>
              <a:t>23 </a:t>
            </a:r>
            <a:r>
              <a:rPr lang="en-US" sz="2800" dirty="0"/>
              <a:t>for as I was passing through and considering the objects of your worship, I even found an altar with this inscription: TO THE UNKNOWN GOD. Therefore, the One whom you worship without knowing, Him I proclaim to you: </a:t>
            </a:r>
          </a:p>
          <a:p>
            <a:pPr marL="914400" lvl="1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2800" dirty="0"/>
              <a:t>Complimentary… You’re religious – so am I</a:t>
            </a:r>
          </a:p>
          <a:p>
            <a:pPr marL="914400" lvl="1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2800" dirty="0"/>
              <a:t>Don’t talk down.. Phil 2:3-5; Romans 3:23</a:t>
            </a:r>
          </a:p>
          <a:p>
            <a:pPr lvl="1" algn="l">
              <a:lnSpc>
                <a:spcPts val="3200"/>
              </a:lnSpc>
            </a:pPr>
            <a:endParaRPr lang="en-US" sz="2800" dirty="0"/>
          </a:p>
          <a:p>
            <a:pPr lvl="1" algn="l">
              <a:lnSpc>
                <a:spcPts val="32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178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building, ruin, stone&#10;&#10;Description automatically generated">
            <a:extLst>
              <a:ext uri="{FF2B5EF4-FFF2-40B4-BE49-F238E27FC236}">
                <a16:creationId xmlns:a16="http://schemas.microsoft.com/office/drawing/2014/main" id="{71DDACDC-4F49-42DE-B5CF-4DE776E7A3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r="283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124C9B-E7DF-403C-93FF-EA2D134F2A62}"/>
              </a:ext>
            </a:extLst>
          </p:cNvPr>
          <p:cNvSpPr/>
          <p:nvPr/>
        </p:nvSpPr>
        <p:spPr>
          <a:xfrm>
            <a:off x="0" y="0"/>
            <a:ext cx="4878300" cy="6857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B686D6-3DB9-4CCF-8174-488EF7E78CD0}"/>
              </a:ext>
            </a:extLst>
          </p:cNvPr>
          <p:cNvSpPr/>
          <p:nvPr/>
        </p:nvSpPr>
        <p:spPr>
          <a:xfrm>
            <a:off x="4752958" y="10"/>
            <a:ext cx="7439042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3BFB832E-71DB-4EF0-B6FA-1033DEF71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92"/>
            <a:ext cx="12192000" cy="68076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776127-BF29-4186-ACEC-5F4999C54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925" y="466725"/>
            <a:ext cx="7353942" cy="89422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He said what needed to be said..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86868-2B5A-4520-8558-DABE58ABB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21" y="1777288"/>
            <a:ext cx="10801254" cy="4455030"/>
          </a:xfrm>
        </p:spPr>
        <p:txBody>
          <a:bodyPr anchor="t">
            <a:normAutofit/>
          </a:bodyPr>
          <a:lstStyle/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Acts 17:23 </a:t>
            </a:r>
            <a:r>
              <a:rPr lang="en-US" sz="2800" dirty="0">
                <a:latin typeface="Georgia" panose="02040502050405020303" pitchFamily="18" charset="0"/>
              </a:rPr>
              <a:t>What you worship as unknown I proclaim to you..</a:t>
            </a:r>
          </a:p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3200" dirty="0"/>
              <a:t>17:24-25 </a:t>
            </a:r>
            <a:r>
              <a:rPr lang="en-US" sz="2800" dirty="0"/>
              <a:t>God is the maker of all things (Creation account); does not live in temples made by hands</a:t>
            </a:r>
          </a:p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3200" dirty="0"/>
              <a:t>17:25-27 </a:t>
            </a:r>
            <a:r>
              <a:rPr lang="en-US" sz="2800" dirty="0"/>
              <a:t>All nations of one blood; God is near and desires us to seek Him</a:t>
            </a:r>
          </a:p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3200" dirty="0"/>
              <a:t>17:28-29 </a:t>
            </a:r>
            <a:r>
              <a:rPr lang="en-US" sz="2800" dirty="0"/>
              <a:t>God and man are related (His offspring.. )</a:t>
            </a:r>
          </a:p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3200" dirty="0"/>
              <a:t>17:30-31 </a:t>
            </a:r>
            <a:r>
              <a:rPr lang="en-US" sz="2800" dirty="0"/>
              <a:t>Abandon your ignorant rituals and repent.. God raised His Son; day of judgment is appointed (Jesus is the solution)</a:t>
            </a:r>
          </a:p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endParaRPr lang="en-US" sz="2800" dirty="0"/>
          </a:p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endParaRPr lang="en-US" sz="2800" dirty="0"/>
          </a:p>
          <a:p>
            <a:pPr lvl="1" algn="l">
              <a:lnSpc>
                <a:spcPts val="32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617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building, ruin, stone&#10;&#10;Description automatically generated">
            <a:extLst>
              <a:ext uri="{FF2B5EF4-FFF2-40B4-BE49-F238E27FC236}">
                <a16:creationId xmlns:a16="http://schemas.microsoft.com/office/drawing/2014/main" id="{71DDACDC-4F49-42DE-B5CF-4DE776E7A3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r="283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124C9B-E7DF-403C-93FF-EA2D134F2A62}"/>
              </a:ext>
            </a:extLst>
          </p:cNvPr>
          <p:cNvSpPr/>
          <p:nvPr/>
        </p:nvSpPr>
        <p:spPr>
          <a:xfrm>
            <a:off x="0" y="0"/>
            <a:ext cx="4878300" cy="6857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B686D6-3DB9-4CCF-8174-488EF7E78CD0}"/>
              </a:ext>
            </a:extLst>
          </p:cNvPr>
          <p:cNvSpPr/>
          <p:nvPr/>
        </p:nvSpPr>
        <p:spPr>
          <a:xfrm>
            <a:off x="4752958" y="10"/>
            <a:ext cx="7439042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3BFB832E-71DB-4EF0-B6FA-1033DEF71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92"/>
            <a:ext cx="12192000" cy="68076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776127-BF29-4186-ACEC-5F4999C54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925" y="466725"/>
            <a:ext cx="7353942" cy="894222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The Reaction was mixed..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86868-2B5A-4520-8558-DABE58ABB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21" y="1777288"/>
            <a:ext cx="10801254" cy="4455030"/>
          </a:xfrm>
        </p:spPr>
        <p:txBody>
          <a:bodyPr anchor="t">
            <a:normAutofit/>
          </a:bodyPr>
          <a:lstStyle/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Acts 17:32-34  </a:t>
            </a:r>
            <a:r>
              <a:rPr lang="en-US" sz="2800" dirty="0"/>
              <a:t>And when they heard of the resurrection of the dead, some mocked, while others said, “We will hear you again on this </a:t>
            </a:r>
            <a:r>
              <a:rPr lang="en-US" sz="2800" i="1" dirty="0"/>
              <a:t>matter.</a:t>
            </a:r>
            <a:r>
              <a:rPr lang="en-US" sz="2800" dirty="0"/>
              <a:t>” </a:t>
            </a:r>
            <a:r>
              <a:rPr lang="en-US" sz="2800" baseline="30000" dirty="0"/>
              <a:t>33 </a:t>
            </a:r>
            <a:r>
              <a:rPr lang="en-US" sz="2800" dirty="0"/>
              <a:t>So Paul departed from among them. </a:t>
            </a:r>
            <a:r>
              <a:rPr lang="en-US" sz="2800" baseline="30000" dirty="0"/>
              <a:t>34 </a:t>
            </a:r>
            <a:r>
              <a:rPr lang="en-US" sz="2800" dirty="0"/>
              <a:t>However, some men joined him and believed, among them Dionysius the Areopagite, a woman named Damaris, and others with them.</a:t>
            </a:r>
          </a:p>
          <a:p>
            <a:pPr marL="914400" lvl="1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2800" dirty="0"/>
              <a:t>Plant the </a:t>
            </a:r>
            <a:r>
              <a:rPr lang="en-US" sz="2800" dirty="0" err="1"/>
              <a:t>seed..God</a:t>
            </a:r>
            <a:r>
              <a:rPr lang="en-US" sz="2800" dirty="0"/>
              <a:t> will give the increase (1 Cor 3:6)</a:t>
            </a:r>
          </a:p>
          <a:p>
            <a:pPr marL="914400" lvl="1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r>
              <a:rPr lang="en-US" sz="2800" dirty="0"/>
              <a:t>Let your light shine.. (Matt 5:16)</a:t>
            </a:r>
          </a:p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457200" indent="-457200" algn="l">
              <a:lnSpc>
                <a:spcPts val="3000"/>
              </a:lnSpc>
              <a:buFont typeface="Calibri" panose="020F0502020204030204" pitchFamily="34" charset="0"/>
              <a:buChar char="―"/>
            </a:pPr>
            <a:endParaRPr lang="en-US" sz="2800" dirty="0"/>
          </a:p>
          <a:p>
            <a:pPr lvl="1" algn="l">
              <a:lnSpc>
                <a:spcPts val="32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38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building, ruin, stone&#10;&#10;Description automatically generated">
            <a:extLst>
              <a:ext uri="{FF2B5EF4-FFF2-40B4-BE49-F238E27FC236}">
                <a16:creationId xmlns:a16="http://schemas.microsoft.com/office/drawing/2014/main" id="{71DDACDC-4F49-42DE-B5CF-4DE776E7A3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6" r="2665" b="29277"/>
          <a:stretch/>
        </p:blipFill>
        <p:spPr>
          <a:xfrm>
            <a:off x="19" y="176678"/>
            <a:ext cx="12191981" cy="4809456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B5CB02-D901-45E2-A4C6-881F46EDB769}"/>
              </a:ext>
            </a:extLst>
          </p:cNvPr>
          <p:cNvSpPr/>
          <p:nvPr/>
        </p:nvSpPr>
        <p:spPr>
          <a:xfrm>
            <a:off x="0" y="4986134"/>
            <a:ext cx="12192000" cy="4309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Berlin Sans FB Demi" panose="020E0802020502020306" pitchFamily="34" charset="0"/>
            </a:endParaRPr>
          </a:p>
        </p:txBody>
      </p:sp>
      <p:pic>
        <p:nvPicPr>
          <p:cNvPr id="6" name="Picture 5" descr="A picture containing building, ruin&#10;&#10;Description automatically generated">
            <a:extLst>
              <a:ext uri="{FF2B5EF4-FFF2-40B4-BE49-F238E27FC236}">
                <a16:creationId xmlns:a16="http://schemas.microsoft.com/office/drawing/2014/main" id="{97718F3D-50FA-4600-A7F7-0161BD87AC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6" r="14419"/>
          <a:stretch/>
        </p:blipFill>
        <p:spPr>
          <a:xfrm>
            <a:off x="0" y="1"/>
            <a:ext cx="12192000" cy="49625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1BC308-0FD9-4B1B-A111-649C2CA05B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3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776127-BF29-4186-ACEC-5F4999C54B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695" y="5294807"/>
            <a:ext cx="9078562" cy="75512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ritannic Bold" panose="020B0903060703020204" pitchFamily="34" charset="0"/>
              </a:rPr>
              <a:t>Paul’s Approach with People</a:t>
            </a:r>
            <a:endParaRPr lang="en-US" sz="44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CED264D-25DC-4EEB-855F-ABDDF32B5A3C}"/>
              </a:ext>
            </a:extLst>
          </p:cNvPr>
          <p:cNvSpPr txBox="1">
            <a:spLocks/>
          </p:cNvSpPr>
          <p:nvPr/>
        </p:nvSpPr>
        <p:spPr>
          <a:xfrm>
            <a:off x="1485695" y="5926194"/>
            <a:ext cx="9078562" cy="755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86868-2B5A-4520-8558-DABE58ABB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687" y="5893927"/>
            <a:ext cx="8749690" cy="635894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Acts 17:16-34</a:t>
            </a:r>
          </a:p>
        </p:txBody>
      </p:sp>
    </p:spTree>
    <p:extLst>
      <p:ext uri="{BB962C8B-B14F-4D97-AF65-F5344CB8AC3E}">
        <p14:creationId xmlns:p14="http://schemas.microsoft.com/office/powerpoint/2010/main" val="449327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560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Next LT Pro</vt:lpstr>
      <vt:lpstr>Berlin Sans FB Demi</vt:lpstr>
      <vt:lpstr>Britannic Bold</vt:lpstr>
      <vt:lpstr>Calibri</vt:lpstr>
      <vt:lpstr>Georgia</vt:lpstr>
      <vt:lpstr>AccentBoxVTI</vt:lpstr>
      <vt:lpstr>Paul’s Approach with People</vt:lpstr>
      <vt:lpstr>How did Paul talk with people?</vt:lpstr>
      <vt:lpstr>What Paul saw in Athens..</vt:lpstr>
      <vt:lpstr>He listened to their beliefs..</vt:lpstr>
      <vt:lpstr>He started with common ground..</vt:lpstr>
      <vt:lpstr>He said what needed to be said..</vt:lpstr>
      <vt:lpstr>The Reaction was mixed..</vt:lpstr>
      <vt:lpstr>Paul’s Approach with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Athens Approach</dc:title>
  <dc:creator>PAUL BAILEY</dc:creator>
  <cp:lastModifiedBy>PAUL BAILEY</cp:lastModifiedBy>
  <cp:revision>2</cp:revision>
  <dcterms:created xsi:type="dcterms:W3CDTF">2021-08-01T03:02:38Z</dcterms:created>
  <dcterms:modified xsi:type="dcterms:W3CDTF">2021-08-29T00:38:54Z</dcterms:modified>
</cp:coreProperties>
</file>