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6" r:id="rId4"/>
    <p:sldId id="267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9EE63F-7D84-4E73-AB0B-9DCEE8646BEA}" v="3298" dt="2021-08-15T16:14:00.9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22" autoAdjust="0"/>
    <p:restoredTop sz="94660"/>
  </p:normalViewPr>
  <p:slideViewPr>
    <p:cSldViewPr snapToGrid="0">
      <p:cViewPr varScale="1">
        <p:scale>
          <a:sx n="67" d="100"/>
          <a:sy n="67" d="100"/>
        </p:scale>
        <p:origin x="2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AADC8-0703-4025-9718-69FA38EFE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A9FDFB-FEBE-420B-A7FF-AF73EB548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D8545-BD8F-4546-82B4-F08C0B4BC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68FE-57D5-470D-A3C3-E9493A109935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D49F9-9B00-471C-8B37-43FEDB1AB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93522-2519-490C-9631-0E59C6517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29AD-2121-4481-A01B-83C53F0A1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53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C4784-B0B2-4B18-B36F-B16C4CACE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4BBBC4-F3CE-4011-936D-E7B60420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68578-144E-4978-89D9-21A425236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68FE-57D5-470D-A3C3-E9493A109935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C1321-5497-4223-B143-64654C471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7B85E-E827-40BA-82F0-440C07B7D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29AD-2121-4481-A01B-83C53F0A1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3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5E6F3A-E3DA-4033-8FDF-AC01103F42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A503F8-9D4E-4540-916B-F6A74D4B21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18AE4-9805-4354-AB6F-369248F7A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68FE-57D5-470D-A3C3-E9493A109935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E2836-1C5D-40F8-89DC-93495D7E5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1C35D-DF71-4CEF-9FB1-5A74AE78F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29AD-2121-4481-A01B-83C53F0A1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4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10466-B409-4A1F-9EFC-6F51D194A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1C170-4B4E-4DF9-A665-E20D8AAF7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DEC29-59A0-46CE-BBAE-B7C8B168A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68FE-57D5-470D-A3C3-E9493A109935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0CFCF-29BC-4D03-ACE6-0678EF997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78DBF-6F8C-4E0A-886D-FBA37123D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29AD-2121-4481-A01B-83C53F0A1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4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8E8F0-A385-4A8E-992F-F76C0D0E3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64B22-20C2-458F-9066-D8A968B0E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2FF4C-BCC8-458A-AD7E-4003A0660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68FE-57D5-470D-A3C3-E9493A109935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40F37-8086-420F-B9D0-86ACB4F53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1715F-67D4-445C-91DE-251C3D795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29AD-2121-4481-A01B-83C53F0A1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1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F9EF9-82F6-4202-9222-55F4D2263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B85BD-0EC4-4302-AF66-F76B738735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970405-A8E6-409C-BCDF-A91E224DC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06D0A-CF2E-4501-8F4C-D40CE6E55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68FE-57D5-470D-A3C3-E9493A109935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7B6800-2AF8-4ACD-999B-00A6DC6E0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19F727-9434-44A9-B3DB-99A6A5DA3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29AD-2121-4481-A01B-83C53F0A1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6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4E452-AEAF-4CF6-B4F4-0FBA12338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5883C-6C82-4599-B205-A0DBEA90F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FAAD5C-8F41-48E7-A94B-36B58C8AD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613535-BC46-4DD7-87DA-F037C5EE06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EFB922-8305-4F05-844F-1CB899903C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7E90F3-1259-48F6-8F48-632BE1FB6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68FE-57D5-470D-A3C3-E9493A109935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BFBF02-7EB8-47F9-A493-A956A1813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D17B86-9C85-473A-B248-C4EA62C03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29AD-2121-4481-A01B-83C53F0A1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6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2D328-C337-4FA8-8E67-D153F6669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1AF538-3696-4CFF-8F6A-3E1D160E0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68FE-57D5-470D-A3C3-E9493A109935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94DAB7-3A55-4643-9EC8-DA3206B87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048E60-3E79-44A7-82B7-DA3A2A862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29AD-2121-4481-A01B-83C53F0A1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57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070248-273E-4837-BACA-8589581FA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68FE-57D5-470D-A3C3-E9493A109935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023F17-8C40-4884-8F89-F179BE98F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DFE10F-D6FB-4D48-BD64-D9BBBF8EE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29AD-2121-4481-A01B-83C53F0A1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2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FF7D6-C862-41FF-A44B-99AA014D1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81481-3868-472C-96B5-4099BC029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D74988-8CFF-4B7A-B329-737140FB1F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386960-B8F9-4A93-AE55-9EE5E8F68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68FE-57D5-470D-A3C3-E9493A109935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87A90D-918A-4C4D-92D9-F5473EC56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D78077-F483-4B2E-81A8-EB2BC6E15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29AD-2121-4481-A01B-83C53F0A1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A00B6-93E5-42D7-9B62-ADF37C73F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6657EC-0EBF-4168-AEB2-2ECF5A8C88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052BC3-9C03-49CA-9F07-60AD609F32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5A375-8730-4298-BCAE-6711B5D60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68FE-57D5-470D-A3C3-E9493A109935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20AA31-8A2F-4BA8-BF3B-DA3388A45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FFD6F3-6434-464B-9CB3-F2FA847DA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29AD-2121-4481-A01B-83C53F0A1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3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DBCA3D-1368-4FD1-B116-1C46FC4CB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F25168-D889-4C28-97E8-68E5CF867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A9544-E2D0-441B-83ED-F5B2E48941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068FE-57D5-470D-A3C3-E9493A109935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0A031-924F-4250-B9D2-B72A1CBACF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CE44E-B0F6-40E3-BDB1-61D33CEB1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229AD-2121-4481-A01B-83C53F0A1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5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p!!Rectangle">
            <a:extLst>
              <a:ext uri="{FF2B5EF4-FFF2-40B4-BE49-F238E27FC236}">
                <a16:creationId xmlns:a16="http://schemas.microsoft.com/office/drawing/2014/main" id="{2FB82883-1DC0-4BE1-A607-009095F335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grass, outdoor, field&#10;&#10;Description automatically generated">
            <a:extLst>
              <a:ext uri="{FF2B5EF4-FFF2-40B4-BE49-F238E27FC236}">
                <a16:creationId xmlns:a16="http://schemas.microsoft.com/office/drawing/2014/main" id="{988CB96B-5228-4F58-9D88-14CFBB03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-132070"/>
            <a:ext cx="12191980" cy="6857990"/>
          </a:xfrm>
          <a:prstGeom prst="rect">
            <a:avLst/>
          </a:prstGeom>
        </p:spPr>
      </p:pic>
      <p:sp>
        <p:nvSpPr>
          <p:cNvPr id="43" name="m!!text rectangle">
            <a:extLst>
              <a:ext uri="{FF2B5EF4-FFF2-40B4-BE49-F238E27FC236}">
                <a16:creationId xmlns:a16="http://schemas.microsoft.com/office/drawing/2014/main" id="{A3473CF9-37EB-43E7-89EF-D2D1C53D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615" y="4638503"/>
            <a:ext cx="8384770" cy="1332634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rgbClr val="EFEFE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AC0ED0-C2C8-4746-A9F1-03D8CFEC1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3121" y="4727173"/>
            <a:ext cx="7985759" cy="868823"/>
          </a:xfrm>
        </p:spPr>
        <p:txBody>
          <a:bodyPr anchor="ctr">
            <a:normAutofit/>
          </a:bodyPr>
          <a:lstStyle/>
          <a:p>
            <a:r>
              <a:rPr lang="en-US" sz="4000" dirty="0">
                <a:latin typeface="Britannic Bold" panose="020B0903060703020204" pitchFamily="34" charset="0"/>
              </a:rPr>
              <a:t>The Truth/Freedom Connection</a:t>
            </a:r>
          </a:p>
        </p:txBody>
      </p:sp>
      <p:sp>
        <p:nvSpPr>
          <p:cNvPr id="45" name="m!!accent">
            <a:extLst>
              <a:ext uri="{FF2B5EF4-FFF2-40B4-BE49-F238E27FC236}">
                <a16:creationId xmlns:a16="http://schemas.microsoft.com/office/drawing/2014/main" id="{586B4EF9-43BA-4655-A6FF-1D8E21574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3110" y="5628237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EA9D1-7E50-4763-B667-002BEB4C0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5738" y="5680637"/>
            <a:ext cx="6960524" cy="598516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John 8:32-36</a:t>
            </a:r>
          </a:p>
        </p:txBody>
      </p:sp>
    </p:spTree>
    <p:extLst>
      <p:ext uri="{BB962C8B-B14F-4D97-AF65-F5344CB8AC3E}">
        <p14:creationId xmlns:p14="http://schemas.microsoft.com/office/powerpoint/2010/main" val="2765290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grass, outdoor, field&#10;&#10;Description automatically generated">
            <a:extLst>
              <a:ext uri="{FF2B5EF4-FFF2-40B4-BE49-F238E27FC236}">
                <a16:creationId xmlns:a16="http://schemas.microsoft.com/office/drawing/2014/main" id="{988CB96B-5228-4F58-9D88-14CFBB03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8" t="9091" r="24805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119C0E-D6C7-4DE6-B2B4-06A65AA82180}"/>
              </a:ext>
            </a:extLst>
          </p:cNvPr>
          <p:cNvSpPr/>
          <p:nvPr/>
        </p:nvSpPr>
        <p:spPr>
          <a:xfrm>
            <a:off x="0" y="0"/>
            <a:ext cx="4381500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10AD8B-491A-49B8-ACF7-388AFF702EA7}"/>
              </a:ext>
            </a:extLst>
          </p:cNvPr>
          <p:cNvSpPr/>
          <p:nvPr/>
        </p:nvSpPr>
        <p:spPr>
          <a:xfrm>
            <a:off x="4420085" y="22027"/>
            <a:ext cx="7810500" cy="685799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AC0ED0-C2C8-4746-A9F1-03D8CFEC1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0855" y="408813"/>
            <a:ext cx="7810500" cy="941832"/>
          </a:xfrm>
        </p:spPr>
        <p:txBody>
          <a:bodyPr anchor="ctr">
            <a:normAutofit/>
          </a:bodyPr>
          <a:lstStyle/>
          <a:p>
            <a:pPr algn="l"/>
            <a:r>
              <a:rPr lang="en-US" sz="4200">
                <a:latin typeface="Britannic Bold" panose="020B0903060703020204" pitchFamily="34" charset="0"/>
              </a:rPr>
              <a:t>Solzhentisyn: Live not by lies</a:t>
            </a:r>
            <a:endParaRPr lang="en-US" sz="4200" dirty="0">
              <a:latin typeface="Britannic Bold" panose="020B09030607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EA9D1-7E50-4763-B667-002BEB4C0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6050" y="1645147"/>
            <a:ext cx="8845550" cy="3071253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2800" dirty="0">
                <a:latin typeface="Georgia" panose="02040502050405020303" pitchFamily="18" charset="0"/>
              </a:rPr>
              <a:t>“Lies can only persist by violence. The bolder and falser the lie, the more insistent the calls to conformity, and the elimination of dissent,”</a:t>
            </a:r>
          </a:p>
          <a:p>
            <a:pPr marL="457200" indent="-457200" algn="l"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2800" dirty="0">
                <a:latin typeface="Georgia" panose="02040502050405020303" pitchFamily="18" charset="0"/>
              </a:rPr>
              <a:t>“Therein we find the simplest, the most accessible key to our liberation: a personal nonparticipation in lies! Even if all is covered by lies: Let their rule hold not through me!”</a:t>
            </a:r>
          </a:p>
        </p:txBody>
      </p:sp>
      <p:pic>
        <p:nvPicPr>
          <p:cNvPr id="13" name="Picture 12" descr="A person with a beard&#10;&#10;Description automatically generated with medium confidence">
            <a:extLst>
              <a:ext uri="{FF2B5EF4-FFF2-40B4-BE49-F238E27FC236}">
                <a16:creationId xmlns:a16="http://schemas.microsoft.com/office/drawing/2014/main" id="{D6A8ABC8-C723-4978-94B0-D2BFC107F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10" y="1614826"/>
            <a:ext cx="1873589" cy="2667912"/>
          </a:xfrm>
          <a:prstGeom prst="rect">
            <a:avLst/>
          </a:prstGeom>
        </p:spPr>
      </p:pic>
      <p:sp>
        <p:nvSpPr>
          <p:cNvPr id="15" name="Subtitle 2">
            <a:extLst>
              <a:ext uri="{FF2B5EF4-FFF2-40B4-BE49-F238E27FC236}">
                <a16:creationId xmlns:a16="http://schemas.microsoft.com/office/drawing/2014/main" id="{9BBD460D-AE1E-4E81-A3A3-F1966EDEF314}"/>
              </a:ext>
            </a:extLst>
          </p:cNvPr>
          <p:cNvSpPr txBox="1">
            <a:spLocks/>
          </p:cNvSpPr>
          <p:nvPr/>
        </p:nvSpPr>
        <p:spPr>
          <a:xfrm>
            <a:off x="561809" y="4705256"/>
            <a:ext cx="10896765" cy="1911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2800" dirty="0">
                <a:latin typeface="Georgia" panose="02040502050405020303" pitchFamily="18" charset="0"/>
              </a:rPr>
              <a:t>To Solzhenitsyn, to live by lies meant accepting all the falsehoods and propaganda that the state compelled its citizens to affirm to get along peaceably under totalitarianism</a:t>
            </a:r>
            <a:r>
              <a:rPr lang="en-US" dirty="0"/>
              <a:t>. </a:t>
            </a:r>
            <a:br>
              <a:rPr lang="en-US" dirty="0"/>
            </a:b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57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grass, outdoor, field&#10;&#10;Description automatically generated">
            <a:extLst>
              <a:ext uri="{FF2B5EF4-FFF2-40B4-BE49-F238E27FC236}">
                <a16:creationId xmlns:a16="http://schemas.microsoft.com/office/drawing/2014/main" id="{988CB96B-5228-4F58-9D88-14CFBB03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8" t="9091" r="24805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119C0E-D6C7-4DE6-B2B4-06A65AA82180}"/>
              </a:ext>
            </a:extLst>
          </p:cNvPr>
          <p:cNvSpPr/>
          <p:nvPr/>
        </p:nvSpPr>
        <p:spPr>
          <a:xfrm>
            <a:off x="0" y="0"/>
            <a:ext cx="4381500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10AD8B-491A-49B8-ACF7-388AFF702EA7}"/>
              </a:ext>
            </a:extLst>
          </p:cNvPr>
          <p:cNvSpPr/>
          <p:nvPr/>
        </p:nvSpPr>
        <p:spPr>
          <a:xfrm>
            <a:off x="4420085" y="22027"/>
            <a:ext cx="7810500" cy="685799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AC0ED0-C2C8-4746-A9F1-03D8CFEC1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0855" y="408813"/>
            <a:ext cx="7810500" cy="941832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latin typeface="Britannic Bold" panose="020B0903060703020204" pitchFamily="34" charset="0"/>
              </a:rPr>
              <a:t>Application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EA9D1-7E50-4763-B667-002BEB4C0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0855" y="1645147"/>
            <a:ext cx="10910745" cy="4587170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Jesus taught connection between truth and freedom</a:t>
            </a:r>
          </a:p>
          <a:p>
            <a:pPr marL="914400" lvl="1" indent="-4572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r>
              <a:rPr lang="en-US" sz="2800" dirty="0">
                <a:latin typeface="Georgia" panose="02040502050405020303" pitchFamily="18" charset="0"/>
              </a:rPr>
              <a:t>Freedom for the true disciple by knowing the truth</a:t>
            </a:r>
          </a:p>
          <a:p>
            <a:pPr marL="914400" lvl="1" indent="-4572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r>
              <a:rPr lang="en-US" sz="2800" dirty="0">
                <a:latin typeface="Georgia" panose="02040502050405020303" pitchFamily="18" charset="0"/>
              </a:rPr>
              <a:t>Enemies of freedom will always attack the truth with a lie</a:t>
            </a:r>
          </a:p>
          <a:p>
            <a:pPr marL="914400" lvl="1" indent="-4572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r>
              <a:rPr lang="en-US" sz="2800" dirty="0">
                <a:latin typeface="Georgia" panose="02040502050405020303" pitchFamily="18" charset="0"/>
              </a:rPr>
              <a:t>Knowing the truth will set us free</a:t>
            </a:r>
          </a:p>
          <a:p>
            <a:pPr marL="457200" indent="-457200" algn="l"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2800" dirty="0">
                <a:latin typeface="Georgia" panose="02040502050405020303" pitchFamily="18" charset="0"/>
              </a:rPr>
              <a:t>We must accept a life outside the mainstream as we live and defend the truth</a:t>
            </a:r>
          </a:p>
          <a:p>
            <a:pPr marL="457200" indent="-457200" algn="l"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2800" dirty="0">
                <a:latin typeface="Georgia" panose="02040502050405020303" pitchFamily="18" charset="0"/>
              </a:rPr>
              <a:t>1 Timothy 3:15 </a:t>
            </a:r>
            <a:r>
              <a:rPr lang="en-US" sz="2600" dirty="0">
                <a:latin typeface="Georgia" panose="02040502050405020303" pitchFamily="18" charset="0"/>
              </a:rPr>
              <a:t>but if I am delayed, </a:t>
            </a:r>
            <a:r>
              <a:rPr lang="en-US" sz="2600" i="1" dirty="0">
                <a:latin typeface="Georgia" panose="02040502050405020303" pitchFamily="18" charset="0"/>
              </a:rPr>
              <a:t>I write</a:t>
            </a:r>
            <a:r>
              <a:rPr lang="en-US" sz="2600" dirty="0">
                <a:latin typeface="Georgia" panose="02040502050405020303" pitchFamily="18" charset="0"/>
              </a:rPr>
              <a:t> so that you may know how you ought to conduct yourself in the house of God, which is the church of the living God, the pillar and ground of the truth. </a:t>
            </a:r>
          </a:p>
        </p:txBody>
      </p:sp>
    </p:spTree>
    <p:extLst>
      <p:ext uri="{BB962C8B-B14F-4D97-AF65-F5344CB8AC3E}">
        <p14:creationId xmlns:p14="http://schemas.microsoft.com/office/powerpoint/2010/main" val="144108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p!!Rectangle">
            <a:extLst>
              <a:ext uri="{FF2B5EF4-FFF2-40B4-BE49-F238E27FC236}">
                <a16:creationId xmlns:a16="http://schemas.microsoft.com/office/drawing/2014/main" id="{2FB82883-1DC0-4BE1-A607-009095F335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grass, outdoor, field&#10;&#10;Description automatically generated">
            <a:extLst>
              <a:ext uri="{FF2B5EF4-FFF2-40B4-BE49-F238E27FC236}">
                <a16:creationId xmlns:a16="http://schemas.microsoft.com/office/drawing/2014/main" id="{988CB96B-5228-4F58-9D88-14CFBB03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-132070"/>
            <a:ext cx="12191980" cy="6857990"/>
          </a:xfrm>
          <a:prstGeom prst="rect">
            <a:avLst/>
          </a:prstGeom>
        </p:spPr>
      </p:pic>
      <p:sp>
        <p:nvSpPr>
          <p:cNvPr id="43" name="m!!text rectangle">
            <a:extLst>
              <a:ext uri="{FF2B5EF4-FFF2-40B4-BE49-F238E27FC236}">
                <a16:creationId xmlns:a16="http://schemas.microsoft.com/office/drawing/2014/main" id="{A3473CF9-37EB-43E7-89EF-D2D1C53D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615" y="4638503"/>
            <a:ext cx="8384770" cy="1332634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rgbClr val="EFEFE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AC0ED0-C2C8-4746-A9F1-03D8CFEC1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3121" y="4727173"/>
            <a:ext cx="7985759" cy="868823"/>
          </a:xfrm>
        </p:spPr>
        <p:txBody>
          <a:bodyPr anchor="ctr">
            <a:normAutofit/>
          </a:bodyPr>
          <a:lstStyle/>
          <a:p>
            <a:r>
              <a:rPr lang="en-US" sz="4000" dirty="0">
                <a:latin typeface="Britannic Bold" panose="020B0903060703020204" pitchFamily="34" charset="0"/>
              </a:rPr>
              <a:t>The Truth/Freedom Connection</a:t>
            </a:r>
          </a:p>
        </p:txBody>
      </p:sp>
      <p:sp>
        <p:nvSpPr>
          <p:cNvPr id="45" name="m!!accent">
            <a:extLst>
              <a:ext uri="{FF2B5EF4-FFF2-40B4-BE49-F238E27FC236}">
                <a16:creationId xmlns:a16="http://schemas.microsoft.com/office/drawing/2014/main" id="{586B4EF9-43BA-4655-A6FF-1D8E21574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3110" y="5628237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EA9D1-7E50-4763-B667-002BEB4C0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5738" y="5680637"/>
            <a:ext cx="6960524" cy="598516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John 8:32-36</a:t>
            </a:r>
          </a:p>
        </p:txBody>
      </p:sp>
    </p:spTree>
    <p:extLst>
      <p:ext uri="{BB962C8B-B14F-4D97-AF65-F5344CB8AC3E}">
        <p14:creationId xmlns:p14="http://schemas.microsoft.com/office/powerpoint/2010/main" val="169144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grass, outdoor, field&#10;&#10;Description automatically generated">
            <a:extLst>
              <a:ext uri="{FF2B5EF4-FFF2-40B4-BE49-F238E27FC236}">
                <a16:creationId xmlns:a16="http://schemas.microsoft.com/office/drawing/2014/main" id="{988CB96B-5228-4F58-9D88-14CFBB03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8" t="9091" r="24805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119C0E-D6C7-4DE6-B2B4-06A65AA82180}"/>
              </a:ext>
            </a:extLst>
          </p:cNvPr>
          <p:cNvSpPr/>
          <p:nvPr/>
        </p:nvSpPr>
        <p:spPr>
          <a:xfrm>
            <a:off x="0" y="0"/>
            <a:ext cx="4381500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10AD8B-491A-49B8-ACF7-388AFF702EA7}"/>
              </a:ext>
            </a:extLst>
          </p:cNvPr>
          <p:cNvSpPr/>
          <p:nvPr/>
        </p:nvSpPr>
        <p:spPr>
          <a:xfrm>
            <a:off x="4420085" y="22027"/>
            <a:ext cx="7810500" cy="685799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AC0ED0-C2C8-4746-A9F1-03D8CFEC1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0855" y="408813"/>
            <a:ext cx="7284133" cy="941832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200" dirty="0">
                <a:latin typeface="Britannic Bold" panose="020B0903060703020204" pitchFamily="34" charset="0"/>
              </a:rPr>
              <a:t>Truth/freedom are under attack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EA9D1-7E50-4763-B667-002BEB4C0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0856" y="1759448"/>
            <a:ext cx="10910744" cy="4381428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Georgia" panose="02040502050405020303" pitchFamily="18" charset="0"/>
              </a:rPr>
              <a:t>John 8:31-32 </a:t>
            </a:r>
            <a:r>
              <a:rPr lang="en-US" sz="2800" dirty="0">
                <a:latin typeface="Georgia" panose="02040502050405020303" pitchFamily="18" charset="0"/>
              </a:rPr>
              <a:t>Then Jesus said to those Jews who believed Him, “If you abide in My word, you are My disciples indeed. </a:t>
            </a:r>
            <a:r>
              <a:rPr lang="en-US" sz="2800" baseline="30000" dirty="0">
                <a:latin typeface="Georgia" panose="02040502050405020303" pitchFamily="18" charset="0"/>
              </a:rPr>
              <a:t>32 </a:t>
            </a:r>
            <a:r>
              <a:rPr lang="en-US" sz="2800" dirty="0">
                <a:latin typeface="Georgia" panose="02040502050405020303" pitchFamily="18" charset="0"/>
              </a:rPr>
              <a:t>And you shall know the truth, and the truth shall make you free.</a:t>
            </a:r>
          </a:p>
          <a:p>
            <a:pPr marL="457200" indent="-457200" algn="l">
              <a:lnSpc>
                <a:spcPts val="3000"/>
              </a:lnSpc>
              <a:spcBef>
                <a:spcPts val="600"/>
              </a:spcBef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2800" dirty="0">
                <a:latin typeface="Georgia" panose="02040502050405020303" pitchFamily="18" charset="0"/>
              </a:rPr>
              <a:t>Connection between truth/freedom</a:t>
            </a:r>
          </a:p>
          <a:p>
            <a:pPr marL="457200" indent="-457200" algn="l">
              <a:lnSpc>
                <a:spcPts val="3000"/>
              </a:lnSpc>
              <a:spcBef>
                <a:spcPts val="600"/>
              </a:spcBef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2800" dirty="0">
                <a:latin typeface="Georgia" panose="02040502050405020303" pitchFamily="18" charset="0"/>
              </a:rPr>
              <a:t>Today both truth/freedom under attack</a:t>
            </a:r>
          </a:p>
          <a:p>
            <a:pPr marL="457200" indent="-457200" algn="l">
              <a:lnSpc>
                <a:spcPts val="3000"/>
              </a:lnSpc>
              <a:spcBef>
                <a:spcPts val="600"/>
              </a:spcBef>
              <a:spcAft>
                <a:spcPts val="1800"/>
              </a:spcAft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2800" dirty="0">
                <a:latin typeface="Georgia" panose="02040502050405020303" pitchFamily="18" charset="0"/>
              </a:rPr>
              <a:t>We are in a spiritual warfare</a:t>
            </a:r>
          </a:p>
          <a:p>
            <a:pPr algn="l">
              <a:lnSpc>
                <a:spcPts val="3000"/>
              </a:lnSpc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</a:pPr>
            <a:r>
              <a:rPr lang="en-US" sz="3200" dirty="0">
                <a:latin typeface="Georgia" panose="02040502050405020303" pitchFamily="18" charset="0"/>
              </a:rPr>
              <a:t>1 Chronicles 12:32 </a:t>
            </a:r>
            <a:r>
              <a:rPr lang="en-US" sz="2800" dirty="0">
                <a:latin typeface="Georgia" panose="02040502050405020303" pitchFamily="18" charset="0"/>
              </a:rPr>
              <a:t>the sons of Issachar who had understanding of the times, to know what Israel ought to do</a:t>
            </a:r>
          </a:p>
        </p:txBody>
      </p:sp>
    </p:spTree>
    <p:extLst>
      <p:ext uri="{BB962C8B-B14F-4D97-AF65-F5344CB8AC3E}">
        <p14:creationId xmlns:p14="http://schemas.microsoft.com/office/powerpoint/2010/main" val="284853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grass, outdoor, field&#10;&#10;Description automatically generated">
            <a:extLst>
              <a:ext uri="{FF2B5EF4-FFF2-40B4-BE49-F238E27FC236}">
                <a16:creationId xmlns:a16="http://schemas.microsoft.com/office/drawing/2014/main" id="{988CB96B-5228-4F58-9D88-14CFBB03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8" t="9091" r="24805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119C0E-D6C7-4DE6-B2B4-06A65AA82180}"/>
              </a:ext>
            </a:extLst>
          </p:cNvPr>
          <p:cNvSpPr/>
          <p:nvPr/>
        </p:nvSpPr>
        <p:spPr>
          <a:xfrm>
            <a:off x="0" y="0"/>
            <a:ext cx="4381500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10AD8B-491A-49B8-ACF7-388AFF702EA7}"/>
              </a:ext>
            </a:extLst>
          </p:cNvPr>
          <p:cNvSpPr/>
          <p:nvPr/>
        </p:nvSpPr>
        <p:spPr>
          <a:xfrm>
            <a:off x="4420085" y="22027"/>
            <a:ext cx="7810500" cy="685799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AC0ED0-C2C8-4746-A9F1-03D8CFEC1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0855" y="408813"/>
            <a:ext cx="7284133" cy="941832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latin typeface="Britannic Bold" panose="020B0903060703020204" pitchFamily="34" charset="0"/>
              </a:rPr>
              <a:t>Context: Jesus and Pharisees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EA9D1-7E50-4763-B667-002BEB4C0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0856" y="1759448"/>
            <a:ext cx="10910744" cy="4381428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Georgia" panose="02040502050405020303" pitchFamily="18" charset="0"/>
              </a:rPr>
              <a:t>John 8:31-32 </a:t>
            </a:r>
            <a:r>
              <a:rPr lang="en-US" sz="2800" dirty="0">
                <a:latin typeface="Georgia" panose="02040502050405020303" pitchFamily="18" charset="0"/>
              </a:rPr>
              <a:t>Then Jesus said to those Jews who believed Him, “If you abide in My word, you are My disciples indeed. </a:t>
            </a:r>
            <a:r>
              <a:rPr lang="en-US" sz="2800" baseline="30000" dirty="0">
                <a:latin typeface="Georgia" panose="02040502050405020303" pitchFamily="18" charset="0"/>
              </a:rPr>
              <a:t>32 </a:t>
            </a:r>
            <a:r>
              <a:rPr lang="en-US" sz="2800" dirty="0">
                <a:latin typeface="Georgia" panose="02040502050405020303" pitchFamily="18" charset="0"/>
              </a:rPr>
              <a:t>And you shall know the truth, and the truth shall make you free.</a:t>
            </a:r>
          </a:p>
          <a:p>
            <a:pPr marL="457200" indent="-457200" algn="l">
              <a:lnSpc>
                <a:spcPts val="3000"/>
              </a:lnSpc>
              <a:spcBef>
                <a:spcPts val="600"/>
              </a:spcBef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2800" dirty="0">
                <a:latin typeface="Georgia" panose="02040502050405020303" pitchFamily="18" charset="0"/>
              </a:rPr>
              <a:t>To whom: those who believed in Him</a:t>
            </a:r>
          </a:p>
          <a:p>
            <a:pPr marL="457200" indent="-457200" algn="l">
              <a:lnSpc>
                <a:spcPts val="3000"/>
              </a:lnSpc>
              <a:spcBef>
                <a:spcPts val="600"/>
              </a:spcBef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2800" dirty="0">
                <a:latin typeface="Georgia" panose="02040502050405020303" pitchFamily="18" charset="0"/>
              </a:rPr>
              <a:t>Condition: </a:t>
            </a:r>
            <a:r>
              <a:rPr lang="en-US" sz="2800" u="sng" dirty="0">
                <a:latin typeface="Georgia" panose="02040502050405020303" pitchFamily="18" charset="0"/>
              </a:rPr>
              <a:t>If</a:t>
            </a:r>
            <a:r>
              <a:rPr lang="en-US" sz="2800" dirty="0">
                <a:latin typeface="Georgia" panose="02040502050405020303" pitchFamily="18" charset="0"/>
              </a:rPr>
              <a:t> you continue in my Word</a:t>
            </a:r>
          </a:p>
          <a:p>
            <a:pPr marL="457200" indent="-457200" algn="l">
              <a:lnSpc>
                <a:spcPts val="3000"/>
              </a:lnSpc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2800" dirty="0">
                <a:latin typeface="Georgia" panose="02040502050405020303" pitchFamily="18" charset="0"/>
              </a:rPr>
              <a:t>Promise: know the truth/make you free</a:t>
            </a:r>
          </a:p>
          <a:p>
            <a:pPr algn="l">
              <a:lnSpc>
                <a:spcPts val="3000"/>
              </a:lnSpc>
              <a:spcBef>
                <a:spcPts val="600"/>
              </a:spcBef>
              <a:buClr>
                <a:srgbClr val="C00000"/>
              </a:buClr>
            </a:pPr>
            <a:r>
              <a:rPr lang="en-US" sz="3200" dirty="0">
                <a:latin typeface="Georgia" panose="02040502050405020303" pitchFamily="18" charset="0"/>
              </a:rPr>
              <a:t>2 Corinthians 13:5 </a:t>
            </a:r>
            <a:r>
              <a:rPr lang="en-US" sz="2800" dirty="0">
                <a:latin typeface="Georgia" panose="02040502050405020303" pitchFamily="18" charset="0"/>
              </a:rPr>
              <a:t>Examine yourselves </a:t>
            </a:r>
            <a:r>
              <a:rPr lang="en-US" sz="2800" i="1" dirty="0">
                <a:latin typeface="Georgia" panose="02040502050405020303" pitchFamily="18" charset="0"/>
              </a:rPr>
              <a:t>as to</a:t>
            </a:r>
            <a:r>
              <a:rPr lang="en-US" sz="2800" dirty="0">
                <a:latin typeface="Georgia" panose="02040502050405020303" pitchFamily="18" charset="0"/>
              </a:rPr>
              <a:t> whether you are in the faith. Test yourselves. Do you not know yourselves, that Jesus Christ is in you?—unless indeed you are disqualified. </a:t>
            </a:r>
          </a:p>
        </p:txBody>
      </p:sp>
    </p:spTree>
    <p:extLst>
      <p:ext uri="{BB962C8B-B14F-4D97-AF65-F5344CB8AC3E}">
        <p14:creationId xmlns:p14="http://schemas.microsoft.com/office/powerpoint/2010/main" val="248770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grass, outdoor, field&#10;&#10;Description automatically generated">
            <a:extLst>
              <a:ext uri="{FF2B5EF4-FFF2-40B4-BE49-F238E27FC236}">
                <a16:creationId xmlns:a16="http://schemas.microsoft.com/office/drawing/2014/main" id="{988CB96B-5228-4F58-9D88-14CFBB03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8" t="9091" r="24805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119C0E-D6C7-4DE6-B2B4-06A65AA82180}"/>
              </a:ext>
            </a:extLst>
          </p:cNvPr>
          <p:cNvSpPr/>
          <p:nvPr/>
        </p:nvSpPr>
        <p:spPr>
          <a:xfrm>
            <a:off x="0" y="0"/>
            <a:ext cx="4381500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10AD8B-491A-49B8-ACF7-388AFF702EA7}"/>
              </a:ext>
            </a:extLst>
          </p:cNvPr>
          <p:cNvSpPr/>
          <p:nvPr/>
        </p:nvSpPr>
        <p:spPr>
          <a:xfrm>
            <a:off x="4420085" y="22027"/>
            <a:ext cx="7810500" cy="685799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AC0ED0-C2C8-4746-A9F1-03D8CFEC1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0855" y="408813"/>
            <a:ext cx="7284133" cy="941832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latin typeface="Britannic Bold" panose="020B0903060703020204" pitchFamily="34" charset="0"/>
              </a:rPr>
              <a:t>Choice of truth or lies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EA9D1-7E50-4763-B667-002BEB4C0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0856" y="1759448"/>
            <a:ext cx="10910744" cy="4381428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Georgia" panose="02040502050405020303" pitchFamily="18" charset="0"/>
              </a:rPr>
              <a:t>John 8:33-36  </a:t>
            </a:r>
            <a:r>
              <a:rPr lang="en-US" sz="2800" dirty="0">
                <a:latin typeface="Georgia" panose="02040502050405020303" pitchFamily="18" charset="0"/>
              </a:rPr>
              <a:t>They answered Him, “We are Abraham’s descendants, and have never been in bondage to anyone. How </a:t>
            </a:r>
            <a:r>
              <a:rPr lang="en-US" sz="2800" i="1" dirty="0">
                <a:latin typeface="Georgia" panose="02040502050405020303" pitchFamily="18" charset="0"/>
              </a:rPr>
              <a:t>can</a:t>
            </a:r>
            <a:r>
              <a:rPr lang="en-US" sz="2800" dirty="0">
                <a:latin typeface="Georgia" panose="02040502050405020303" pitchFamily="18" charset="0"/>
              </a:rPr>
              <a:t> You say, ‘You will be made free’?”</a:t>
            </a:r>
            <a:r>
              <a:rPr lang="en-US" sz="2800" baseline="30000" dirty="0">
                <a:latin typeface="Georgia" panose="02040502050405020303" pitchFamily="18" charset="0"/>
              </a:rPr>
              <a:t>34 </a:t>
            </a:r>
            <a:r>
              <a:rPr lang="en-US" sz="2800" dirty="0">
                <a:latin typeface="Georgia" panose="02040502050405020303" pitchFamily="18" charset="0"/>
              </a:rPr>
              <a:t>Jesus answered them, “Most assuredly, I say to you, whoever commits sin is a slave of sin. </a:t>
            </a:r>
          </a:p>
          <a:p>
            <a:pPr marL="457200" indent="-457200" algn="l">
              <a:lnSpc>
                <a:spcPts val="2700"/>
              </a:lnSpc>
              <a:spcBef>
                <a:spcPts val="600"/>
              </a:spcBef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2600" dirty="0">
                <a:latin typeface="Georgia" panose="02040502050405020303" pitchFamily="18" charset="0"/>
              </a:rPr>
              <a:t>Rejecting truth will cause us to believe lies</a:t>
            </a:r>
          </a:p>
          <a:p>
            <a:pPr marL="457200" indent="-457200" algn="l">
              <a:lnSpc>
                <a:spcPts val="2700"/>
              </a:lnSpc>
              <a:spcBef>
                <a:spcPts val="600"/>
              </a:spcBef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2600" dirty="0">
                <a:latin typeface="Georgia" panose="02040502050405020303" pitchFamily="18" charset="0"/>
              </a:rPr>
              <a:t>If truth sets us free, believing lies brings bondage </a:t>
            </a:r>
          </a:p>
          <a:p>
            <a:pPr marL="457200" indent="-457200" algn="l">
              <a:lnSpc>
                <a:spcPts val="2700"/>
              </a:lnSpc>
              <a:spcBef>
                <a:spcPts val="600"/>
              </a:spcBef>
              <a:spcAft>
                <a:spcPts val="1800"/>
              </a:spcAft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2600" dirty="0">
                <a:latin typeface="Georgia" panose="02040502050405020303" pitchFamily="18" charset="0"/>
              </a:rPr>
              <a:t>God sets us free with truth/Satan brings bondage with a lie (sin)</a:t>
            </a:r>
          </a:p>
          <a:p>
            <a:pPr algn="l">
              <a:lnSpc>
                <a:spcPts val="2700"/>
              </a:lnSpc>
              <a:spcBef>
                <a:spcPts val="600"/>
              </a:spcBef>
              <a:buClr>
                <a:srgbClr val="C00000"/>
              </a:buClr>
            </a:pPr>
            <a:r>
              <a:rPr lang="en-US" sz="3200" dirty="0">
                <a:latin typeface="Georgia" panose="02040502050405020303" pitchFamily="18" charset="0"/>
              </a:rPr>
              <a:t>Proverbs 14:34 </a:t>
            </a:r>
            <a:r>
              <a:rPr lang="en-US" sz="2800" dirty="0">
                <a:latin typeface="Georgia" panose="02040502050405020303" pitchFamily="18" charset="0"/>
              </a:rPr>
              <a:t>Righteousness exalts a nation, But sin </a:t>
            </a:r>
            <a:r>
              <a:rPr lang="en-US" sz="2800" i="1" dirty="0">
                <a:latin typeface="Georgia" panose="02040502050405020303" pitchFamily="18" charset="0"/>
              </a:rPr>
              <a:t>is</a:t>
            </a:r>
            <a:r>
              <a:rPr lang="en-US" sz="2800" dirty="0">
                <a:latin typeface="Georgia" panose="02040502050405020303" pitchFamily="18" charset="0"/>
              </a:rPr>
              <a:t> a reproach to </a:t>
            </a:r>
            <a:r>
              <a:rPr lang="en-US" sz="2800" i="1" dirty="0">
                <a:latin typeface="Georgia" panose="02040502050405020303" pitchFamily="18" charset="0"/>
              </a:rPr>
              <a:t>any</a:t>
            </a:r>
            <a:r>
              <a:rPr lang="en-US" sz="2800" dirty="0">
                <a:latin typeface="Georgia" panose="02040502050405020303" pitchFamily="18" charset="0"/>
              </a:rPr>
              <a:t> people.</a:t>
            </a:r>
          </a:p>
        </p:txBody>
      </p:sp>
    </p:spTree>
    <p:extLst>
      <p:ext uri="{BB962C8B-B14F-4D97-AF65-F5344CB8AC3E}">
        <p14:creationId xmlns:p14="http://schemas.microsoft.com/office/powerpoint/2010/main" val="197906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grass, outdoor, field&#10;&#10;Description automatically generated">
            <a:extLst>
              <a:ext uri="{FF2B5EF4-FFF2-40B4-BE49-F238E27FC236}">
                <a16:creationId xmlns:a16="http://schemas.microsoft.com/office/drawing/2014/main" id="{988CB96B-5228-4F58-9D88-14CFBB03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8" t="9091" r="24805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119C0E-D6C7-4DE6-B2B4-06A65AA82180}"/>
              </a:ext>
            </a:extLst>
          </p:cNvPr>
          <p:cNvSpPr/>
          <p:nvPr/>
        </p:nvSpPr>
        <p:spPr>
          <a:xfrm>
            <a:off x="0" y="0"/>
            <a:ext cx="4381500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10AD8B-491A-49B8-ACF7-388AFF702EA7}"/>
              </a:ext>
            </a:extLst>
          </p:cNvPr>
          <p:cNvSpPr/>
          <p:nvPr/>
        </p:nvSpPr>
        <p:spPr>
          <a:xfrm>
            <a:off x="4420085" y="22027"/>
            <a:ext cx="7810500" cy="685799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AC0ED0-C2C8-4746-A9F1-03D8CFEC1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0855" y="408813"/>
            <a:ext cx="7284133" cy="941832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200" dirty="0">
                <a:latin typeface="Britannic Bold" panose="020B0903060703020204" pitchFamily="34" charset="0"/>
              </a:rPr>
              <a:t>Believing lies will bring bondage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EA9D1-7E50-4763-B667-002BEB4C0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0856" y="1759448"/>
            <a:ext cx="10910744" cy="4381428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Georgia" panose="02040502050405020303" pitchFamily="18" charset="0"/>
              </a:rPr>
              <a:t>2 </a:t>
            </a:r>
            <a:r>
              <a:rPr lang="en-US" sz="3200" dirty="0" err="1">
                <a:latin typeface="Georgia" panose="02040502050405020303" pitchFamily="18" charset="0"/>
              </a:rPr>
              <a:t>Thess</a:t>
            </a:r>
            <a:r>
              <a:rPr lang="en-US" sz="3200" dirty="0">
                <a:latin typeface="Georgia" panose="02040502050405020303" pitchFamily="18" charset="0"/>
              </a:rPr>
              <a:t> 2:9-12 </a:t>
            </a:r>
            <a:r>
              <a:rPr lang="en-US" dirty="0">
                <a:latin typeface="Georgia" panose="02040502050405020303" pitchFamily="18" charset="0"/>
              </a:rPr>
              <a:t>the coming of the </a:t>
            </a:r>
            <a:r>
              <a:rPr lang="en-US" i="1" dirty="0">
                <a:latin typeface="Georgia" panose="02040502050405020303" pitchFamily="18" charset="0"/>
              </a:rPr>
              <a:t>lawless one</a:t>
            </a:r>
            <a:r>
              <a:rPr lang="en-US" dirty="0">
                <a:latin typeface="Georgia" panose="02040502050405020303" pitchFamily="18" charset="0"/>
              </a:rPr>
              <a:t> is according to the working of Satan, with all power, signs, and lying wonders, </a:t>
            </a:r>
            <a:r>
              <a:rPr lang="en-US" baseline="30000" dirty="0">
                <a:latin typeface="Georgia" panose="02040502050405020303" pitchFamily="18" charset="0"/>
              </a:rPr>
              <a:t>10 </a:t>
            </a:r>
            <a:r>
              <a:rPr lang="en-US" dirty="0">
                <a:latin typeface="Georgia" panose="02040502050405020303" pitchFamily="18" charset="0"/>
              </a:rPr>
              <a:t>and with all unrighteous deception among those who perish, because they did not receive the love of the truth, that they might be saved. </a:t>
            </a:r>
            <a:r>
              <a:rPr lang="en-US" baseline="30000" dirty="0">
                <a:latin typeface="Georgia" panose="02040502050405020303" pitchFamily="18" charset="0"/>
              </a:rPr>
              <a:t>11 </a:t>
            </a:r>
            <a:r>
              <a:rPr lang="en-US" dirty="0">
                <a:latin typeface="Georgia" panose="02040502050405020303" pitchFamily="18" charset="0"/>
              </a:rPr>
              <a:t>And for this reason God will send them strong delusion, that they should believe the lie, </a:t>
            </a:r>
            <a:r>
              <a:rPr lang="en-US" baseline="30000" dirty="0">
                <a:latin typeface="Georgia" panose="02040502050405020303" pitchFamily="18" charset="0"/>
              </a:rPr>
              <a:t>12 </a:t>
            </a:r>
            <a:r>
              <a:rPr lang="en-US" dirty="0">
                <a:latin typeface="Georgia" panose="02040502050405020303" pitchFamily="18" charset="0"/>
              </a:rPr>
              <a:t>that they all may be condemned who did not believe the truth but had pleasure in unrighteousness.</a:t>
            </a:r>
          </a:p>
          <a:p>
            <a:pPr marL="342900" indent="-342900" algn="l">
              <a:lnSpc>
                <a:spcPts val="3000"/>
              </a:lnSpc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dirty="0">
                <a:latin typeface="Georgia" panose="02040502050405020303" pitchFamily="18" charset="0"/>
              </a:rPr>
              <a:t>Man’s fall from freedom into sin was by believing a lie</a:t>
            </a:r>
          </a:p>
          <a:p>
            <a:pPr marL="342900" indent="-342900" algn="l">
              <a:lnSpc>
                <a:spcPts val="3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dirty="0">
                <a:latin typeface="Georgia" panose="02040502050405020303" pitchFamily="18" charset="0"/>
              </a:rPr>
              <a:t>Satan robs our freedom by getting us to believe a lie</a:t>
            </a:r>
          </a:p>
          <a:p>
            <a:pPr marL="342900" indent="-342900" algn="l"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dirty="0">
                <a:latin typeface="Georgia" panose="02040502050405020303" pitchFamily="18" charset="0"/>
              </a:rPr>
              <a:t>Evil leaders use lies to bring entire nations into bondage</a:t>
            </a:r>
          </a:p>
        </p:txBody>
      </p:sp>
    </p:spTree>
    <p:extLst>
      <p:ext uri="{BB962C8B-B14F-4D97-AF65-F5344CB8AC3E}">
        <p14:creationId xmlns:p14="http://schemas.microsoft.com/office/powerpoint/2010/main" val="411305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grass, outdoor, field&#10;&#10;Description automatically generated">
            <a:extLst>
              <a:ext uri="{FF2B5EF4-FFF2-40B4-BE49-F238E27FC236}">
                <a16:creationId xmlns:a16="http://schemas.microsoft.com/office/drawing/2014/main" id="{988CB96B-5228-4F58-9D88-14CFBB03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8" t="9091" r="24805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119C0E-D6C7-4DE6-B2B4-06A65AA82180}"/>
              </a:ext>
            </a:extLst>
          </p:cNvPr>
          <p:cNvSpPr/>
          <p:nvPr/>
        </p:nvSpPr>
        <p:spPr>
          <a:xfrm>
            <a:off x="0" y="0"/>
            <a:ext cx="4381500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10AD8B-491A-49B8-ACF7-388AFF702EA7}"/>
              </a:ext>
            </a:extLst>
          </p:cNvPr>
          <p:cNvSpPr/>
          <p:nvPr/>
        </p:nvSpPr>
        <p:spPr>
          <a:xfrm>
            <a:off x="4420085" y="22027"/>
            <a:ext cx="7810500" cy="685799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AC0ED0-C2C8-4746-A9F1-03D8CFEC1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0855" y="408813"/>
            <a:ext cx="7284133" cy="941832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200" dirty="0">
                <a:latin typeface="Britannic Bold" panose="020B0903060703020204" pitchFamily="34" charset="0"/>
              </a:rPr>
              <a:t>Believing Satan’s lie brought the human race into bondage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EA9D1-7E50-4763-B667-002BEB4C0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0856" y="1759448"/>
            <a:ext cx="10910744" cy="4381428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Georgia" panose="02040502050405020303" pitchFamily="18" charset="0"/>
              </a:rPr>
              <a:t>Genesis 3:1-5 </a:t>
            </a:r>
            <a:r>
              <a:rPr lang="en-US" sz="2600" dirty="0">
                <a:latin typeface="Georgia" panose="02040502050405020303" pitchFamily="18" charset="0"/>
              </a:rPr>
              <a:t>Now the serpent was more cunning than any beast of the field which the </a:t>
            </a:r>
            <a:r>
              <a:rPr lang="en-US" sz="2600" cap="small" dirty="0">
                <a:latin typeface="Georgia" panose="02040502050405020303" pitchFamily="18" charset="0"/>
              </a:rPr>
              <a:t>Lord</a:t>
            </a:r>
            <a:r>
              <a:rPr lang="en-US" sz="2600" dirty="0">
                <a:latin typeface="Georgia" panose="02040502050405020303" pitchFamily="18" charset="0"/>
              </a:rPr>
              <a:t> God had made. And he said to the woman, “Has God indeed said, ‘You shall not eat of every tree of the garden’?”</a:t>
            </a:r>
          </a:p>
          <a:p>
            <a:pPr algn="l">
              <a:spcBef>
                <a:spcPts val="400"/>
              </a:spcBef>
            </a:pPr>
            <a:r>
              <a:rPr lang="en-US" sz="2600" baseline="30000" dirty="0">
                <a:latin typeface="Georgia" panose="02040502050405020303" pitchFamily="18" charset="0"/>
              </a:rPr>
              <a:t>4 </a:t>
            </a:r>
            <a:r>
              <a:rPr lang="en-US" sz="2600" dirty="0">
                <a:latin typeface="Georgia" panose="02040502050405020303" pitchFamily="18" charset="0"/>
              </a:rPr>
              <a:t>Then the serpent said to the woman, “You will not surely die. </a:t>
            </a:r>
            <a:r>
              <a:rPr lang="en-US" sz="2600" baseline="30000" dirty="0">
                <a:latin typeface="Georgia" panose="02040502050405020303" pitchFamily="18" charset="0"/>
              </a:rPr>
              <a:t>5 </a:t>
            </a:r>
            <a:r>
              <a:rPr lang="en-US" sz="2600" dirty="0">
                <a:latin typeface="Georgia" panose="02040502050405020303" pitchFamily="18" charset="0"/>
              </a:rPr>
              <a:t>For God knows that in the day you eat of it your eyes will be opened, and you will be like God, knowing good and evil.”</a:t>
            </a:r>
            <a:endParaRPr lang="en-US" dirty="0">
              <a:latin typeface="Georgia" panose="02040502050405020303" pitchFamily="18" charset="0"/>
            </a:endParaRPr>
          </a:p>
          <a:p>
            <a:pPr marL="342900" indent="-342900" algn="l">
              <a:lnSpc>
                <a:spcPts val="3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dirty="0">
                <a:latin typeface="Georgia" panose="02040502050405020303" pitchFamily="18" charset="0"/>
              </a:rPr>
              <a:t>“Has God said?” (begins by getting us to question God’s word)</a:t>
            </a:r>
          </a:p>
          <a:p>
            <a:pPr marL="342900" indent="-342900" algn="l">
              <a:lnSpc>
                <a:spcPts val="3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dirty="0">
                <a:latin typeface="Georgia" panose="02040502050405020303" pitchFamily="18" charset="0"/>
              </a:rPr>
              <a:t>“You shall not surely die” (moves on to outright denial of God’s word)</a:t>
            </a:r>
          </a:p>
          <a:p>
            <a:pPr marL="342900" indent="-342900" algn="l">
              <a:lnSpc>
                <a:spcPts val="3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dirty="0">
                <a:latin typeface="Georgia" panose="02040502050405020303" pitchFamily="18" charset="0"/>
              </a:rPr>
              <a:t>“You shall be like God, knowing good and evil” (we can be independent)</a:t>
            </a:r>
          </a:p>
        </p:txBody>
      </p:sp>
    </p:spTree>
    <p:extLst>
      <p:ext uri="{BB962C8B-B14F-4D97-AF65-F5344CB8AC3E}">
        <p14:creationId xmlns:p14="http://schemas.microsoft.com/office/powerpoint/2010/main" val="292212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grass, outdoor, field&#10;&#10;Description automatically generated">
            <a:extLst>
              <a:ext uri="{FF2B5EF4-FFF2-40B4-BE49-F238E27FC236}">
                <a16:creationId xmlns:a16="http://schemas.microsoft.com/office/drawing/2014/main" id="{988CB96B-5228-4F58-9D88-14CFBB03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8" t="9091" r="24805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119C0E-D6C7-4DE6-B2B4-06A65AA82180}"/>
              </a:ext>
            </a:extLst>
          </p:cNvPr>
          <p:cNvSpPr/>
          <p:nvPr/>
        </p:nvSpPr>
        <p:spPr>
          <a:xfrm>
            <a:off x="0" y="0"/>
            <a:ext cx="4381500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10AD8B-491A-49B8-ACF7-388AFF702EA7}"/>
              </a:ext>
            </a:extLst>
          </p:cNvPr>
          <p:cNvSpPr/>
          <p:nvPr/>
        </p:nvSpPr>
        <p:spPr>
          <a:xfrm>
            <a:off x="4420085" y="22027"/>
            <a:ext cx="7810500" cy="685799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AC0ED0-C2C8-4746-A9F1-03D8CFEC1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0855" y="408813"/>
            <a:ext cx="7284133" cy="941832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200" dirty="0">
                <a:latin typeface="Britannic Bold" panose="020B0903060703020204" pitchFamily="34" charset="0"/>
              </a:rPr>
              <a:t>Evil leaders use lies to bring entire nations into bondage..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EA9D1-7E50-4763-B667-002BEB4C0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5399" y="1951081"/>
            <a:ext cx="9096201" cy="3271276"/>
          </a:xfrm>
        </p:spPr>
        <p:txBody>
          <a:bodyPr>
            <a:normAutofit/>
          </a:bodyPr>
          <a:lstStyle/>
          <a:p>
            <a:pPr algn="l"/>
            <a:r>
              <a:rPr lang="en-US" sz="3000" dirty="0">
                <a:latin typeface="Georgia" panose="02040502050405020303" pitchFamily="18" charset="0"/>
              </a:rPr>
              <a:t>“The great masses of the people will more easily fall victims to a big lie than to a small one.</a:t>
            </a:r>
            <a:r>
              <a:rPr lang="en-US" sz="3000" dirty="0"/>
              <a:t> </a:t>
            </a:r>
            <a:r>
              <a:rPr lang="en-US" sz="3000" dirty="0">
                <a:latin typeface="Georgia" panose="02040502050405020303" pitchFamily="18" charset="0"/>
              </a:rPr>
              <a:t>Make the lie big, make it simple, keep saying it, and eventually they will believe it” </a:t>
            </a:r>
          </a:p>
          <a:p>
            <a:pPr marL="457200" indent="-457200" algn="l">
              <a:lnSpc>
                <a:spcPts val="2800"/>
              </a:lnSpc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2700" dirty="0">
                <a:latin typeface="Georgia" panose="02040502050405020303" pitchFamily="18" charset="0"/>
              </a:rPr>
              <a:t>Convinced people Germans a superior race</a:t>
            </a:r>
          </a:p>
          <a:p>
            <a:pPr marL="457200" indent="-457200" algn="l">
              <a:lnSpc>
                <a:spcPts val="2800"/>
              </a:lnSpc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2700" dirty="0">
                <a:latin typeface="Georgia" panose="02040502050405020303" pitchFamily="18" charset="0"/>
              </a:rPr>
              <a:t>That all their problems caused by the Jews</a:t>
            </a:r>
          </a:p>
          <a:p>
            <a:pPr marL="457200" indent="-457200" algn="l">
              <a:lnSpc>
                <a:spcPts val="2800"/>
              </a:lnSpc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2700" dirty="0">
                <a:latin typeface="Georgia" panose="02040502050405020303" pitchFamily="18" charset="0"/>
              </a:rPr>
              <a:t>Took control of national media </a:t>
            </a:r>
            <a:r>
              <a:rPr lang="en-US" sz="2700" dirty="0" err="1">
                <a:latin typeface="Georgia" panose="02040502050405020303" pitchFamily="18" charset="0"/>
              </a:rPr>
              <a:t>propanda</a:t>
            </a:r>
            <a:endParaRPr lang="en-US" sz="2700" dirty="0">
              <a:latin typeface="Georgia" panose="02040502050405020303" pitchFamily="18" charset="0"/>
            </a:endParaRPr>
          </a:p>
        </p:txBody>
      </p:sp>
      <p:pic>
        <p:nvPicPr>
          <p:cNvPr id="7" name="Picture 6" descr="A picture containing text, person, person, old&#10;&#10;Description automatically generated">
            <a:extLst>
              <a:ext uri="{FF2B5EF4-FFF2-40B4-BE49-F238E27FC236}">
                <a16:creationId xmlns:a16="http://schemas.microsoft.com/office/drawing/2014/main" id="{80E1802C-749E-4EFA-B278-C0BCCB974A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29" y="1976328"/>
            <a:ext cx="1754876" cy="280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16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grass, outdoor, field&#10;&#10;Description automatically generated">
            <a:extLst>
              <a:ext uri="{FF2B5EF4-FFF2-40B4-BE49-F238E27FC236}">
                <a16:creationId xmlns:a16="http://schemas.microsoft.com/office/drawing/2014/main" id="{988CB96B-5228-4F58-9D88-14CFBB03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8" t="9091" r="24805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119C0E-D6C7-4DE6-B2B4-06A65AA82180}"/>
              </a:ext>
            </a:extLst>
          </p:cNvPr>
          <p:cNvSpPr/>
          <p:nvPr/>
        </p:nvSpPr>
        <p:spPr>
          <a:xfrm>
            <a:off x="0" y="0"/>
            <a:ext cx="4381500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10AD8B-491A-49B8-ACF7-388AFF702EA7}"/>
              </a:ext>
            </a:extLst>
          </p:cNvPr>
          <p:cNvSpPr/>
          <p:nvPr/>
        </p:nvSpPr>
        <p:spPr>
          <a:xfrm>
            <a:off x="4420085" y="22027"/>
            <a:ext cx="7810500" cy="685799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AC0ED0-C2C8-4746-A9F1-03D8CFEC1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0855" y="408813"/>
            <a:ext cx="7810500" cy="941832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200" dirty="0">
                <a:latin typeface="Britannic Bold" panose="020B0903060703020204" pitchFamily="34" charset="0"/>
              </a:rPr>
              <a:t>The lies Americans are believing..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EA9D1-7E50-4763-B667-002BEB4C0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0855" y="1645147"/>
            <a:ext cx="10910745" cy="4587169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Socialism is good; it is even Christian </a:t>
            </a:r>
          </a:p>
          <a:p>
            <a:pPr marL="914400" lvl="1" indent="-4572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r>
              <a:rPr lang="en-US" sz="2800" dirty="0">
                <a:latin typeface="Georgia" panose="02040502050405020303" pitchFamily="18" charset="0"/>
              </a:rPr>
              <a:t>The government has the right to redistribute wealth </a:t>
            </a:r>
          </a:p>
          <a:p>
            <a:pPr marL="457200" indent="-457200" algn="l"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The nuclear family is outdated (the Bible also) </a:t>
            </a:r>
          </a:p>
          <a:p>
            <a:pPr marL="914400" lvl="1" indent="-4572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r>
              <a:rPr lang="en-US" sz="2800" dirty="0">
                <a:latin typeface="Georgia" panose="02040502050405020303" pitchFamily="18" charset="0"/>
              </a:rPr>
              <a:t>Gay marriage is just as legitimate as traditional marriage</a:t>
            </a:r>
          </a:p>
          <a:p>
            <a:pPr marL="914400" lvl="1" indent="-4572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r>
              <a:rPr lang="en-US" sz="2800" dirty="0">
                <a:latin typeface="Georgia" panose="02040502050405020303" pitchFamily="18" charset="0"/>
              </a:rPr>
              <a:t>Homosexuality is a legitimate alternate lifestyle </a:t>
            </a:r>
          </a:p>
          <a:p>
            <a:pPr marL="457200" indent="-457200" algn="l"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A woman has the right to her own body (abortion)</a:t>
            </a:r>
          </a:p>
          <a:p>
            <a:pPr marL="457200" indent="-457200" algn="l"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Gender is determined by choice (not by biology)</a:t>
            </a:r>
            <a:br>
              <a:rPr lang="en-US" sz="3200" dirty="0">
                <a:latin typeface="Georgia" panose="02040502050405020303" pitchFamily="18" charset="0"/>
              </a:rPr>
            </a:br>
            <a:endParaRPr lang="en-US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3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grass, outdoor, field&#10;&#10;Description automatically generated">
            <a:extLst>
              <a:ext uri="{FF2B5EF4-FFF2-40B4-BE49-F238E27FC236}">
                <a16:creationId xmlns:a16="http://schemas.microsoft.com/office/drawing/2014/main" id="{988CB96B-5228-4F58-9D88-14CFBB03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8" t="9091" r="24805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119C0E-D6C7-4DE6-B2B4-06A65AA82180}"/>
              </a:ext>
            </a:extLst>
          </p:cNvPr>
          <p:cNvSpPr/>
          <p:nvPr/>
        </p:nvSpPr>
        <p:spPr>
          <a:xfrm>
            <a:off x="0" y="0"/>
            <a:ext cx="4381500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10AD8B-491A-49B8-ACF7-388AFF702EA7}"/>
              </a:ext>
            </a:extLst>
          </p:cNvPr>
          <p:cNvSpPr/>
          <p:nvPr/>
        </p:nvSpPr>
        <p:spPr>
          <a:xfrm>
            <a:off x="4420085" y="22027"/>
            <a:ext cx="7810500" cy="685799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AC0ED0-C2C8-4746-A9F1-03D8CFEC1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0855" y="408813"/>
            <a:ext cx="7810500" cy="941832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200" dirty="0">
                <a:latin typeface="Britannic Bold" panose="020B0903060703020204" pitchFamily="34" charset="0"/>
              </a:rPr>
              <a:t>The lies Americans are believing..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EA9D1-7E50-4763-B667-002BEB4C0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0855" y="1645147"/>
            <a:ext cx="10910745" cy="4587169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The climate will kill us within 15 years</a:t>
            </a:r>
          </a:p>
          <a:p>
            <a:pPr marL="457200" indent="-457200" algn="l"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The character of America requires open borders</a:t>
            </a:r>
          </a:p>
          <a:p>
            <a:pPr marL="457200" indent="-457200" algn="l"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America is and always has been systematically racist</a:t>
            </a:r>
          </a:p>
          <a:p>
            <a:pPr marL="914400" lvl="1" indent="-4572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r>
              <a:rPr lang="en-US" sz="2800" dirty="0">
                <a:latin typeface="Georgia" panose="02040502050405020303" pitchFamily="18" charset="0"/>
              </a:rPr>
              <a:t>America was founded in 1619 not 1776</a:t>
            </a:r>
          </a:p>
          <a:p>
            <a:pPr marL="914400" lvl="1" indent="-4572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r>
              <a:rPr lang="en-US" sz="2800" dirty="0">
                <a:latin typeface="Georgia" panose="02040502050405020303" pitchFamily="18" charset="0"/>
              </a:rPr>
              <a:t>Critical race theory explains what’s wrong with our country</a:t>
            </a:r>
          </a:p>
          <a:p>
            <a:pPr marL="914400" lvl="1" indent="-4572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r>
              <a:rPr lang="en-US" sz="2800" dirty="0">
                <a:latin typeface="Georgia" panose="02040502050405020303" pitchFamily="18" charset="0"/>
              </a:rPr>
              <a:t>The greatest problem in America is white supremacy</a:t>
            </a:r>
          </a:p>
          <a:p>
            <a:pPr marL="457200" indent="-457200" algn="l"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Mass murders will end if we have greater gun control</a:t>
            </a:r>
          </a:p>
          <a:p>
            <a:pPr algn="l">
              <a:buClr>
                <a:srgbClr val="C00000"/>
              </a:buClr>
            </a:pPr>
            <a:endParaRPr lang="en-US" sz="3200" dirty="0">
              <a:latin typeface="Georgia" panose="02040502050405020303" pitchFamily="18" charset="0"/>
            </a:endParaRPr>
          </a:p>
          <a:p>
            <a:pPr marL="914400" lvl="1" indent="-4572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51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1004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Britannic Bold</vt:lpstr>
      <vt:lpstr>Calibri</vt:lpstr>
      <vt:lpstr>Calibri Light</vt:lpstr>
      <vt:lpstr>Georgia</vt:lpstr>
      <vt:lpstr>Office Theme</vt:lpstr>
      <vt:lpstr>The Truth/Freedom Connection</vt:lpstr>
      <vt:lpstr>Truth/freedom are under attack</vt:lpstr>
      <vt:lpstr>Context: Jesus and Pharisees</vt:lpstr>
      <vt:lpstr>Choice of truth or lies</vt:lpstr>
      <vt:lpstr>Believing lies will bring bondage</vt:lpstr>
      <vt:lpstr>Believing Satan’s lie brought the human race into bondage</vt:lpstr>
      <vt:lpstr>Evil leaders use lies to bring entire nations into bondage..</vt:lpstr>
      <vt:lpstr>The lies Americans are believing..</vt:lpstr>
      <vt:lpstr>The lies Americans are believing..</vt:lpstr>
      <vt:lpstr>Solzhentisyn: Live not by lies</vt:lpstr>
      <vt:lpstr>Application</vt:lpstr>
      <vt:lpstr>The Truth/Freedom Connection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2</cp:revision>
  <dcterms:created xsi:type="dcterms:W3CDTF">2021-08-15T04:02:04Z</dcterms:created>
  <dcterms:modified xsi:type="dcterms:W3CDTF">2021-08-29T00:41:21Z</dcterms:modified>
</cp:coreProperties>
</file>