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6" r:id="rId3"/>
    <p:sldId id="278" r:id="rId4"/>
    <p:sldId id="279" r:id="rId5"/>
    <p:sldId id="280" r:id="rId6"/>
    <p:sldId id="281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3C29A4-AD2E-4F02-922D-538CB57AA26D}" v="118" dt="2021-09-19T17:41:50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46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8227B-3C70-41BF-A405-B4E96AFE4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72CD4-A825-4D23-9BCE-FBF95C31B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15979-EC27-4E2D-B624-690C7DFE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7B4B-95DB-4953-95E0-0B5B98ACEF9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F2441-0036-482D-81CE-9EEBF516F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DCA20-198B-4AA8-992F-C0F1BBCE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5BC-18BD-4DE9-8F79-87927D663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5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FEBA6-63DF-4196-B6D6-096B4DD80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C57EF-BE34-44A2-A998-69F22A403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10431-E8B4-42BE-A597-B4E955E5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7B4B-95DB-4953-95E0-0B5B98ACEF9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1D251-3D67-4B34-A409-795706ED0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31D4C-E965-467F-B618-387112EEB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5BC-18BD-4DE9-8F79-87927D663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7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144C20-40C4-454C-93AF-9218605E6E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FF8D1C-BCA4-4589-95F4-91F81142A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48D8C-AB62-4B2D-9CD3-CD675C707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7B4B-95DB-4953-95E0-0B5B98ACEF9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98EDE-7F2A-47C8-85AF-9635384AB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0CB02-939B-4A3C-AC93-1EC7F6E24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5BC-18BD-4DE9-8F79-87927D663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5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C6844-386F-4D57-97CD-FE791BB3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DCEBC-84B1-42CE-9668-876E0C3FD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533C6-DCCC-4F93-B431-9C060BAF3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7B4B-95DB-4953-95E0-0B5B98ACEF9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85EA-11A3-4D24-A00B-3FC13167E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92E28-DC90-4B2C-8A05-78F49404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5BC-18BD-4DE9-8F79-87927D663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6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EDDA6-C767-4270-AB5C-F7960F7BD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A46CD-0C74-4BA1-9A17-1A41D33F9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177EB-7529-4091-893A-1709D8A58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7B4B-95DB-4953-95E0-0B5B98ACEF9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D3469-B3FF-4784-B7E2-8DA45C32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7EF1F-BDE1-4BA0-8D29-321C0402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5BC-18BD-4DE9-8F79-87927D663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3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6D435-1620-4B81-AF31-6F28B0124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D55FE-B452-4583-BC26-3A9063B8D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C34BA-BBCE-4594-8BCB-6EFCB5C8C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A7B11-CAB0-4623-898C-2BC7D12B7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7B4B-95DB-4953-95E0-0B5B98ACEF9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7EFB6-AB55-4044-8B09-58F8BD17A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DF683-D42A-4B0F-82D5-11C3B3595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5BC-18BD-4DE9-8F79-87927D663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8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E9901-5306-4838-93D6-08D0F0B3D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08D1A-F4E8-41A0-B900-C6AAE3DE4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54BDF-EF23-4EE8-BC6C-ABC3878F4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6CBB5-13B5-4F7E-ADA1-7DA0EF83DE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1BBA0-B96C-4349-B1D7-590B653B8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114B4E-C982-4D8B-8723-56905CD45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7B4B-95DB-4953-95E0-0B5B98ACEF9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131340-AAA5-481B-904B-7CA06407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FDE225-1131-4E09-8B27-1FA4482A6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5BC-18BD-4DE9-8F79-87927D663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1D17C-0CF0-4799-B282-4A84CDCC1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DA94AA-7C85-4621-A603-74CDA618D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7B4B-95DB-4953-95E0-0B5B98ACEF9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8987F4-218D-4C52-84FE-F0C21AACF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43F5E9-E8F2-4B2E-BB80-3622DCD82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5BC-18BD-4DE9-8F79-87927D663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8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6FA0CE-CEFF-4B68-9DA1-ACDDD543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7B4B-95DB-4953-95E0-0B5B98ACEF9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3500CD-0209-4B1A-B0D5-C699AFD86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085F6-4F7F-4B48-8735-36CD99AB8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5BC-18BD-4DE9-8F79-87927D663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6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3DF3B-B057-4F63-9CD4-3C17E8BF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1CE30-1CC2-4E0A-928D-75186BFDA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20929-2253-42F6-98F4-A0A6B4A38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8B279-084F-4392-B887-A3C163AF7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7B4B-95DB-4953-95E0-0B5B98ACEF9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6541C-5E45-4216-8B68-8E292BE2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B68F9-7298-490D-8507-01A08331E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5BC-18BD-4DE9-8F79-87927D663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2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97FDA-EA34-4D6D-B639-41F487AB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52B1FE-120B-4E01-A1B7-8C0A720CB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0ECBD-D272-4046-A045-FCE1E8207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F003C-6C33-49AA-A036-C06AD200F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7B4B-95DB-4953-95E0-0B5B98ACEF9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69B8E-60E5-4322-8079-93BCC1546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F502F-B6DF-435B-8936-10482C95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5BC-18BD-4DE9-8F79-87927D663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2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070AD7-6D34-412E-818C-3BACC5182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2C860-02D1-4C4F-869F-A80E19803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4C336-A9AC-482A-B6F3-8FC3ECF85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A7B4B-95DB-4953-95E0-0B5B98ACEF91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7F40D-AE5D-49B4-AC24-2B905DE29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569B1-64B4-407B-91AC-E4D51D659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5BC-18BD-4DE9-8F79-87927D663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AD2EEB5-F5B4-4BDA-8293-9A997C129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27285" y="5121601"/>
            <a:ext cx="0" cy="91440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B10E284-2609-4394-8F73-274B5DD06128}"/>
              </a:ext>
            </a:extLst>
          </p:cNvPr>
          <p:cNvSpPr/>
          <p:nvPr/>
        </p:nvSpPr>
        <p:spPr>
          <a:xfrm>
            <a:off x="-3" y="4744190"/>
            <a:ext cx="12188951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D054C0-31CB-4B9F-8BFC-2B90F9397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4176" y="5101811"/>
            <a:ext cx="9500590" cy="792342"/>
          </a:xfrm>
          <a:noFill/>
        </p:spPr>
        <p:txBody>
          <a:bodyPr anchor="ctr">
            <a:norm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Life is Full of Injustice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1B226-17E3-46B1-BD65-87A1CD7BF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6485" y="5763620"/>
            <a:ext cx="5895973" cy="792342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3:16 – 4:16</a:t>
            </a:r>
          </a:p>
        </p:txBody>
      </p:sp>
      <p:pic>
        <p:nvPicPr>
          <p:cNvPr id="5" name="Picture 4" descr="A picture containing arthropod, invertebrate, lobster, prawn&#10;&#10;Description automatically generated">
            <a:extLst>
              <a:ext uri="{FF2B5EF4-FFF2-40B4-BE49-F238E27FC236}">
                <a16:creationId xmlns:a16="http://schemas.microsoft.com/office/drawing/2014/main" id="{612CF794-2C7A-477D-A0F1-DC81A2D01E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8" r="-1" b="17675"/>
          <a:stretch/>
        </p:blipFill>
        <p:spPr>
          <a:xfrm>
            <a:off x="-1" y="0"/>
            <a:ext cx="1218895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11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arthropod, invertebrate, lobster, prawn&#10;&#10;Description automatically generated">
            <a:extLst>
              <a:ext uri="{FF2B5EF4-FFF2-40B4-BE49-F238E27FC236}">
                <a16:creationId xmlns:a16="http://schemas.microsoft.com/office/drawing/2014/main" id="{612CF794-2C7A-477D-A0F1-DC81A2D01E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7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FB01D7-F05A-4FFE-8DD6-00F8261D64C3}"/>
              </a:ext>
            </a:extLst>
          </p:cNvPr>
          <p:cNvSpPr/>
          <p:nvPr/>
        </p:nvSpPr>
        <p:spPr>
          <a:xfrm>
            <a:off x="3838575" y="0"/>
            <a:ext cx="8350376" cy="685799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05B904-7C8E-4913-9E93-32B87322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18" y="365125"/>
            <a:ext cx="6368507" cy="99695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Injustice prevails </a:t>
            </a:r>
            <a:r>
              <a:rPr lang="en-US" sz="3000" dirty="0">
                <a:solidFill>
                  <a:srgbClr val="C00000"/>
                </a:solidFill>
                <a:latin typeface="Britannic Bold" panose="020B0903060703020204" pitchFamily="34" charset="0"/>
              </a:rPr>
              <a:t>3:16-22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5852A301-5494-42DA-8978-944501D05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171" y="1600200"/>
            <a:ext cx="10997658" cy="4338638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 3:16 </a:t>
            </a:r>
            <a:r>
              <a:rPr lang="en-US" sz="2600" dirty="0">
                <a:latin typeface="Georgia" panose="02040502050405020303" pitchFamily="18" charset="0"/>
              </a:rPr>
              <a:t>Moreover I saw under the sun: </a:t>
            </a:r>
            <a:r>
              <a:rPr lang="en-US" sz="2600" i="1" dirty="0">
                <a:latin typeface="Georgia" panose="02040502050405020303" pitchFamily="18" charset="0"/>
              </a:rPr>
              <a:t>In</a:t>
            </a:r>
            <a:r>
              <a:rPr lang="en-US" sz="2600" dirty="0">
                <a:latin typeface="Georgia" panose="02040502050405020303" pitchFamily="18" charset="0"/>
              </a:rPr>
              <a:t> the place of judgment, Wicked-ness </a:t>
            </a:r>
            <a:r>
              <a:rPr lang="en-US" sz="2600" i="1" dirty="0">
                <a:latin typeface="Georgia" panose="02040502050405020303" pitchFamily="18" charset="0"/>
              </a:rPr>
              <a:t>was</a:t>
            </a:r>
            <a:r>
              <a:rPr lang="en-US" sz="2600" dirty="0">
                <a:latin typeface="Georgia" panose="02040502050405020303" pitchFamily="18" charset="0"/>
              </a:rPr>
              <a:t> there; And </a:t>
            </a:r>
            <a:r>
              <a:rPr lang="en-US" sz="2600" i="1" dirty="0">
                <a:latin typeface="Georgia" panose="02040502050405020303" pitchFamily="18" charset="0"/>
              </a:rPr>
              <a:t>in</a:t>
            </a:r>
            <a:r>
              <a:rPr lang="en-US" sz="2600" dirty="0">
                <a:latin typeface="Georgia" panose="02040502050405020303" pitchFamily="18" charset="0"/>
              </a:rPr>
              <a:t> the place of righteousness, Iniquity </a:t>
            </a:r>
            <a:r>
              <a:rPr lang="en-US" sz="2600" i="1" dirty="0">
                <a:latin typeface="Georgia" panose="02040502050405020303" pitchFamily="18" charset="0"/>
              </a:rPr>
              <a:t>was</a:t>
            </a:r>
            <a:r>
              <a:rPr lang="en-US" sz="2600" dirty="0">
                <a:latin typeface="Georgia" panose="02040502050405020303" pitchFamily="18" charset="0"/>
              </a:rPr>
              <a:t> there.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Courts are places we expect justice  Lev 19:15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God will judge all men in proper time  2 Cor 5:10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God has a purpose in all He does vs 18-23</a:t>
            </a: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 3:19 </a:t>
            </a:r>
            <a:r>
              <a:rPr lang="en-US" dirty="0">
                <a:latin typeface="Georgia" panose="02040502050405020303" pitchFamily="18" charset="0"/>
              </a:rPr>
              <a:t>God tests men to show us we are like animals  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Both man and animals die physically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Who knows that man’s spirit goes upward Eccl 12:7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marL="457200" lvl="1" indent="0">
              <a:buClr>
                <a:srgbClr val="00B0F0"/>
              </a:buClr>
              <a:buNone/>
            </a:pPr>
            <a:endParaRPr lang="en-US" sz="2800" dirty="0">
              <a:latin typeface="Georgia" panose="02040502050405020303" pitchFamily="18" charset="0"/>
            </a:endParaRP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3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arthropod, invertebrate, lobster, prawn&#10;&#10;Description automatically generated">
            <a:extLst>
              <a:ext uri="{FF2B5EF4-FFF2-40B4-BE49-F238E27FC236}">
                <a16:creationId xmlns:a16="http://schemas.microsoft.com/office/drawing/2014/main" id="{612CF794-2C7A-477D-A0F1-DC81A2D01E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7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FB01D7-F05A-4FFE-8DD6-00F8261D64C3}"/>
              </a:ext>
            </a:extLst>
          </p:cNvPr>
          <p:cNvSpPr/>
          <p:nvPr/>
        </p:nvSpPr>
        <p:spPr>
          <a:xfrm>
            <a:off x="3838575" y="0"/>
            <a:ext cx="8350376" cy="685799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05B904-7C8E-4913-9E93-32B87322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18" y="365125"/>
            <a:ext cx="5968457" cy="996950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Oppression for many </a:t>
            </a:r>
            <a:r>
              <a:rPr lang="en-US" sz="3300" dirty="0">
                <a:solidFill>
                  <a:srgbClr val="C00000"/>
                </a:solidFill>
                <a:latin typeface="Britannic Bold" panose="020B0903060703020204" pitchFamily="34" charset="0"/>
              </a:rPr>
              <a:t>4:1-3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5852A301-5494-42DA-8978-944501D05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18" y="1838325"/>
            <a:ext cx="10997658" cy="433863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4:1 </a:t>
            </a:r>
            <a:r>
              <a:rPr lang="en-US" sz="2600" dirty="0">
                <a:latin typeface="Georgia" panose="02040502050405020303" pitchFamily="18" charset="0"/>
              </a:rPr>
              <a:t>Then I returned and considered all the oppression that is done under the sun: And look! The tears of the oppressed, But they have no comforter— On the side of their oppressors </a:t>
            </a:r>
            <a:r>
              <a:rPr lang="en-US" sz="2600" i="1" dirty="0">
                <a:latin typeface="Georgia" panose="02040502050405020303" pitchFamily="18" charset="0"/>
              </a:rPr>
              <a:t>there is</a:t>
            </a:r>
            <a:r>
              <a:rPr lang="en-US" sz="2600" dirty="0">
                <a:latin typeface="Georgia" panose="02040502050405020303" pitchFamily="18" charset="0"/>
              </a:rPr>
              <a:t> power, But they have no comforter.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Millions live under cruel governments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Oppressors have all the power; no comforter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Better to die or never brought into such a life  Job 3:10-16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7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arthropod, invertebrate, lobster, prawn&#10;&#10;Description automatically generated">
            <a:extLst>
              <a:ext uri="{FF2B5EF4-FFF2-40B4-BE49-F238E27FC236}">
                <a16:creationId xmlns:a16="http://schemas.microsoft.com/office/drawing/2014/main" id="{612CF794-2C7A-477D-A0F1-DC81A2D01E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7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FB01D7-F05A-4FFE-8DD6-00F8261D64C3}"/>
              </a:ext>
            </a:extLst>
          </p:cNvPr>
          <p:cNvSpPr/>
          <p:nvPr/>
        </p:nvSpPr>
        <p:spPr>
          <a:xfrm>
            <a:off x="3838575" y="0"/>
            <a:ext cx="8350376" cy="685799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05B904-7C8E-4913-9E93-32B87322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18" y="365125"/>
            <a:ext cx="6406607" cy="99695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Pressures of success </a:t>
            </a:r>
            <a:r>
              <a:rPr lang="en-US" sz="3000" dirty="0">
                <a:solidFill>
                  <a:srgbClr val="C00000"/>
                </a:solidFill>
                <a:latin typeface="Britannic Bold" panose="020B0903060703020204" pitchFamily="34" charset="0"/>
              </a:rPr>
              <a:t>4:4-6</a:t>
            </a:r>
            <a:r>
              <a:rPr lang="en-US" sz="4000" dirty="0">
                <a:latin typeface="Britannic Bold" panose="020B0903060703020204" pitchFamily="34" charset="0"/>
              </a:rPr>
              <a:t> 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5852A301-5494-42DA-8978-944501D05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18" y="1590675"/>
            <a:ext cx="10997658" cy="433863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4:4-6 </a:t>
            </a:r>
            <a:r>
              <a:rPr lang="en-US" sz="2700" dirty="0">
                <a:latin typeface="Georgia" panose="02040502050405020303" pitchFamily="18" charset="0"/>
              </a:rPr>
              <a:t>Again, I saw that for all toil and every skillful work a man is envied by his neighbor. This also </a:t>
            </a:r>
            <a:r>
              <a:rPr lang="en-US" sz="2700" i="1" dirty="0">
                <a:latin typeface="Georgia" panose="02040502050405020303" pitchFamily="18" charset="0"/>
              </a:rPr>
              <a:t>is</a:t>
            </a:r>
            <a:r>
              <a:rPr lang="en-US" sz="2700" dirty="0">
                <a:latin typeface="Georgia" panose="02040502050405020303" pitchFamily="18" charset="0"/>
              </a:rPr>
              <a:t> vanity and grasping for the wind. </a:t>
            </a:r>
            <a:r>
              <a:rPr lang="en-US" sz="2700" baseline="30000" dirty="0">
                <a:latin typeface="Georgia" panose="02040502050405020303" pitchFamily="18" charset="0"/>
              </a:rPr>
              <a:t>5 </a:t>
            </a:r>
            <a:r>
              <a:rPr lang="en-US" sz="2700" dirty="0">
                <a:latin typeface="Georgia" panose="02040502050405020303" pitchFamily="18" charset="0"/>
              </a:rPr>
              <a:t>The fool folds his hands And consumes his own flesh. </a:t>
            </a:r>
            <a:r>
              <a:rPr lang="en-US" sz="2700" baseline="30000" dirty="0">
                <a:latin typeface="Georgia" panose="02040502050405020303" pitchFamily="18" charset="0"/>
              </a:rPr>
              <a:t>6 </a:t>
            </a:r>
            <a:r>
              <a:rPr lang="en-US" sz="2700" dirty="0">
                <a:latin typeface="Georgia" panose="02040502050405020303" pitchFamily="18" charset="0"/>
              </a:rPr>
              <a:t>Better a handful </a:t>
            </a:r>
            <a:r>
              <a:rPr lang="en-US" sz="2700" i="1" dirty="0">
                <a:latin typeface="Georgia" panose="02040502050405020303" pitchFamily="18" charset="0"/>
              </a:rPr>
              <a:t>with</a:t>
            </a:r>
            <a:r>
              <a:rPr lang="en-US" sz="2700" dirty="0">
                <a:latin typeface="Georgia" panose="02040502050405020303" pitchFamily="18" charset="0"/>
              </a:rPr>
              <a:t> quietness Than both hands full, </a:t>
            </a:r>
            <a:r>
              <a:rPr lang="en-US" sz="2700" i="1" dirty="0">
                <a:latin typeface="Georgia" panose="02040502050405020303" pitchFamily="18" charset="0"/>
              </a:rPr>
              <a:t>together with</a:t>
            </a:r>
            <a:r>
              <a:rPr lang="en-US" sz="2700" dirty="0">
                <a:latin typeface="Georgia" panose="02040502050405020303" pitchFamily="18" charset="0"/>
              </a:rPr>
              <a:t> toil and grasping for the wind.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Labor is motivated by desire to outdo others 2 Cor 10:12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To achieve success people work themselves to death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The fool drops out of productive society vs 5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Best course is moderation   Prov 23:4 1 Tim 6:6-8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48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arthropod, invertebrate, lobster, prawn&#10;&#10;Description automatically generated">
            <a:extLst>
              <a:ext uri="{FF2B5EF4-FFF2-40B4-BE49-F238E27FC236}">
                <a16:creationId xmlns:a16="http://schemas.microsoft.com/office/drawing/2014/main" id="{612CF794-2C7A-477D-A0F1-DC81A2D01E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7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FB01D7-F05A-4FFE-8DD6-00F8261D64C3}"/>
              </a:ext>
            </a:extLst>
          </p:cNvPr>
          <p:cNvSpPr/>
          <p:nvPr/>
        </p:nvSpPr>
        <p:spPr>
          <a:xfrm>
            <a:off x="3838575" y="0"/>
            <a:ext cx="8350376" cy="685799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05B904-7C8E-4913-9E93-32B87322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18" y="365125"/>
            <a:ext cx="5739857" cy="996950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Loneliness abounds </a:t>
            </a:r>
            <a:r>
              <a:rPr lang="en-US" sz="3300" dirty="0">
                <a:solidFill>
                  <a:srgbClr val="C00000"/>
                </a:solidFill>
                <a:latin typeface="Britannic Bold" panose="020B0903060703020204" pitchFamily="34" charset="0"/>
              </a:rPr>
              <a:t>4:7-12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5852A301-5494-42DA-8978-944501D05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18" y="1838325"/>
            <a:ext cx="11578682" cy="433863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 4:8 </a:t>
            </a:r>
            <a:r>
              <a:rPr lang="en-US" sz="2600" dirty="0">
                <a:latin typeface="Georgia" panose="02040502050405020303" pitchFamily="18" charset="0"/>
              </a:rPr>
              <a:t>There is one alone, without companion: He has neither son nor brother. Yet </a:t>
            </a:r>
            <a:r>
              <a:rPr lang="en-US" sz="2600" i="1" dirty="0">
                <a:latin typeface="Georgia" panose="02040502050405020303" pitchFamily="18" charset="0"/>
              </a:rPr>
              <a:t>there is</a:t>
            </a:r>
            <a:r>
              <a:rPr lang="en-US" sz="2600" dirty="0">
                <a:latin typeface="Georgia" panose="02040502050405020303" pitchFamily="18" charset="0"/>
              </a:rPr>
              <a:t> no end to all his labors, Nor is his eye satisfied with riches. </a:t>
            </a:r>
            <a:r>
              <a:rPr lang="en-US" sz="2600" i="1" dirty="0">
                <a:latin typeface="Georgia" panose="02040502050405020303" pitchFamily="18" charset="0"/>
              </a:rPr>
              <a:t>But</a:t>
            </a:r>
            <a:r>
              <a:rPr lang="en-US" sz="2600" dirty="0">
                <a:latin typeface="Georgia" panose="02040502050405020303" pitchFamily="18" charset="0"/>
              </a:rPr>
              <a:t> </a:t>
            </a:r>
            <a:r>
              <a:rPr lang="en-US" sz="2600" i="1" dirty="0">
                <a:latin typeface="Georgia" panose="02040502050405020303" pitchFamily="18" charset="0"/>
              </a:rPr>
              <a:t>he never asks, </a:t>
            </a:r>
            <a:r>
              <a:rPr lang="en-US" sz="2600" dirty="0">
                <a:latin typeface="Georgia" panose="02040502050405020303" pitchFamily="18" charset="0"/>
              </a:rPr>
              <a:t>“For whom do I toil and deprive myself of good?”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Works so hard they have no time for relationships Gen 2:18</a:t>
            </a: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4:9 </a:t>
            </a:r>
            <a:r>
              <a:rPr lang="en-US" dirty="0">
                <a:latin typeface="Georgia" panose="02040502050405020303" pitchFamily="18" charset="0"/>
              </a:rPr>
              <a:t>Two </a:t>
            </a:r>
            <a:r>
              <a:rPr lang="en-US" i="1" dirty="0">
                <a:latin typeface="Georgia" panose="02040502050405020303" pitchFamily="18" charset="0"/>
              </a:rPr>
              <a:t>are</a:t>
            </a:r>
            <a:r>
              <a:rPr lang="en-US" dirty="0">
                <a:latin typeface="Georgia" panose="02040502050405020303" pitchFamily="18" charset="0"/>
              </a:rPr>
              <a:t> better than one, Because they have a good reward for their labor. </a:t>
            </a:r>
            <a:r>
              <a:rPr lang="en-US" baseline="30000" dirty="0">
                <a:latin typeface="Georgia" panose="02040502050405020303" pitchFamily="18" charset="0"/>
              </a:rPr>
              <a:t>10 </a:t>
            </a:r>
            <a:r>
              <a:rPr lang="en-US" dirty="0">
                <a:latin typeface="Georgia" panose="02040502050405020303" pitchFamily="18" charset="0"/>
              </a:rPr>
              <a:t>For if they fall, one will lift up his companion. But woe to him </a:t>
            </a:r>
            <a:r>
              <a:rPr lang="en-US" i="1" dirty="0">
                <a:latin typeface="Georgia" panose="02040502050405020303" pitchFamily="18" charset="0"/>
              </a:rPr>
              <a:t>who is</a:t>
            </a:r>
            <a:r>
              <a:rPr lang="en-US" dirty="0">
                <a:latin typeface="Georgia" panose="02040502050405020303" pitchFamily="18" charset="0"/>
              </a:rPr>
              <a:t> alone when he falls, For </a:t>
            </a:r>
            <a:r>
              <a:rPr lang="en-US" i="1" dirty="0">
                <a:latin typeface="Georgia" panose="02040502050405020303" pitchFamily="18" charset="0"/>
              </a:rPr>
              <a:t>he has</a:t>
            </a:r>
            <a:r>
              <a:rPr lang="en-US" dirty="0">
                <a:latin typeface="Georgia" panose="02040502050405020303" pitchFamily="18" charset="0"/>
              </a:rPr>
              <a:t> no one to help him up.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It is much better to take time to develop good relationships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Marriage family, church friendships Gal 6:1-2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77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arthropod, invertebrate, lobster, prawn&#10;&#10;Description automatically generated">
            <a:extLst>
              <a:ext uri="{FF2B5EF4-FFF2-40B4-BE49-F238E27FC236}">
                <a16:creationId xmlns:a16="http://schemas.microsoft.com/office/drawing/2014/main" id="{612CF794-2C7A-477D-A0F1-DC81A2D01E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7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FB01D7-F05A-4FFE-8DD6-00F8261D64C3}"/>
              </a:ext>
            </a:extLst>
          </p:cNvPr>
          <p:cNvSpPr/>
          <p:nvPr/>
        </p:nvSpPr>
        <p:spPr>
          <a:xfrm>
            <a:off x="3838575" y="0"/>
            <a:ext cx="8350376" cy="685799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05B904-7C8E-4913-9E93-32B87322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18" y="365125"/>
            <a:ext cx="6911432" cy="99695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dirty="0">
                <a:latin typeface="Britannic Bold" panose="020B0903060703020204" pitchFamily="34" charset="0"/>
              </a:rPr>
              <a:t>Life at the top is brief </a:t>
            </a:r>
            <a:r>
              <a:rPr lang="en-US" sz="3000" dirty="0">
                <a:solidFill>
                  <a:srgbClr val="C00000"/>
                </a:solidFill>
                <a:latin typeface="Britannic Bold" panose="020B0903060703020204" pitchFamily="34" charset="0"/>
              </a:rPr>
              <a:t>4:13-16</a:t>
            </a:r>
            <a:r>
              <a:rPr lang="en-US" sz="4000" dirty="0">
                <a:latin typeface="Britannic Bold" panose="020B0903060703020204" pitchFamily="34" charset="0"/>
              </a:rPr>
              <a:t> 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5852A301-5494-42DA-8978-944501D05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18" y="1838325"/>
            <a:ext cx="10997658" cy="433863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4:13-16 </a:t>
            </a:r>
            <a:r>
              <a:rPr lang="en-US" sz="2600" dirty="0">
                <a:latin typeface="Georgia" panose="02040502050405020303" pitchFamily="18" charset="0"/>
              </a:rPr>
              <a:t>Better a poor and wise youth Than an old and foolish king who will be admonished no more. </a:t>
            </a:r>
            <a:r>
              <a:rPr lang="en-US" sz="2600" baseline="30000" dirty="0">
                <a:latin typeface="Georgia" panose="02040502050405020303" pitchFamily="18" charset="0"/>
              </a:rPr>
              <a:t>14 </a:t>
            </a:r>
            <a:r>
              <a:rPr lang="en-US" sz="2600" dirty="0">
                <a:latin typeface="Georgia" panose="02040502050405020303" pitchFamily="18" charset="0"/>
              </a:rPr>
              <a:t>For he comes out of prison to be king, Although he was born poor in his kingdom. </a:t>
            </a:r>
            <a:r>
              <a:rPr lang="en-US" sz="2600" baseline="30000" dirty="0">
                <a:latin typeface="Georgia" panose="02040502050405020303" pitchFamily="18" charset="0"/>
              </a:rPr>
              <a:t>15 </a:t>
            </a:r>
            <a:r>
              <a:rPr lang="en-US" sz="2600" dirty="0">
                <a:latin typeface="Georgia" panose="02040502050405020303" pitchFamily="18" charset="0"/>
              </a:rPr>
              <a:t>I saw all the living who walk under the sun; They were with the second youth who stands in his place. </a:t>
            </a:r>
            <a:r>
              <a:rPr lang="en-US" sz="2600" baseline="30000" dirty="0">
                <a:latin typeface="Georgia" panose="02040502050405020303" pitchFamily="18" charset="0"/>
              </a:rPr>
              <a:t>16 </a:t>
            </a:r>
            <a:r>
              <a:rPr lang="en-US" sz="2600" i="1" dirty="0">
                <a:latin typeface="Georgia" panose="02040502050405020303" pitchFamily="18" charset="0"/>
              </a:rPr>
              <a:t>There was</a:t>
            </a:r>
            <a:r>
              <a:rPr lang="en-US" sz="2600" dirty="0">
                <a:latin typeface="Georgia" panose="02040502050405020303" pitchFamily="18" charset="0"/>
              </a:rPr>
              <a:t> no end of all the people over whom he was made king; Yet those who come afterward will not rejoice in him. Surely this also </a:t>
            </a:r>
            <a:r>
              <a:rPr lang="en-US" sz="2600" i="1" dirty="0">
                <a:latin typeface="Georgia" panose="02040502050405020303" pitchFamily="18" charset="0"/>
              </a:rPr>
              <a:t>is</a:t>
            </a:r>
            <a:r>
              <a:rPr lang="en-US" sz="2600" dirty="0">
                <a:latin typeface="Georgia" panose="02040502050405020303" pitchFamily="18" charset="0"/>
              </a:rPr>
              <a:t> vanity and grasping for the wind.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Old king becomes conceited, will not listen to advice</a:t>
            </a:r>
          </a:p>
          <a:p>
            <a:pPr lvl="1">
              <a:buClr>
                <a:srgbClr val="00B0F0"/>
              </a:buClr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Young man rises to take his place; popularity is fickle</a:t>
            </a:r>
          </a:p>
        </p:txBody>
      </p:sp>
    </p:spTree>
    <p:extLst>
      <p:ext uri="{BB962C8B-B14F-4D97-AF65-F5344CB8AC3E}">
        <p14:creationId xmlns:p14="http://schemas.microsoft.com/office/powerpoint/2010/main" val="48034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AD2EEB5-F5B4-4BDA-8293-9A997C129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27285" y="5121601"/>
            <a:ext cx="0" cy="91440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B10E284-2609-4394-8F73-274B5DD06128}"/>
              </a:ext>
            </a:extLst>
          </p:cNvPr>
          <p:cNvSpPr/>
          <p:nvPr/>
        </p:nvSpPr>
        <p:spPr>
          <a:xfrm>
            <a:off x="-3" y="4744190"/>
            <a:ext cx="12188951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D054C0-31CB-4B9F-8BFC-2B90F9397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4176" y="5101811"/>
            <a:ext cx="9500590" cy="792342"/>
          </a:xfrm>
          <a:noFill/>
        </p:spPr>
        <p:txBody>
          <a:bodyPr anchor="ctr">
            <a:norm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Life is Full of Injustice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1B226-17E3-46B1-BD65-87A1CD7BF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6485" y="5763620"/>
            <a:ext cx="5895973" cy="792342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3:16 – 4:16</a:t>
            </a:r>
          </a:p>
        </p:txBody>
      </p:sp>
      <p:pic>
        <p:nvPicPr>
          <p:cNvPr id="5" name="Picture 4" descr="A picture containing arthropod, invertebrate, lobster, prawn&#10;&#10;Description automatically generated">
            <a:extLst>
              <a:ext uri="{FF2B5EF4-FFF2-40B4-BE49-F238E27FC236}">
                <a16:creationId xmlns:a16="http://schemas.microsoft.com/office/drawing/2014/main" id="{612CF794-2C7A-477D-A0F1-DC81A2D01E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8" r="-1" b="17675"/>
          <a:stretch/>
        </p:blipFill>
        <p:spPr>
          <a:xfrm>
            <a:off x="-1" y="0"/>
            <a:ext cx="1218895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166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552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Britannic Bold</vt:lpstr>
      <vt:lpstr>Calibri</vt:lpstr>
      <vt:lpstr>Calibri Light</vt:lpstr>
      <vt:lpstr>Georgia</vt:lpstr>
      <vt:lpstr>Office Theme</vt:lpstr>
      <vt:lpstr>Life is Full of Injustice</vt:lpstr>
      <vt:lpstr>Injustice prevails 3:16-22</vt:lpstr>
      <vt:lpstr>Oppression for many 4:1-3</vt:lpstr>
      <vt:lpstr>Pressures of success 4:4-6 </vt:lpstr>
      <vt:lpstr>Loneliness abounds 4:7-12</vt:lpstr>
      <vt:lpstr>Life at the top is brief 4:13-16 </vt:lpstr>
      <vt:lpstr>Life is Full of Injustice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2021-09-19T03:14:33Z</dcterms:created>
  <dcterms:modified xsi:type="dcterms:W3CDTF">2021-10-18T16:39:48Z</dcterms:modified>
</cp:coreProperties>
</file>