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17FE17-7FCB-46D1-8F51-8DF1A62764E5}" v="362" dt="2021-09-26T17:41:13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0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58A1-9267-4DAE-AABB-2DED5CC25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F86C4-8D26-46AD-BEBA-4C6137344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FB92-C457-441D-B82C-A5A5021B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02AAA-F71C-45FF-AA20-E2A5E817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C4944-3A5F-401D-926B-9DC3AD9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2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75842-0496-49A6-972C-212073CB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DA841-3364-450F-B541-E11C8CEF0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D8071-33B8-4FDF-A170-8CEB159F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61CED-20C0-4B2B-AE40-27A67696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D88DF-5968-4910-B772-491ED27C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2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3528BE-8B01-4C07-9683-D9A6DC497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ECC15-666D-4C06-8735-A35C6341F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4050A-B406-4150-9472-455607413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9D4D3-6761-4AED-9B17-E4C09D72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4ECAC-64FD-4E9B-9AF8-5571F4F0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53C1-D7EA-4258-BD0F-BA28AA3F1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D0C84-CF38-4687-AEF7-D83E6C2F8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56EBB-35AD-41E9-8A28-79C2604E7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BC96F-1BF9-406C-B752-405CD6B7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8FD81-B22D-4E8B-9082-159A3C25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1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6AFD9-FA19-41BA-A60E-5D4ECA065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A4AD6-6183-452D-BEC2-AD8C6C155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83342-C5F0-4614-8B1E-C1B57297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FC33-B4FC-4DFF-9802-1F01EC7D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980D9-5631-4325-8634-06E08DDD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9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E7A4-2F2D-457C-B89D-4F0FCEAC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B4C0-D878-4C1A-A525-41A86B64B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2CC-CCF5-4A20-93B7-638D500ED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C3D4B-F6BF-49F1-AD09-E516FB644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0C4C9-CE4D-4591-80D4-86122416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3AE07-B76A-49B1-A2AD-D6715D10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1C11-F28E-4E3F-A678-5DF75A8A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770BB-7F92-4736-AD58-D86FFF984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6AE07-1472-4E92-8AF9-0806B4816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75375-9C31-483B-A5AA-6C4AEEA31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ED16E0-6685-4C92-91D8-1986FA473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F96C59-093A-4DBA-9469-86F30FD4B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E8BAC-3BF5-4C8D-8A3A-749A44F61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F5A67-7464-49A4-AA53-912A6E3F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8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1869E-BE4C-40DB-B336-DC59118C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6F72EE-0E8B-4091-ABF2-3D1CB3C9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63E386-5A27-4EF2-A9C3-DE23270E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8A807-B9AA-4A9C-A9AA-E5D5A3DD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0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FA3104-89E1-497D-BFDE-2B9993C6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202308-1259-4D6F-9015-D6D8E608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0D456-6B7B-4570-8E64-C011D466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5CDBE-850A-4007-A481-65549263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4667E-F03B-4768-9E63-A022EBB58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F06FD-4C5E-4B85-91CF-F4501C1EB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6F249-19CD-40A8-A059-E492028A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A95AE-270B-4980-8631-9FCA2E3BB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32459-E0DA-4DC1-BF81-CA57ABFE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98E2-CFD4-4A23-A393-4ADD18F26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F73ED-06AF-4CE4-8136-137890476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2F141-DF95-475D-A3EE-814B6E3D8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CE292-8651-4BA7-A52D-4C452AF4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7C69C-73CF-4E23-8942-DB9FA869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A683E-CFAC-45F6-9C98-25CB5F0A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CB099-8C31-41A5-8D73-8CB811A3A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4540D-3F23-4CB1-9F2F-F911DCB39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2C465-5582-4E90-ADC2-F7BDB43DD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F6F9A-0C45-48D6-9BD3-DC4AF32104A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DC01D-9E0D-4815-9F3A-19B2DBB66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99194-F1D0-4B12-ABE0-F7A6B6A7B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45A32-215E-4486-8A5B-48E34BD3A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6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Ecclesiastes+5&amp;version=NKJV#fen-NKJV-17417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2" r="4582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2E4609-8B2E-46AF-8F74-DBE363EC7E67}"/>
              </a:ext>
            </a:extLst>
          </p:cNvPr>
          <p:cNvSpPr/>
          <p:nvPr/>
        </p:nvSpPr>
        <p:spPr>
          <a:xfrm>
            <a:off x="0" y="5090160"/>
            <a:ext cx="12192000" cy="1761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40C3F-4021-48D2-B92B-BF9812D39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425" y="5270500"/>
            <a:ext cx="9144000" cy="852021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Man’s Relationship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B11C6-74DC-4588-9E23-1BEDF8289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07903"/>
            <a:ext cx="9144000" cy="746760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5</a:t>
            </a:r>
          </a:p>
        </p:txBody>
      </p:sp>
    </p:spTree>
    <p:extLst>
      <p:ext uri="{BB962C8B-B14F-4D97-AF65-F5344CB8AC3E}">
        <p14:creationId xmlns:p14="http://schemas.microsoft.com/office/powerpoint/2010/main" val="247079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7" r="2097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1413B-19B2-4B7C-B7EF-9AFF3320C622}"/>
              </a:ext>
            </a:extLst>
          </p:cNvPr>
          <p:cNvSpPr/>
          <p:nvPr/>
        </p:nvSpPr>
        <p:spPr>
          <a:xfrm>
            <a:off x="28385" y="0"/>
            <a:ext cx="3700844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CFC848-826C-465D-8459-7F1248F11661}"/>
              </a:ext>
            </a:extLst>
          </p:cNvPr>
          <p:cNvSpPr/>
          <p:nvPr/>
        </p:nvSpPr>
        <p:spPr>
          <a:xfrm>
            <a:off x="3685560" y="10"/>
            <a:ext cx="8506439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5D454-E674-4F70-8F9E-AFDD4524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83" y="448684"/>
            <a:ext cx="6390642" cy="1019564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Life “under the sun”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EF12-A1E3-4575-9A95-44830F70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43" y="1868297"/>
            <a:ext cx="11088817" cy="4230750"/>
          </a:xfrm>
        </p:spPr>
        <p:txBody>
          <a:bodyPr anchor="t">
            <a:normAutofit/>
          </a:bodyPr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Ch 1-2  All is vanity.. No profit under the sun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Ch 3 God has a design for all things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3:11 God has set eternity in human heart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3:17 God will judge man/provide justice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Ch 4 Man cannot resolve problems of life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Ch 5 Consider man’s relationship to God</a:t>
            </a:r>
          </a:p>
        </p:txBody>
      </p:sp>
    </p:spTree>
    <p:extLst>
      <p:ext uri="{BB962C8B-B14F-4D97-AF65-F5344CB8AC3E}">
        <p14:creationId xmlns:p14="http://schemas.microsoft.com/office/powerpoint/2010/main" val="752045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7" r="2097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1413B-19B2-4B7C-B7EF-9AFF3320C622}"/>
              </a:ext>
            </a:extLst>
          </p:cNvPr>
          <p:cNvSpPr/>
          <p:nvPr/>
        </p:nvSpPr>
        <p:spPr>
          <a:xfrm>
            <a:off x="28385" y="0"/>
            <a:ext cx="3700844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CFC848-826C-465D-8459-7F1248F11661}"/>
              </a:ext>
            </a:extLst>
          </p:cNvPr>
          <p:cNvSpPr/>
          <p:nvPr/>
        </p:nvSpPr>
        <p:spPr>
          <a:xfrm>
            <a:off x="3685560" y="10"/>
            <a:ext cx="8506439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5D454-E674-4F70-8F9E-AFDD4524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83" y="448684"/>
            <a:ext cx="6352290" cy="1019564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Coming before God (1-9)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EF12-A1E3-4575-9A95-44830F70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44" y="1868297"/>
            <a:ext cx="10869106" cy="4230750"/>
          </a:xfrm>
        </p:spPr>
        <p:txBody>
          <a:bodyPr anchor="t">
            <a:normAutofit lnSpcReduction="10000"/>
          </a:bodyPr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Proper attitude is essential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5:1 </a:t>
            </a:r>
            <a:r>
              <a:rPr lang="en-US" sz="2700" dirty="0">
                <a:latin typeface="Georgia" panose="02040502050405020303" pitchFamily="18" charset="0"/>
              </a:rPr>
              <a:t>Walk prudently when you go to the house of God; and draw near to hear rather than to give the sacrifice of fools, for they do not know that they do evil.</a:t>
            </a:r>
          </a:p>
          <a:p>
            <a:pPr lvl="1">
              <a:spcAft>
                <a:spcPts val="800"/>
              </a:spcAft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5:2-3 </a:t>
            </a:r>
            <a:r>
              <a:rPr lang="en-US" sz="2600" dirty="0">
                <a:latin typeface="Georgia" panose="02040502050405020303" pitchFamily="18" charset="0"/>
              </a:rPr>
              <a:t>Do not be rash with your mouth, And let not your heart utter anything hastily before God. For God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in heaven, and you on earth; Therefore let your words be few. </a:t>
            </a:r>
            <a:r>
              <a:rPr lang="en-US" sz="2600" baseline="30000" dirty="0">
                <a:latin typeface="Georgia" panose="02040502050405020303" pitchFamily="18" charset="0"/>
              </a:rPr>
              <a:t>3 </a:t>
            </a:r>
            <a:r>
              <a:rPr lang="en-US" sz="2600" dirty="0">
                <a:latin typeface="Georgia" panose="02040502050405020303" pitchFamily="18" charset="0"/>
              </a:rPr>
              <a:t>For a dream comes through much activity, And a fool’s voice </a:t>
            </a:r>
            <a:r>
              <a:rPr lang="en-US" sz="2600" i="1" dirty="0">
                <a:latin typeface="Georgia" panose="02040502050405020303" pitchFamily="18" charset="0"/>
              </a:rPr>
              <a:t>is known</a:t>
            </a:r>
            <a:r>
              <a:rPr lang="en-US" sz="2600" dirty="0">
                <a:latin typeface="Georgia" panose="02040502050405020303" pitchFamily="18" charset="0"/>
              </a:rPr>
              <a:t> by </a:t>
            </a:r>
            <a:r>
              <a:rPr lang="en-US" sz="2600" i="1" dirty="0">
                <a:latin typeface="Georgia" panose="02040502050405020303" pitchFamily="18" charset="0"/>
              </a:rPr>
              <a:t>his</a:t>
            </a:r>
            <a:r>
              <a:rPr lang="en-US" sz="2600" dirty="0">
                <a:latin typeface="Georgia" panose="02040502050405020303" pitchFamily="18" charset="0"/>
              </a:rPr>
              <a:t> many words.</a:t>
            </a:r>
          </a:p>
          <a:p>
            <a:pPr lvl="2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3000" b="1" dirty="0">
                <a:latin typeface="Georgia" panose="02040502050405020303" pitchFamily="18" charset="0"/>
              </a:rPr>
              <a:t>Proper Attitude</a:t>
            </a:r>
            <a:r>
              <a:rPr lang="en-US" sz="3000" dirty="0">
                <a:latin typeface="Georgia" panose="02040502050405020303" pitchFamily="18" charset="0"/>
              </a:rPr>
              <a:t>: reverence</a:t>
            </a:r>
          </a:p>
          <a:p>
            <a:pPr lvl="2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3000" b="1" dirty="0">
                <a:latin typeface="Georgia" panose="02040502050405020303" pitchFamily="18" charset="0"/>
              </a:rPr>
              <a:t>Proper Response</a:t>
            </a:r>
            <a:r>
              <a:rPr lang="en-US" sz="3000" dirty="0">
                <a:latin typeface="Georgia" panose="02040502050405020303" pitchFamily="18" charset="0"/>
              </a:rPr>
              <a:t>: obedience</a:t>
            </a:r>
          </a:p>
        </p:txBody>
      </p:sp>
    </p:spTree>
    <p:extLst>
      <p:ext uri="{BB962C8B-B14F-4D97-AF65-F5344CB8AC3E}">
        <p14:creationId xmlns:p14="http://schemas.microsoft.com/office/powerpoint/2010/main" val="83686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7" r="2097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1413B-19B2-4B7C-B7EF-9AFF3320C622}"/>
              </a:ext>
            </a:extLst>
          </p:cNvPr>
          <p:cNvSpPr/>
          <p:nvPr/>
        </p:nvSpPr>
        <p:spPr>
          <a:xfrm>
            <a:off x="28385" y="0"/>
            <a:ext cx="3700844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CFC848-826C-465D-8459-7F1248F11661}"/>
              </a:ext>
            </a:extLst>
          </p:cNvPr>
          <p:cNvSpPr/>
          <p:nvPr/>
        </p:nvSpPr>
        <p:spPr>
          <a:xfrm>
            <a:off x="3685560" y="10"/>
            <a:ext cx="8506439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5D454-E674-4F70-8F9E-AFDD4524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83" y="448684"/>
            <a:ext cx="6352290" cy="1019564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Foolish behavior 4-7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EF12-A1E3-4575-9A95-44830F70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43" y="1868297"/>
            <a:ext cx="11260013" cy="4230750"/>
          </a:xfrm>
        </p:spPr>
        <p:txBody>
          <a:bodyPr anchor="t">
            <a:normAutofit/>
          </a:bodyPr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Making hasty promises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4-5 When you make a vow to God, do not delay to pay it; For </a:t>
            </a:r>
            <a:r>
              <a:rPr lang="en-US" sz="2800" i="1" dirty="0">
                <a:latin typeface="Georgia" panose="02040502050405020303" pitchFamily="18" charset="0"/>
              </a:rPr>
              <a:t>He has</a:t>
            </a:r>
            <a:r>
              <a:rPr lang="en-US" sz="2800" dirty="0">
                <a:latin typeface="Georgia" panose="02040502050405020303" pitchFamily="18" charset="0"/>
              </a:rPr>
              <a:t> no pleasure in fools. Pay what you have vowed— </a:t>
            </a:r>
            <a:r>
              <a:rPr lang="en-US" sz="2800" baseline="30000" dirty="0">
                <a:latin typeface="Georgia" panose="02040502050405020303" pitchFamily="18" charset="0"/>
              </a:rPr>
              <a:t>5 </a:t>
            </a:r>
            <a:r>
              <a:rPr lang="en-US" sz="2800" dirty="0">
                <a:latin typeface="Georgia" panose="02040502050405020303" pitchFamily="18" charset="0"/>
              </a:rPr>
              <a:t>Better not to vow than to vow and not pay.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6-7  </a:t>
            </a:r>
            <a:r>
              <a:rPr lang="en-US" sz="2600" dirty="0">
                <a:latin typeface="Georgia" panose="02040502050405020303" pitchFamily="18" charset="0"/>
              </a:rPr>
              <a:t>Do not let your mouth cause your flesh to sin, nor say before the messenger </a:t>
            </a:r>
            <a:r>
              <a:rPr lang="en-US" sz="2600" i="1" dirty="0">
                <a:latin typeface="Georgia" panose="02040502050405020303" pitchFamily="18" charset="0"/>
              </a:rPr>
              <a:t>of God</a:t>
            </a:r>
            <a:r>
              <a:rPr lang="en-US" sz="2600" dirty="0">
                <a:latin typeface="Georgia" panose="02040502050405020303" pitchFamily="18" charset="0"/>
              </a:rPr>
              <a:t> that it </a:t>
            </a:r>
            <a:r>
              <a:rPr lang="en-US" sz="2600" i="1" dirty="0">
                <a:latin typeface="Georgia" panose="02040502050405020303" pitchFamily="18" charset="0"/>
              </a:rPr>
              <a:t>was</a:t>
            </a:r>
            <a:r>
              <a:rPr lang="en-US" sz="2600" dirty="0">
                <a:latin typeface="Georgia" panose="02040502050405020303" pitchFamily="18" charset="0"/>
              </a:rPr>
              <a:t> an error. Why should God be angry at your excuse and destroy the work of your hands? </a:t>
            </a:r>
            <a:r>
              <a:rPr lang="en-US" sz="2600" baseline="30000" dirty="0">
                <a:latin typeface="Georgia" panose="02040502050405020303" pitchFamily="18" charset="0"/>
              </a:rPr>
              <a:t>7 </a:t>
            </a:r>
            <a:r>
              <a:rPr lang="en-US" sz="2600" dirty="0">
                <a:latin typeface="Georgia" panose="02040502050405020303" pitchFamily="18" charset="0"/>
              </a:rPr>
              <a:t>For in the multitude of dreams and many words </a:t>
            </a:r>
            <a:r>
              <a:rPr lang="en-US" sz="2600" i="1" dirty="0">
                <a:latin typeface="Georgia" panose="02040502050405020303" pitchFamily="18" charset="0"/>
              </a:rPr>
              <a:t>there is</a:t>
            </a:r>
            <a:r>
              <a:rPr lang="en-US" sz="2600" dirty="0">
                <a:latin typeface="Georgia" panose="02040502050405020303" pitchFamily="18" charset="0"/>
              </a:rPr>
              <a:t> also vanity. But fear God.</a:t>
            </a:r>
          </a:p>
          <a:p>
            <a:pPr lvl="2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3000" b="1" dirty="0">
                <a:latin typeface="Georgia" panose="02040502050405020303" pitchFamily="18" charset="0"/>
              </a:rPr>
              <a:t>Understand</a:t>
            </a:r>
            <a:r>
              <a:rPr lang="en-US" sz="3000" dirty="0">
                <a:latin typeface="Georgia" panose="02040502050405020303" pitchFamily="18" charset="0"/>
              </a:rPr>
              <a:t>: God is in Heaven</a:t>
            </a:r>
          </a:p>
          <a:p>
            <a:pPr lvl="2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3000" b="1" dirty="0">
                <a:latin typeface="Georgia" panose="02040502050405020303" pitchFamily="18" charset="0"/>
              </a:rPr>
              <a:t>His Desire: </a:t>
            </a:r>
            <a:r>
              <a:rPr lang="en-US" sz="3000" dirty="0">
                <a:latin typeface="Georgia" panose="02040502050405020303" pitchFamily="18" charset="0"/>
              </a:rPr>
              <a:t>Fear God/Obey His Will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148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7" r="2097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1413B-19B2-4B7C-B7EF-9AFF3320C622}"/>
              </a:ext>
            </a:extLst>
          </p:cNvPr>
          <p:cNvSpPr/>
          <p:nvPr/>
        </p:nvSpPr>
        <p:spPr>
          <a:xfrm>
            <a:off x="28385" y="0"/>
            <a:ext cx="3700844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CFC848-826C-465D-8459-7F1248F11661}"/>
              </a:ext>
            </a:extLst>
          </p:cNvPr>
          <p:cNvSpPr/>
          <p:nvPr/>
        </p:nvSpPr>
        <p:spPr>
          <a:xfrm>
            <a:off x="3685560" y="10"/>
            <a:ext cx="8506439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5D454-E674-4F70-8F9E-AFDD4524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83" y="448684"/>
            <a:ext cx="6352290" cy="1019564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Abuse of High Position 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EF12-A1E3-4575-9A95-44830F70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43" y="1676400"/>
            <a:ext cx="10697657" cy="4422647"/>
          </a:xfrm>
        </p:spPr>
        <p:txBody>
          <a:bodyPr anchor="t">
            <a:normAutofit/>
          </a:bodyPr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Do not be surprised with corruption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5:8-9 </a:t>
            </a:r>
            <a:r>
              <a:rPr lang="en-US" sz="2600" dirty="0">
                <a:latin typeface="Georgia" panose="02040502050405020303" pitchFamily="18" charset="0"/>
              </a:rPr>
              <a:t>If you see the oppression of the poor, and the violent perversion of justice and righteousness in a province, do not marvel at the matter; for high official watches over high official, and higher officials are over them.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baseline="30000" dirty="0">
                <a:latin typeface="Georgia" panose="02040502050405020303" pitchFamily="18" charset="0"/>
              </a:rPr>
              <a:t>9 </a:t>
            </a:r>
            <a:r>
              <a:rPr lang="en-US" sz="2800" dirty="0">
                <a:latin typeface="Georgia" panose="02040502050405020303" pitchFamily="18" charset="0"/>
              </a:rPr>
              <a:t>Moreover the profit of the land is for all; </a:t>
            </a:r>
            <a:r>
              <a:rPr lang="en-US" sz="2800" i="1" dirty="0">
                <a:latin typeface="Georgia" panose="02040502050405020303" pitchFamily="18" charset="0"/>
              </a:rPr>
              <a:t>even</a:t>
            </a:r>
            <a:r>
              <a:rPr lang="en-US" sz="2800" dirty="0">
                <a:latin typeface="Georgia" panose="02040502050405020303" pitchFamily="18" charset="0"/>
              </a:rPr>
              <a:t> the king is served from the field.</a:t>
            </a:r>
          </a:p>
          <a:p>
            <a:pPr lvl="2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3000" b="1" dirty="0">
                <a:latin typeface="Georgia" panose="02040502050405020303" pitchFamily="18" charset="0"/>
              </a:rPr>
              <a:t>Reality: </a:t>
            </a:r>
            <a:r>
              <a:rPr lang="en-US" sz="3000" dirty="0">
                <a:latin typeface="Georgia" panose="02040502050405020303" pitchFamily="18" charset="0"/>
              </a:rPr>
              <a:t>men use position to own advantage</a:t>
            </a:r>
          </a:p>
          <a:p>
            <a:pPr lvl="2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3000" b="1" dirty="0">
                <a:latin typeface="Georgia" panose="02040502050405020303" pitchFamily="18" charset="0"/>
              </a:rPr>
              <a:t>How it should be: </a:t>
            </a:r>
            <a:r>
              <a:rPr lang="en-US" sz="3000" dirty="0">
                <a:latin typeface="Georgia" panose="02040502050405020303" pitchFamily="18" charset="0"/>
              </a:rPr>
              <a:t>rulers value the people</a:t>
            </a:r>
          </a:p>
          <a:p>
            <a:pPr lvl="1">
              <a:buClr>
                <a:srgbClr val="C0000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89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7" r="2097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1413B-19B2-4B7C-B7EF-9AFF3320C622}"/>
              </a:ext>
            </a:extLst>
          </p:cNvPr>
          <p:cNvSpPr/>
          <p:nvPr/>
        </p:nvSpPr>
        <p:spPr>
          <a:xfrm>
            <a:off x="28385" y="0"/>
            <a:ext cx="3700844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CFC848-826C-465D-8459-7F1248F11661}"/>
              </a:ext>
            </a:extLst>
          </p:cNvPr>
          <p:cNvSpPr/>
          <p:nvPr/>
        </p:nvSpPr>
        <p:spPr>
          <a:xfrm>
            <a:off x="3685560" y="10"/>
            <a:ext cx="8506439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5D454-E674-4F70-8F9E-AFDD4524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83" y="448684"/>
            <a:ext cx="6352290" cy="1019564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The Downside of Riches 10-18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EF12-A1E3-4575-9A95-44830F70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43" y="1868297"/>
            <a:ext cx="11088817" cy="4230750"/>
          </a:xfrm>
        </p:spPr>
        <p:txBody>
          <a:bodyPr anchor="t">
            <a:normAutofit/>
          </a:bodyPr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Greater riches do not bring satisfaction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5:10 He who loves silver will not be satisfied with silver; Nor he who loves abundance, with increase. This also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vanity.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More money = more worries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5:11-12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sz="2700" dirty="0">
                <a:latin typeface="Georgia" panose="02040502050405020303" pitchFamily="18" charset="0"/>
              </a:rPr>
              <a:t>When goods increase, They increase who eat them; So what profit have the owners Except to see </a:t>
            </a:r>
            <a:r>
              <a:rPr lang="en-US" sz="2700" i="1" dirty="0">
                <a:latin typeface="Georgia" panose="02040502050405020303" pitchFamily="18" charset="0"/>
              </a:rPr>
              <a:t>them</a:t>
            </a:r>
            <a:r>
              <a:rPr lang="en-US" sz="2700" dirty="0">
                <a:latin typeface="Georgia" panose="02040502050405020303" pitchFamily="18" charset="0"/>
              </a:rPr>
              <a:t> with their eyes? </a:t>
            </a:r>
            <a:r>
              <a:rPr lang="en-US" sz="2700" baseline="30000" dirty="0">
                <a:latin typeface="Georgia" panose="02040502050405020303" pitchFamily="18" charset="0"/>
              </a:rPr>
              <a:t>12 </a:t>
            </a:r>
            <a:r>
              <a:rPr lang="en-US" sz="2700" dirty="0">
                <a:latin typeface="Georgia" panose="02040502050405020303" pitchFamily="18" charset="0"/>
              </a:rPr>
              <a:t>The sleep of a laboring man </a:t>
            </a:r>
            <a:r>
              <a:rPr lang="en-US" sz="2700" i="1" dirty="0">
                <a:latin typeface="Georgia" panose="02040502050405020303" pitchFamily="18" charset="0"/>
              </a:rPr>
              <a:t>is</a:t>
            </a:r>
            <a:r>
              <a:rPr lang="en-US" sz="2700" dirty="0">
                <a:latin typeface="Georgia" panose="02040502050405020303" pitchFamily="18" charset="0"/>
              </a:rPr>
              <a:t> sweet, Whether he eats little or much; But the abundance of the rich will not permit him to sleep.</a:t>
            </a:r>
          </a:p>
          <a:p>
            <a:pPr lvl="2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739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7" r="2097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1413B-19B2-4B7C-B7EF-9AFF3320C622}"/>
              </a:ext>
            </a:extLst>
          </p:cNvPr>
          <p:cNvSpPr/>
          <p:nvPr/>
        </p:nvSpPr>
        <p:spPr>
          <a:xfrm>
            <a:off x="28385" y="0"/>
            <a:ext cx="3700844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CFC848-826C-465D-8459-7F1248F11661}"/>
              </a:ext>
            </a:extLst>
          </p:cNvPr>
          <p:cNvSpPr/>
          <p:nvPr/>
        </p:nvSpPr>
        <p:spPr>
          <a:xfrm>
            <a:off x="3685560" y="10"/>
            <a:ext cx="8506439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5D454-E674-4F70-8F9E-AFDD4524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83" y="448684"/>
            <a:ext cx="6698612" cy="1019564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The Downside of Riches 10-18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EF12-A1E3-4575-9A95-44830F70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43" y="1495680"/>
            <a:ext cx="10773857" cy="4603367"/>
          </a:xfrm>
        </p:spPr>
        <p:txBody>
          <a:bodyPr anchor="t">
            <a:normAutofit lnSpcReduction="10000"/>
          </a:bodyPr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You can’t take it with you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5:13-15 </a:t>
            </a:r>
            <a:r>
              <a:rPr lang="en-US" sz="2600" dirty="0">
                <a:latin typeface="Georgia" panose="02040502050405020303" pitchFamily="18" charset="0"/>
              </a:rPr>
              <a:t>There is a severe evil </a:t>
            </a:r>
            <a:r>
              <a:rPr lang="en-US" sz="2600" i="1" dirty="0">
                <a:latin typeface="Georgia" panose="02040502050405020303" pitchFamily="18" charset="0"/>
              </a:rPr>
              <a:t>which</a:t>
            </a:r>
            <a:r>
              <a:rPr lang="en-US" sz="2600" dirty="0">
                <a:latin typeface="Georgia" panose="02040502050405020303" pitchFamily="18" charset="0"/>
              </a:rPr>
              <a:t> I have seen under the sun: Riches kept for their owner to his hurt. </a:t>
            </a:r>
            <a:r>
              <a:rPr lang="en-US" sz="2600" baseline="30000" dirty="0">
                <a:latin typeface="Georgia" panose="02040502050405020303" pitchFamily="18" charset="0"/>
              </a:rPr>
              <a:t>14 </a:t>
            </a:r>
            <a:r>
              <a:rPr lang="en-US" sz="2600" dirty="0">
                <a:latin typeface="Georgia" panose="02040502050405020303" pitchFamily="18" charset="0"/>
              </a:rPr>
              <a:t>But those riches perish through misfortune; When he begets a son, </a:t>
            </a:r>
            <a:r>
              <a:rPr lang="en-US" sz="2600" i="1" dirty="0">
                <a:latin typeface="Georgia" panose="02040502050405020303" pitchFamily="18" charset="0"/>
              </a:rPr>
              <a:t>there is</a:t>
            </a:r>
            <a:r>
              <a:rPr lang="en-US" sz="2600" dirty="0">
                <a:latin typeface="Georgia" panose="02040502050405020303" pitchFamily="18" charset="0"/>
              </a:rPr>
              <a:t> nothing in his hand. </a:t>
            </a:r>
            <a:r>
              <a:rPr lang="en-US" sz="2600" baseline="30000" dirty="0">
                <a:latin typeface="Georgia" panose="02040502050405020303" pitchFamily="18" charset="0"/>
              </a:rPr>
              <a:t>15 </a:t>
            </a:r>
            <a:r>
              <a:rPr lang="en-US" sz="2600" dirty="0">
                <a:latin typeface="Georgia" panose="02040502050405020303" pitchFamily="18" charset="0"/>
              </a:rPr>
              <a:t>As he came from his mother’s womb, naked shall he return, To go as he came; And he shall take nothing from his labor Which he may carry away in his hand.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Those who live high, die hard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5:16-17 </a:t>
            </a:r>
            <a:r>
              <a:rPr lang="en-US" sz="2600" dirty="0">
                <a:latin typeface="Georgia" panose="02040502050405020303" pitchFamily="18" charset="0"/>
              </a:rPr>
              <a:t>And this also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a severe evil— Just exactly as he came, so shall he go. And what profit has he who has labored for the wind? </a:t>
            </a:r>
            <a:r>
              <a:rPr lang="en-US" sz="2600" baseline="30000" dirty="0">
                <a:latin typeface="Georgia" panose="02040502050405020303" pitchFamily="18" charset="0"/>
              </a:rPr>
              <a:t>17 </a:t>
            </a:r>
            <a:r>
              <a:rPr lang="en-US" sz="2600" dirty="0">
                <a:latin typeface="Georgia" panose="02040502050405020303" pitchFamily="18" charset="0"/>
              </a:rPr>
              <a:t>All his days he also eats in darkness, And </a:t>
            </a:r>
            <a:r>
              <a:rPr lang="en-US" sz="2600" i="1" dirty="0">
                <a:latin typeface="Georgia" panose="02040502050405020303" pitchFamily="18" charset="0"/>
              </a:rPr>
              <a:t>he has</a:t>
            </a:r>
            <a:r>
              <a:rPr lang="en-US" sz="2600" dirty="0">
                <a:latin typeface="Georgia" panose="02040502050405020303" pitchFamily="18" charset="0"/>
              </a:rPr>
              <a:t> much sorrow and sickness and anger.</a:t>
            </a:r>
          </a:p>
        </p:txBody>
      </p:sp>
    </p:spTree>
    <p:extLst>
      <p:ext uri="{BB962C8B-B14F-4D97-AF65-F5344CB8AC3E}">
        <p14:creationId xmlns:p14="http://schemas.microsoft.com/office/powerpoint/2010/main" val="642608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7" r="2097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1413B-19B2-4B7C-B7EF-9AFF3320C622}"/>
              </a:ext>
            </a:extLst>
          </p:cNvPr>
          <p:cNvSpPr/>
          <p:nvPr/>
        </p:nvSpPr>
        <p:spPr>
          <a:xfrm>
            <a:off x="28385" y="0"/>
            <a:ext cx="3700844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CFC848-826C-465D-8459-7F1248F11661}"/>
              </a:ext>
            </a:extLst>
          </p:cNvPr>
          <p:cNvSpPr/>
          <p:nvPr/>
        </p:nvSpPr>
        <p:spPr>
          <a:xfrm>
            <a:off x="3685560" y="10"/>
            <a:ext cx="8506439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5D454-E674-4F70-8F9E-AFDD4524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83" y="333752"/>
            <a:ext cx="6698612" cy="1019564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Three Gifts with wisdom 18-20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EF12-A1E3-4575-9A95-44830F70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43" y="1421268"/>
            <a:ext cx="11116757" cy="4677779"/>
          </a:xfrm>
        </p:spPr>
        <p:txBody>
          <a:bodyPr anchor="t">
            <a:normAutofit lnSpcReduction="10000"/>
          </a:bodyPr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God gives true enjoyment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5:18 </a:t>
            </a:r>
            <a:r>
              <a:rPr lang="en-US" sz="2600" dirty="0">
                <a:latin typeface="Georgia" panose="02040502050405020303" pitchFamily="18" charset="0"/>
              </a:rPr>
              <a:t>Here is what I have seen: </a:t>
            </a:r>
            <a:r>
              <a:rPr lang="en-US" sz="2600" i="1" dirty="0">
                <a:latin typeface="Georgia" panose="02040502050405020303" pitchFamily="18" charset="0"/>
              </a:rPr>
              <a:t>It is</a:t>
            </a:r>
            <a:r>
              <a:rPr lang="en-US" sz="2600" dirty="0">
                <a:latin typeface="Georgia" panose="02040502050405020303" pitchFamily="18" charset="0"/>
              </a:rPr>
              <a:t> good and fitting </a:t>
            </a:r>
            <a:r>
              <a:rPr lang="en-US" sz="2600" i="1" dirty="0">
                <a:latin typeface="Georgia" panose="02040502050405020303" pitchFamily="18" charset="0"/>
              </a:rPr>
              <a:t>for one</a:t>
            </a:r>
            <a:r>
              <a:rPr lang="en-US" sz="2600" dirty="0">
                <a:latin typeface="Georgia" panose="02040502050405020303" pitchFamily="18" charset="0"/>
              </a:rPr>
              <a:t> to eat and drink, and to enjoy the good of all his labor in which he toils under the sun all the days of his life which God gives him; for it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his heritage.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God enables fulfillment in your work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5:19 </a:t>
            </a:r>
            <a:r>
              <a:rPr lang="en-US" sz="2600" dirty="0">
                <a:latin typeface="Georgia" panose="02040502050405020303" pitchFamily="18" charset="0"/>
              </a:rPr>
              <a:t>As for every man to whom God has given riches and wealth, and given him power to eat of it, to receive his </a:t>
            </a:r>
            <a:r>
              <a:rPr lang="en-US" sz="2600" baseline="30000" dirty="0">
                <a:latin typeface="Georgia" panose="02040502050405020303" pitchFamily="18" charset="0"/>
              </a:rPr>
              <a:t>[</a:t>
            </a:r>
            <a:r>
              <a:rPr lang="en-US" sz="2600" baseline="30000" dirty="0">
                <a:latin typeface="Georgia" panose="02040502050405020303" pitchFamily="18" charset="0"/>
                <a:hlinkClick r:id="rId3" tooltip="See footnote e"/>
              </a:rPr>
              <a:t>e</a:t>
            </a:r>
            <a:r>
              <a:rPr lang="en-US" sz="2600" baseline="30000" dirty="0">
                <a:latin typeface="Georgia" panose="02040502050405020303" pitchFamily="18" charset="0"/>
              </a:rPr>
              <a:t>]</a:t>
            </a:r>
            <a:r>
              <a:rPr lang="en-US" sz="2600" dirty="0">
                <a:latin typeface="Georgia" panose="02040502050405020303" pitchFamily="18" charset="0"/>
              </a:rPr>
              <a:t>heritage and rejoice in his labor—this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the gift of God.</a:t>
            </a:r>
          </a:p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God provides general contentment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5:20</a:t>
            </a:r>
            <a:r>
              <a:rPr lang="en-US" sz="2600" dirty="0">
                <a:latin typeface="Georgia" panose="02040502050405020303" pitchFamily="18" charset="0"/>
              </a:rPr>
              <a:t> </a:t>
            </a:r>
            <a:r>
              <a:rPr lang="en-US" sz="2800" dirty="0">
                <a:latin typeface="Georgia" panose="02040502050405020303" pitchFamily="18" charset="0"/>
              </a:rPr>
              <a:t>For he will not dwell unduly on the days of his life, because God keeps </a:t>
            </a:r>
            <a:r>
              <a:rPr lang="en-US" sz="2800" i="1" dirty="0">
                <a:latin typeface="Georgia" panose="02040502050405020303" pitchFamily="18" charset="0"/>
              </a:rPr>
              <a:t>him</a:t>
            </a:r>
            <a:r>
              <a:rPr lang="en-US" sz="2800" dirty="0">
                <a:latin typeface="Georgia" panose="02040502050405020303" pitchFamily="18" charset="0"/>
              </a:rPr>
              <a:t> busy with the joy of his heart.</a:t>
            </a:r>
            <a:endParaRPr lang="en-US" sz="2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688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mall white building in a grassy field&#10;&#10;Description automatically generated with low confidence">
            <a:extLst>
              <a:ext uri="{FF2B5EF4-FFF2-40B4-BE49-F238E27FC236}">
                <a16:creationId xmlns:a16="http://schemas.microsoft.com/office/drawing/2014/main" id="{88676C36-78C5-4B8E-8DA8-190286A6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2" r="4582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2E4609-8B2E-46AF-8F74-DBE363EC7E67}"/>
              </a:ext>
            </a:extLst>
          </p:cNvPr>
          <p:cNvSpPr/>
          <p:nvPr/>
        </p:nvSpPr>
        <p:spPr>
          <a:xfrm>
            <a:off x="0" y="5090160"/>
            <a:ext cx="12192000" cy="1761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40C3F-4021-48D2-B92B-BF9812D39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425" y="5270500"/>
            <a:ext cx="9144000" cy="852021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Man’s Relationship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B11C6-74DC-4588-9E23-1BEDF8289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07903"/>
            <a:ext cx="9144000" cy="746760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5</a:t>
            </a:r>
          </a:p>
        </p:txBody>
      </p:sp>
    </p:spTree>
    <p:extLst>
      <p:ext uri="{BB962C8B-B14F-4D97-AF65-F5344CB8AC3E}">
        <p14:creationId xmlns:p14="http://schemas.microsoft.com/office/powerpoint/2010/main" val="292715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785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Georgia</vt:lpstr>
      <vt:lpstr>Office Theme</vt:lpstr>
      <vt:lpstr>Man’s Relationship to God</vt:lpstr>
      <vt:lpstr>Life “under the sun”</vt:lpstr>
      <vt:lpstr>Coming before God (1-9)</vt:lpstr>
      <vt:lpstr>Foolish behavior 4-7 </vt:lpstr>
      <vt:lpstr>Abuse of High Position 8-9</vt:lpstr>
      <vt:lpstr>The Downside of Riches 10-18</vt:lpstr>
      <vt:lpstr>The Downside of Riches 10-18</vt:lpstr>
      <vt:lpstr>Three Gifts with wisdom 18-20</vt:lpstr>
      <vt:lpstr>Man’s Relationship to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2021-09-26T03:05:19Z</dcterms:created>
  <dcterms:modified xsi:type="dcterms:W3CDTF">2021-10-18T16:41:33Z</dcterms:modified>
</cp:coreProperties>
</file>