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CDA351-74D3-47A9-B5F2-B84214CD6549}" v="76" dt="2021-10-03T17:41:30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01" autoAdjust="0"/>
    <p:restoredTop sz="94660"/>
  </p:normalViewPr>
  <p:slideViewPr>
    <p:cSldViewPr snapToGrid="0">
      <p:cViewPr varScale="1">
        <p:scale>
          <a:sx n="71" d="100"/>
          <a:sy n="71" d="100"/>
        </p:scale>
        <p:origin x="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0A0C9-609C-42BF-8E95-F4091224A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1CA161-801E-4C0F-8706-F3F3A3EC9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64A7D-652C-409E-B743-C6E81F0FB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F58E-1B6F-4F53-AF7D-99F3C04D89C5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B9D11-8542-4512-9D11-B26B16D0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932C7-7272-47DB-B536-617C0D12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C8C-8A8C-48E1-BDF1-1E2DE978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19898-1D4A-42CA-BB4B-2AF8A3132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A9400-698D-472D-9370-C7F593F16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EA82A-F3BD-4ACB-9FEA-5992EFFC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F58E-1B6F-4F53-AF7D-99F3C04D89C5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16FC2-9B09-4F65-B9F5-D2E435379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26074-2719-4A92-B8C1-D997BD89B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C8C-8A8C-48E1-BDF1-1E2DE978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6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6A21AB-D4E7-437D-9040-11DF1C0DE1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845EFF-C2C2-40D9-BF8C-C67EB3BE7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8E7CA-850A-4D05-BC0C-83AA1A79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F58E-1B6F-4F53-AF7D-99F3C04D89C5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DBA3D-F867-41AF-9BF6-E5F1B5196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DFBC0-213C-4093-B395-E3775B65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C8C-8A8C-48E1-BDF1-1E2DE978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9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92017-588B-4FC7-BEAB-F48BD3323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FC4DB-6257-4A61-A3A6-2A7E6D448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CEBB1-A760-4E0F-8BE6-873CCEC71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F58E-1B6F-4F53-AF7D-99F3C04D89C5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B51B-E6CA-46D5-B074-684529C5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23762-0D8B-4578-A7E0-8114DC33E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C8C-8A8C-48E1-BDF1-1E2DE978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9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E6F9-470F-4AF1-A35F-DC90B1268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77835-2E66-4626-83BE-7B1C0714B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3FED1-8808-4FB6-9F2B-029F7DF75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F58E-1B6F-4F53-AF7D-99F3C04D89C5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655F9-0F4C-4247-B3F9-A838CC8B2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F14A9-F38C-4F73-8F0A-26A94D61C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C8C-8A8C-48E1-BDF1-1E2DE978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8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116E5-E34A-4A31-88B5-90DE3EBF3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D73AC-9286-4426-8DB1-BB65F60FD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0CD92F-E178-4EC4-8751-ED5AE045D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E54CE-8E74-4D78-9668-C60F0E89A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F58E-1B6F-4F53-AF7D-99F3C04D89C5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8C848-B403-4D3B-BA2E-DB82F9AF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A35D6-ABBE-44D5-A988-4862550A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C8C-8A8C-48E1-BDF1-1E2DE978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1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425E8-5799-430B-AED5-DCB8ACDC2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32FAD-E349-47F4-B676-DD4F05698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88BADF-A746-424C-B3F0-C46895AD8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A75CDF-F4CB-4F3E-B78E-1670D038C4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5F27DA-6958-453C-A1BA-BC8707AC85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4CB0F9-EDD4-4AD9-AB60-D6E743ECC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F58E-1B6F-4F53-AF7D-99F3C04D89C5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9CEA03-0F4A-471B-8231-6BB160784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9EF80B-6D23-4DA4-B75B-4F87BFDED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C8C-8A8C-48E1-BDF1-1E2DE978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0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E50CD-8F0F-48E0-BD52-02D90D981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EF8D6D-50B0-43D7-BC0F-06131C1A2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F58E-1B6F-4F53-AF7D-99F3C04D89C5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737888-EADA-4CCA-9921-52DB55035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401DCF-0746-4E24-B834-FC73D1EB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C8C-8A8C-48E1-BDF1-1E2DE978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9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DD51A7-05E8-4B3F-9806-0239818C9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F58E-1B6F-4F53-AF7D-99F3C04D89C5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4366FB-BF6B-4316-A352-F7D79F9BF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4C8364-D876-45C0-A0FD-65B16C5B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C8C-8A8C-48E1-BDF1-1E2DE978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8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3AFA9-BC18-4A71-A772-15EBE7C8F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13B54-3BB4-4568-AD62-DF374BC99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53664-4CB9-41BB-97DC-F32C5D277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51DD2-E5BC-4A3B-9256-792F2D0B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F58E-1B6F-4F53-AF7D-99F3C04D89C5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B3289-C9F7-4D5A-ACB2-997BEEF60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1B0F9-654E-47E0-9E00-9148BD01A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C8C-8A8C-48E1-BDF1-1E2DE978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6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802D2-C2AE-4062-BFE9-FEDB47AFB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D699C7-3100-4165-9938-C38CCA6EF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B41E0D-5DC4-43DF-AF70-69C5A37C8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F67D7-1F22-4458-AC3C-E976EA1EF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F58E-1B6F-4F53-AF7D-99F3C04D89C5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6B402-8FE2-4962-887F-9265A1448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CAB07-89A1-45DC-97DD-C649BE5C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C8C-8A8C-48E1-BDF1-1E2DE978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C9F136-B31D-4C75-8184-28F3034AD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E8423-C59B-42DD-BECE-B57BE22EA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B76A5-588C-4E86-B1B9-0C18D3BFEE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7F58E-1B6F-4F53-AF7D-99F3C04D89C5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1D3E9-3CAB-4B63-B98C-C7FA464CD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D091C-234B-4A6E-A165-0F373D02C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B0C8C-8A8C-48E1-BDF1-1E2DE978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8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rt road leading to a house&#10;&#10;Description automatically generated with medium confidence">
            <a:extLst>
              <a:ext uri="{FF2B5EF4-FFF2-40B4-BE49-F238E27FC236}">
                <a16:creationId xmlns:a16="http://schemas.microsoft.com/office/drawing/2014/main" id="{C4CB6C6C-B176-4143-B870-5FD8CA99B2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23" r="-1" b="31859"/>
          <a:stretch/>
        </p:blipFill>
        <p:spPr>
          <a:xfrm>
            <a:off x="9427" y="1"/>
            <a:ext cx="12179522" cy="472439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AD2EEB5-F5B4-4BDA-8293-9A997C129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27285" y="5121601"/>
            <a:ext cx="0" cy="91440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DD249F1-491A-49E6-AF8F-9E957C6C0C64}"/>
              </a:ext>
            </a:extLst>
          </p:cNvPr>
          <p:cNvSpPr/>
          <p:nvPr/>
        </p:nvSpPr>
        <p:spPr>
          <a:xfrm>
            <a:off x="18855" y="4724398"/>
            <a:ext cx="12179522" cy="2133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C98B0-CD24-40F9-AF5B-953B4FE7D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310" y="4960758"/>
            <a:ext cx="10786465" cy="957063"/>
          </a:xfrm>
          <a:noFill/>
        </p:spPr>
        <p:txBody>
          <a:bodyPr anchor="ctr">
            <a:normAutofit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Wisdom is Good and Profitable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90783-5634-4BA0-A5AC-72086E9EE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0800" y="5740767"/>
            <a:ext cx="6791324" cy="823609"/>
          </a:xfrm>
          <a:noFill/>
        </p:spPr>
        <p:txBody>
          <a:bodyPr anchor="ctr"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Ecclesiastes 6:1 – 7:14</a:t>
            </a:r>
          </a:p>
        </p:txBody>
      </p:sp>
    </p:spTree>
    <p:extLst>
      <p:ext uri="{BB962C8B-B14F-4D97-AF65-F5344CB8AC3E}">
        <p14:creationId xmlns:p14="http://schemas.microsoft.com/office/powerpoint/2010/main" val="277605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rt road leading to a house&#10;&#10;Description automatically generated with medium confidence">
            <a:extLst>
              <a:ext uri="{FF2B5EF4-FFF2-40B4-BE49-F238E27FC236}">
                <a16:creationId xmlns:a16="http://schemas.microsoft.com/office/drawing/2014/main" id="{C4CB6C6C-B176-4143-B870-5FD8CA99B2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" r="29118" b="5045"/>
          <a:stretch/>
        </p:blipFill>
        <p:spPr>
          <a:xfrm>
            <a:off x="5171544" y="-10"/>
            <a:ext cx="7020456" cy="6857990"/>
          </a:xfrm>
          <a:prstGeom prst="rect">
            <a:avLst/>
          </a:prstGeom>
        </p:spPr>
      </p:pic>
      <p:sp>
        <p:nvSpPr>
          <p:cNvPr id="105" name="Rectangle 10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0A89A3-EFFB-4FDB-A932-EF9A98DE744B}"/>
              </a:ext>
            </a:extLst>
          </p:cNvPr>
          <p:cNvSpPr/>
          <p:nvPr/>
        </p:nvSpPr>
        <p:spPr>
          <a:xfrm>
            <a:off x="0" y="-10"/>
            <a:ext cx="52673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44B5C3-CB4B-483B-A86E-3E957689A267}"/>
              </a:ext>
            </a:extLst>
          </p:cNvPr>
          <p:cNvSpPr/>
          <p:nvPr/>
        </p:nvSpPr>
        <p:spPr>
          <a:xfrm>
            <a:off x="1" y="0"/>
            <a:ext cx="12192000" cy="68580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C98B0-CD24-40F9-AF5B-953B4FE7D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397701"/>
            <a:ext cx="6656244" cy="91103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Without God, life is empty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90783-5634-4BA0-A5AC-72086E9EE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41954"/>
            <a:ext cx="10921540" cy="429036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Eccl 6:1-5 </a:t>
            </a:r>
            <a:r>
              <a:rPr lang="en-US" sz="2800" dirty="0">
                <a:latin typeface="Georgia" panose="02040502050405020303" pitchFamily="18" charset="0"/>
              </a:rPr>
              <a:t>There is an evil which I have seen under the sun, and it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common among men: </a:t>
            </a:r>
            <a:r>
              <a:rPr lang="en-US" sz="2800" baseline="30000" dirty="0">
                <a:latin typeface="Georgia" panose="02040502050405020303" pitchFamily="18" charset="0"/>
              </a:rPr>
              <a:t>2 </a:t>
            </a:r>
            <a:r>
              <a:rPr lang="en-US" sz="2800" dirty="0">
                <a:latin typeface="Georgia" panose="02040502050405020303" pitchFamily="18" charset="0"/>
              </a:rPr>
              <a:t>A man to whom </a:t>
            </a:r>
            <a:r>
              <a:rPr lang="en-US" sz="2800" b="1" dirty="0">
                <a:latin typeface="Georgia" panose="02040502050405020303" pitchFamily="18" charset="0"/>
              </a:rPr>
              <a:t>God</a:t>
            </a:r>
            <a:r>
              <a:rPr lang="en-US" sz="2800" dirty="0">
                <a:latin typeface="Georgia" panose="02040502050405020303" pitchFamily="18" charset="0"/>
              </a:rPr>
              <a:t> </a:t>
            </a:r>
            <a:r>
              <a:rPr lang="en-US" sz="2800" u="sng" dirty="0">
                <a:latin typeface="Georgia" panose="02040502050405020303" pitchFamily="18" charset="0"/>
              </a:rPr>
              <a:t>has given</a:t>
            </a:r>
            <a:r>
              <a:rPr lang="en-US" sz="2800" dirty="0">
                <a:latin typeface="Georgia" panose="02040502050405020303" pitchFamily="18" charset="0"/>
              </a:rPr>
              <a:t> riches and wealth and honor, so that he lacks nothing for himself of all he desires; yet </a:t>
            </a:r>
            <a:r>
              <a:rPr lang="en-US" sz="2800" b="1" dirty="0">
                <a:latin typeface="Georgia" panose="02040502050405020303" pitchFamily="18" charset="0"/>
              </a:rPr>
              <a:t>God</a:t>
            </a:r>
            <a:r>
              <a:rPr lang="en-US" sz="2800" dirty="0">
                <a:latin typeface="Georgia" panose="02040502050405020303" pitchFamily="18" charset="0"/>
              </a:rPr>
              <a:t> </a:t>
            </a:r>
            <a:r>
              <a:rPr lang="en-US" sz="2800" u="sng" dirty="0">
                <a:latin typeface="Georgia" panose="02040502050405020303" pitchFamily="18" charset="0"/>
              </a:rPr>
              <a:t>does not give</a:t>
            </a:r>
            <a:r>
              <a:rPr lang="en-US" sz="2800" dirty="0">
                <a:latin typeface="Georgia" panose="02040502050405020303" pitchFamily="18" charset="0"/>
              </a:rPr>
              <a:t> him power to eat of it, but a foreigner consumes it. This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vanity, and it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an evil affliction.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Gaining riches/Power to enjoy = Both are Given by God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No matter how great the blessings, can’t be enjoyed alone</a:t>
            </a:r>
          </a:p>
        </p:txBody>
      </p:sp>
    </p:spTree>
    <p:extLst>
      <p:ext uri="{BB962C8B-B14F-4D97-AF65-F5344CB8AC3E}">
        <p14:creationId xmlns:p14="http://schemas.microsoft.com/office/powerpoint/2010/main" val="352643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rt road leading to a house&#10;&#10;Description automatically generated with medium confidence">
            <a:extLst>
              <a:ext uri="{FF2B5EF4-FFF2-40B4-BE49-F238E27FC236}">
                <a16:creationId xmlns:a16="http://schemas.microsoft.com/office/drawing/2014/main" id="{C4CB6C6C-B176-4143-B870-5FD8CA99B2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" r="29118" b="5045"/>
          <a:stretch/>
        </p:blipFill>
        <p:spPr>
          <a:xfrm>
            <a:off x="5171544" y="-10"/>
            <a:ext cx="7020456" cy="6857990"/>
          </a:xfrm>
          <a:prstGeom prst="rect">
            <a:avLst/>
          </a:prstGeom>
        </p:spPr>
      </p:pic>
      <p:sp>
        <p:nvSpPr>
          <p:cNvPr id="105" name="Rectangle 10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0A89A3-EFFB-4FDB-A932-EF9A98DE744B}"/>
              </a:ext>
            </a:extLst>
          </p:cNvPr>
          <p:cNvSpPr/>
          <p:nvPr/>
        </p:nvSpPr>
        <p:spPr>
          <a:xfrm>
            <a:off x="0" y="-10"/>
            <a:ext cx="52673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44B5C3-CB4B-483B-A86E-3E957689A267}"/>
              </a:ext>
            </a:extLst>
          </p:cNvPr>
          <p:cNvSpPr/>
          <p:nvPr/>
        </p:nvSpPr>
        <p:spPr>
          <a:xfrm>
            <a:off x="1" y="0"/>
            <a:ext cx="12192000" cy="68580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C98B0-CD24-40F9-AF5B-953B4FE7D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9" y="397701"/>
            <a:ext cx="7170595" cy="911034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Without God we can’t be satisfied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90783-5634-4BA0-A5AC-72086E9EE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2052476"/>
            <a:ext cx="10921540" cy="406176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6:7-9 </a:t>
            </a:r>
            <a:r>
              <a:rPr lang="en-US" sz="2800" dirty="0">
                <a:latin typeface="Georgia" panose="02040502050405020303" pitchFamily="18" charset="0"/>
              </a:rPr>
              <a:t>All the labor of man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for his mouth, And yet the soul is not satisfied. </a:t>
            </a:r>
            <a:r>
              <a:rPr lang="en-US" sz="2800" baseline="30000" dirty="0">
                <a:latin typeface="Georgia" panose="02040502050405020303" pitchFamily="18" charset="0"/>
              </a:rPr>
              <a:t>8 </a:t>
            </a:r>
            <a:r>
              <a:rPr lang="en-US" sz="2800" dirty="0">
                <a:latin typeface="Georgia" panose="02040502050405020303" pitchFamily="18" charset="0"/>
              </a:rPr>
              <a:t>For what more has the wise </a:t>
            </a:r>
            <a:r>
              <a:rPr lang="en-US" sz="2800" i="1" dirty="0">
                <a:latin typeface="Georgia" panose="02040502050405020303" pitchFamily="18" charset="0"/>
              </a:rPr>
              <a:t>man</a:t>
            </a:r>
            <a:r>
              <a:rPr lang="en-US" sz="2800" dirty="0">
                <a:latin typeface="Georgia" panose="02040502050405020303" pitchFamily="18" charset="0"/>
              </a:rPr>
              <a:t> than the fool? What does the poor man have, Who knows </a:t>
            </a:r>
            <a:r>
              <a:rPr lang="en-US" sz="2800" i="1" dirty="0">
                <a:latin typeface="Georgia" panose="02040502050405020303" pitchFamily="18" charset="0"/>
              </a:rPr>
              <a:t>how</a:t>
            </a:r>
            <a:r>
              <a:rPr lang="en-US" sz="2800" dirty="0">
                <a:latin typeface="Georgia" panose="02040502050405020303" pitchFamily="18" charset="0"/>
              </a:rPr>
              <a:t> to walk before the living? </a:t>
            </a:r>
            <a:r>
              <a:rPr lang="en-US" sz="2800" baseline="30000" dirty="0">
                <a:latin typeface="Georgia" panose="02040502050405020303" pitchFamily="18" charset="0"/>
              </a:rPr>
              <a:t>9 </a:t>
            </a:r>
            <a:r>
              <a:rPr lang="en-US" sz="2800" dirty="0">
                <a:latin typeface="Georgia" panose="02040502050405020303" pitchFamily="18" charset="0"/>
              </a:rPr>
              <a:t>Better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the sight of the eyes than the wandering of desire. This also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vanity and grasping for the wind.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All work is to fill earthly needs, yet appetite is never satisfied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Apart from God, what advantage is the wise over the fool</a:t>
            </a:r>
          </a:p>
        </p:txBody>
      </p:sp>
    </p:spTree>
    <p:extLst>
      <p:ext uri="{BB962C8B-B14F-4D97-AF65-F5344CB8AC3E}">
        <p14:creationId xmlns:p14="http://schemas.microsoft.com/office/powerpoint/2010/main" val="408281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rt road leading to a house&#10;&#10;Description automatically generated with medium confidence">
            <a:extLst>
              <a:ext uri="{FF2B5EF4-FFF2-40B4-BE49-F238E27FC236}">
                <a16:creationId xmlns:a16="http://schemas.microsoft.com/office/drawing/2014/main" id="{C4CB6C6C-B176-4143-B870-5FD8CA99B2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" r="29118" b="5045"/>
          <a:stretch/>
        </p:blipFill>
        <p:spPr>
          <a:xfrm>
            <a:off x="5171544" y="-10"/>
            <a:ext cx="7020456" cy="6857990"/>
          </a:xfrm>
          <a:prstGeom prst="rect">
            <a:avLst/>
          </a:prstGeom>
        </p:spPr>
      </p:pic>
      <p:sp>
        <p:nvSpPr>
          <p:cNvPr id="105" name="Rectangle 10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0A89A3-EFFB-4FDB-A932-EF9A98DE744B}"/>
              </a:ext>
            </a:extLst>
          </p:cNvPr>
          <p:cNvSpPr/>
          <p:nvPr/>
        </p:nvSpPr>
        <p:spPr>
          <a:xfrm>
            <a:off x="0" y="-10"/>
            <a:ext cx="52673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44B5C3-CB4B-483B-A86E-3E957689A267}"/>
              </a:ext>
            </a:extLst>
          </p:cNvPr>
          <p:cNvSpPr/>
          <p:nvPr/>
        </p:nvSpPr>
        <p:spPr>
          <a:xfrm>
            <a:off x="1" y="0"/>
            <a:ext cx="12192000" cy="68580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C98B0-CD24-40F9-AF5B-953B4FE7D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397701"/>
            <a:ext cx="6656244" cy="91103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Only God can explain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90783-5634-4BA0-A5AC-72086E9EE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819275"/>
            <a:ext cx="11323495" cy="406176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6:10-12 </a:t>
            </a:r>
            <a:r>
              <a:rPr lang="en-US" sz="2800" dirty="0">
                <a:latin typeface="Georgia" panose="02040502050405020303" pitchFamily="18" charset="0"/>
              </a:rPr>
              <a:t>Whatever one is, he has been named already, For it is known that he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man; And he cannot contend with Him who is mightier than he. </a:t>
            </a:r>
            <a:r>
              <a:rPr lang="en-US" sz="2800" baseline="30000" dirty="0">
                <a:latin typeface="Georgia" panose="02040502050405020303" pitchFamily="18" charset="0"/>
              </a:rPr>
              <a:t>11 </a:t>
            </a:r>
            <a:r>
              <a:rPr lang="en-US" sz="2800" dirty="0">
                <a:latin typeface="Georgia" panose="02040502050405020303" pitchFamily="18" charset="0"/>
              </a:rPr>
              <a:t>Since there are many things that increase vanity, How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man the better? </a:t>
            </a:r>
            <a:r>
              <a:rPr lang="en-US" sz="2800" baseline="30000" dirty="0">
                <a:latin typeface="Georgia" panose="02040502050405020303" pitchFamily="18" charset="0"/>
              </a:rPr>
              <a:t>12 </a:t>
            </a:r>
            <a:r>
              <a:rPr lang="en-US" sz="2800" dirty="0">
                <a:latin typeface="Georgia" panose="02040502050405020303" pitchFamily="18" charset="0"/>
              </a:rPr>
              <a:t>For who knows what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good for man in life, all the days of his vain life which he passes like a shadow? Who can tell a man what will happen after him under the sun?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We cannot change that we are “man” contending with God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We can’t escape limitations of our ability and knowledge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0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rt road leading to a house&#10;&#10;Description automatically generated with medium confidence">
            <a:extLst>
              <a:ext uri="{FF2B5EF4-FFF2-40B4-BE49-F238E27FC236}">
                <a16:creationId xmlns:a16="http://schemas.microsoft.com/office/drawing/2014/main" id="{C4CB6C6C-B176-4143-B870-5FD8CA99B2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" r="29118" b="5045"/>
          <a:stretch/>
        </p:blipFill>
        <p:spPr>
          <a:xfrm>
            <a:off x="5171544" y="-10"/>
            <a:ext cx="7020456" cy="6857990"/>
          </a:xfrm>
          <a:prstGeom prst="rect">
            <a:avLst/>
          </a:prstGeom>
        </p:spPr>
      </p:pic>
      <p:sp>
        <p:nvSpPr>
          <p:cNvPr id="105" name="Rectangle 10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0A89A3-EFFB-4FDB-A932-EF9A98DE744B}"/>
              </a:ext>
            </a:extLst>
          </p:cNvPr>
          <p:cNvSpPr/>
          <p:nvPr/>
        </p:nvSpPr>
        <p:spPr>
          <a:xfrm>
            <a:off x="0" y="-10"/>
            <a:ext cx="52673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44B5C3-CB4B-483B-A86E-3E957689A267}"/>
              </a:ext>
            </a:extLst>
          </p:cNvPr>
          <p:cNvSpPr/>
          <p:nvPr/>
        </p:nvSpPr>
        <p:spPr>
          <a:xfrm>
            <a:off x="1" y="0"/>
            <a:ext cx="12192000" cy="68580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C98B0-CD24-40F9-AF5B-953B4FE7D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397701"/>
            <a:ext cx="6656244" cy="91103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The Value of Wisdom in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90783-5634-4BA0-A5AC-72086E9EE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709628"/>
            <a:ext cx="10921540" cy="4544346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Eccl 7 :1-6 </a:t>
            </a:r>
            <a:r>
              <a:rPr lang="en-US" sz="2800" dirty="0">
                <a:latin typeface="Georgia" panose="02040502050405020303" pitchFamily="18" charset="0"/>
              </a:rPr>
              <a:t>A good name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better than precious ointment, And the day of death than the day of one’s birth; </a:t>
            </a:r>
            <a:r>
              <a:rPr lang="en-US" sz="2800" baseline="30000" dirty="0">
                <a:latin typeface="Georgia" panose="02040502050405020303" pitchFamily="18" charset="0"/>
              </a:rPr>
              <a:t>2 </a:t>
            </a:r>
            <a:r>
              <a:rPr lang="en-US" sz="2800" dirty="0">
                <a:latin typeface="Georgia" panose="02040502050405020303" pitchFamily="18" charset="0"/>
              </a:rPr>
              <a:t>Better to go to the house of mourning Than to go to the house of feasting, For that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the end of all men; And the living will take </a:t>
            </a:r>
            <a:r>
              <a:rPr lang="en-US" sz="2800" i="1" dirty="0">
                <a:latin typeface="Georgia" panose="02040502050405020303" pitchFamily="18" charset="0"/>
              </a:rPr>
              <a:t>it</a:t>
            </a:r>
            <a:r>
              <a:rPr lang="en-US" sz="2800" dirty="0">
                <a:latin typeface="Georgia" panose="02040502050405020303" pitchFamily="18" charset="0"/>
              </a:rPr>
              <a:t> to heart. </a:t>
            </a:r>
            <a:r>
              <a:rPr lang="en-US" sz="2800" baseline="30000" dirty="0">
                <a:latin typeface="Georgia" panose="02040502050405020303" pitchFamily="18" charset="0"/>
              </a:rPr>
              <a:t>3 </a:t>
            </a:r>
            <a:r>
              <a:rPr lang="en-US" sz="2800" dirty="0">
                <a:latin typeface="Georgia" panose="02040502050405020303" pitchFamily="18" charset="0"/>
              </a:rPr>
              <a:t>Sorrow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better than laughter, For by a sad countenance the heart is made better. </a:t>
            </a:r>
            <a:r>
              <a:rPr lang="en-US" sz="2800" baseline="30000" dirty="0">
                <a:latin typeface="Georgia" panose="02040502050405020303" pitchFamily="18" charset="0"/>
              </a:rPr>
              <a:t>4 </a:t>
            </a:r>
            <a:r>
              <a:rPr lang="en-US" sz="2800" dirty="0">
                <a:latin typeface="Georgia" panose="02040502050405020303" pitchFamily="18" charset="0"/>
              </a:rPr>
              <a:t>The heart of the wise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in the house of mourning, But the heart of fools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in the house of mirth.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There is more benefit in sobering things than frivolous things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To become wise we must experience suffering, hard lessons</a:t>
            </a:r>
          </a:p>
        </p:txBody>
      </p:sp>
    </p:spTree>
    <p:extLst>
      <p:ext uri="{BB962C8B-B14F-4D97-AF65-F5344CB8AC3E}">
        <p14:creationId xmlns:p14="http://schemas.microsoft.com/office/powerpoint/2010/main" val="59174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rt road leading to a house&#10;&#10;Description automatically generated with medium confidence">
            <a:extLst>
              <a:ext uri="{FF2B5EF4-FFF2-40B4-BE49-F238E27FC236}">
                <a16:creationId xmlns:a16="http://schemas.microsoft.com/office/drawing/2014/main" id="{C4CB6C6C-B176-4143-B870-5FD8CA99B2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" r="29118" b="5045"/>
          <a:stretch/>
        </p:blipFill>
        <p:spPr>
          <a:xfrm>
            <a:off x="5171544" y="-10"/>
            <a:ext cx="7020456" cy="6857990"/>
          </a:xfrm>
          <a:prstGeom prst="rect">
            <a:avLst/>
          </a:prstGeom>
        </p:spPr>
      </p:pic>
      <p:sp>
        <p:nvSpPr>
          <p:cNvPr id="105" name="Rectangle 10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0A89A3-EFFB-4FDB-A932-EF9A98DE744B}"/>
              </a:ext>
            </a:extLst>
          </p:cNvPr>
          <p:cNvSpPr/>
          <p:nvPr/>
        </p:nvSpPr>
        <p:spPr>
          <a:xfrm>
            <a:off x="0" y="-10"/>
            <a:ext cx="52673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44B5C3-CB4B-483B-A86E-3E957689A267}"/>
              </a:ext>
            </a:extLst>
          </p:cNvPr>
          <p:cNvSpPr/>
          <p:nvPr/>
        </p:nvSpPr>
        <p:spPr>
          <a:xfrm>
            <a:off x="1" y="0"/>
            <a:ext cx="12192000" cy="68580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C98B0-CD24-40F9-AF5B-953B4FE7D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9" y="397701"/>
            <a:ext cx="7646845" cy="911034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Wisdom comes by patiently waiting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90783-5634-4BA0-A5AC-72086E9EE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504" y="1638300"/>
            <a:ext cx="11232991" cy="429036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7:7-10 </a:t>
            </a:r>
            <a:r>
              <a:rPr lang="en-US" sz="2800" dirty="0">
                <a:latin typeface="Georgia" panose="02040502050405020303" pitchFamily="18" charset="0"/>
              </a:rPr>
              <a:t>Surely oppression destroys a wise </a:t>
            </a:r>
            <a:r>
              <a:rPr lang="en-US" sz="2800" i="1" dirty="0">
                <a:latin typeface="Georgia" panose="02040502050405020303" pitchFamily="18" charset="0"/>
              </a:rPr>
              <a:t>man’s</a:t>
            </a:r>
            <a:r>
              <a:rPr lang="en-US" sz="2800" dirty="0">
                <a:latin typeface="Georgia" panose="02040502050405020303" pitchFamily="18" charset="0"/>
              </a:rPr>
              <a:t> reason, And a bribe debases the heart. </a:t>
            </a:r>
            <a:r>
              <a:rPr lang="en-US" sz="2800" baseline="30000" dirty="0">
                <a:latin typeface="Georgia" panose="02040502050405020303" pitchFamily="18" charset="0"/>
              </a:rPr>
              <a:t>8 </a:t>
            </a:r>
            <a:r>
              <a:rPr lang="en-US" sz="2800" dirty="0">
                <a:latin typeface="Georgia" panose="02040502050405020303" pitchFamily="18" charset="0"/>
              </a:rPr>
              <a:t>The end of a thing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better than its beginning; The patient in spirit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better than the proud in spirit. </a:t>
            </a:r>
            <a:r>
              <a:rPr lang="en-US" sz="2800" baseline="30000" dirty="0">
                <a:latin typeface="Georgia" panose="02040502050405020303" pitchFamily="18" charset="0"/>
              </a:rPr>
              <a:t>9 </a:t>
            </a:r>
            <a:r>
              <a:rPr lang="en-US" sz="2800" dirty="0">
                <a:latin typeface="Georgia" panose="02040502050405020303" pitchFamily="18" charset="0"/>
              </a:rPr>
              <a:t>Do not hasten in your spirit to be angry, For anger rests in the bosom of fools. </a:t>
            </a:r>
            <a:r>
              <a:rPr lang="en-US" sz="2800" baseline="30000" dirty="0">
                <a:latin typeface="Georgia" panose="02040502050405020303" pitchFamily="18" charset="0"/>
              </a:rPr>
              <a:t>10 </a:t>
            </a:r>
            <a:r>
              <a:rPr lang="en-US" sz="2800" dirty="0">
                <a:latin typeface="Georgia" panose="02040502050405020303" pitchFamily="18" charset="0"/>
              </a:rPr>
              <a:t>Do not say, “Why were the former days better than these?” For you do not inquire wisely concerning this.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A mark of wisdom is patience, waiting to end to see purpose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Patiently live in the present; wait for God to work things out</a:t>
            </a:r>
          </a:p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33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rt road leading to a house&#10;&#10;Description automatically generated with medium confidence">
            <a:extLst>
              <a:ext uri="{FF2B5EF4-FFF2-40B4-BE49-F238E27FC236}">
                <a16:creationId xmlns:a16="http://schemas.microsoft.com/office/drawing/2014/main" id="{C4CB6C6C-B176-4143-B870-5FD8CA99B2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" r="29118" b="5045"/>
          <a:stretch/>
        </p:blipFill>
        <p:spPr>
          <a:xfrm>
            <a:off x="5171544" y="-10"/>
            <a:ext cx="7020456" cy="6857990"/>
          </a:xfrm>
          <a:prstGeom prst="rect">
            <a:avLst/>
          </a:prstGeom>
        </p:spPr>
      </p:pic>
      <p:sp>
        <p:nvSpPr>
          <p:cNvPr id="105" name="Rectangle 10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0A89A3-EFFB-4FDB-A932-EF9A98DE744B}"/>
              </a:ext>
            </a:extLst>
          </p:cNvPr>
          <p:cNvSpPr/>
          <p:nvPr/>
        </p:nvSpPr>
        <p:spPr>
          <a:xfrm>
            <a:off x="0" y="-10"/>
            <a:ext cx="52673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44B5C3-CB4B-483B-A86E-3E957689A267}"/>
              </a:ext>
            </a:extLst>
          </p:cNvPr>
          <p:cNvSpPr/>
          <p:nvPr/>
        </p:nvSpPr>
        <p:spPr>
          <a:xfrm>
            <a:off x="1" y="0"/>
            <a:ext cx="12192000" cy="68580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C98B0-CD24-40F9-AF5B-953B4FE7D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9" y="397701"/>
            <a:ext cx="7170595" cy="911034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Wisdom gives life and shelter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90783-5634-4BA0-A5AC-72086E9EE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781176"/>
            <a:ext cx="10837720" cy="4299888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7:11-12 </a:t>
            </a:r>
            <a:r>
              <a:rPr lang="en-US" sz="2800" dirty="0">
                <a:latin typeface="Georgia" panose="02040502050405020303" pitchFamily="18" charset="0"/>
              </a:rPr>
              <a:t>Wisdom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good with an inheritance, And profitable to those who see the sun. </a:t>
            </a:r>
            <a:r>
              <a:rPr lang="en-US" sz="2800" baseline="30000" dirty="0">
                <a:latin typeface="Georgia" panose="02040502050405020303" pitchFamily="18" charset="0"/>
              </a:rPr>
              <a:t>12 </a:t>
            </a:r>
            <a:r>
              <a:rPr lang="en-US" sz="2800" dirty="0">
                <a:latin typeface="Georgia" panose="02040502050405020303" pitchFamily="18" charset="0"/>
              </a:rPr>
              <a:t>For wisdom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a defense </a:t>
            </a:r>
            <a:r>
              <a:rPr lang="en-US" sz="2800" i="1" dirty="0">
                <a:latin typeface="Georgia" panose="02040502050405020303" pitchFamily="18" charset="0"/>
              </a:rPr>
              <a:t>as</a:t>
            </a:r>
            <a:r>
              <a:rPr lang="en-US" sz="2800" dirty="0">
                <a:latin typeface="Georgia" panose="02040502050405020303" pitchFamily="18" charset="0"/>
              </a:rPr>
              <a:t> money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a defense, But the excellence of knowledge </a:t>
            </a:r>
            <a:r>
              <a:rPr lang="en-US" sz="2800" i="1" dirty="0">
                <a:latin typeface="Georgia" panose="02040502050405020303" pitchFamily="18" charset="0"/>
              </a:rPr>
              <a:t>is that</a:t>
            </a:r>
            <a:r>
              <a:rPr lang="en-US" sz="2800" dirty="0">
                <a:latin typeface="Georgia" panose="02040502050405020303" pitchFamily="18" charset="0"/>
              </a:rPr>
              <a:t> wisdom gives life to those who have it.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Wisdom should be our </a:t>
            </a:r>
            <a:r>
              <a:rPr lang="en-US" sz="2800" dirty="0" err="1">
                <a:latin typeface="Georgia" panose="02040502050405020303" pitchFamily="18" charset="0"/>
              </a:rPr>
              <a:t>goal..can</a:t>
            </a:r>
            <a:r>
              <a:rPr lang="en-US" sz="2800" dirty="0">
                <a:latin typeface="Georgia" panose="02040502050405020303" pitchFamily="18" charset="0"/>
              </a:rPr>
              <a:t> be a defense (shelter)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Very beneficial.. Can give life, joy, happiness, contentment</a:t>
            </a:r>
          </a:p>
        </p:txBody>
      </p:sp>
    </p:spTree>
    <p:extLst>
      <p:ext uri="{BB962C8B-B14F-4D97-AF65-F5344CB8AC3E}">
        <p14:creationId xmlns:p14="http://schemas.microsoft.com/office/powerpoint/2010/main" val="38986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rt road leading to a house&#10;&#10;Description automatically generated with medium confidence">
            <a:extLst>
              <a:ext uri="{FF2B5EF4-FFF2-40B4-BE49-F238E27FC236}">
                <a16:creationId xmlns:a16="http://schemas.microsoft.com/office/drawing/2014/main" id="{C4CB6C6C-B176-4143-B870-5FD8CA99B2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" r="29118" b="5045"/>
          <a:stretch/>
        </p:blipFill>
        <p:spPr>
          <a:xfrm>
            <a:off x="5171544" y="-10"/>
            <a:ext cx="7020456" cy="6857990"/>
          </a:xfrm>
          <a:prstGeom prst="rect">
            <a:avLst/>
          </a:prstGeom>
        </p:spPr>
      </p:pic>
      <p:sp>
        <p:nvSpPr>
          <p:cNvPr id="105" name="Rectangle 10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0A89A3-EFFB-4FDB-A932-EF9A98DE744B}"/>
              </a:ext>
            </a:extLst>
          </p:cNvPr>
          <p:cNvSpPr/>
          <p:nvPr/>
        </p:nvSpPr>
        <p:spPr>
          <a:xfrm>
            <a:off x="0" y="-10"/>
            <a:ext cx="52673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44B5C3-CB4B-483B-A86E-3E957689A267}"/>
              </a:ext>
            </a:extLst>
          </p:cNvPr>
          <p:cNvSpPr/>
          <p:nvPr/>
        </p:nvSpPr>
        <p:spPr>
          <a:xfrm>
            <a:off x="0" y="0"/>
            <a:ext cx="12192000" cy="68580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C98B0-CD24-40F9-AF5B-953B4FE7D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397701"/>
            <a:ext cx="7846870" cy="911034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Consider God’s purpose in adversity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90783-5634-4BA0-A5AC-72086E9EE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790700"/>
            <a:ext cx="10921540" cy="406176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7:13-14 </a:t>
            </a:r>
            <a:r>
              <a:rPr lang="en-US" sz="2800" dirty="0">
                <a:latin typeface="Georgia" panose="02040502050405020303" pitchFamily="18" charset="0"/>
              </a:rPr>
              <a:t>Consider the work of God; For who can make straight what He has made crooked? </a:t>
            </a:r>
            <a:r>
              <a:rPr lang="en-US" sz="2800" baseline="30000" dirty="0">
                <a:latin typeface="Georgia" panose="02040502050405020303" pitchFamily="18" charset="0"/>
              </a:rPr>
              <a:t>14 </a:t>
            </a:r>
            <a:r>
              <a:rPr lang="en-US" sz="2800" dirty="0">
                <a:latin typeface="Georgia" panose="02040502050405020303" pitchFamily="18" charset="0"/>
              </a:rPr>
              <a:t>In the day of prosperity be joyful, But in the day of adversity consider: Surely God has appointed the one as well as the other, So that man can find out nothing </a:t>
            </a:r>
            <a:r>
              <a:rPr lang="en-US" sz="2800" i="1" dirty="0">
                <a:latin typeface="Georgia" panose="02040502050405020303" pitchFamily="18" charset="0"/>
              </a:rPr>
              <a:t>that will come</a:t>
            </a:r>
            <a:r>
              <a:rPr lang="en-US" sz="2800" dirty="0">
                <a:latin typeface="Georgia" panose="02040502050405020303" pitchFamily="18" charset="0"/>
              </a:rPr>
              <a:t> after him.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Consider the purpose of God.. accept our circumstances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God’s providence is working in both good and bad times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What is God teaching us in our present difficult time?</a:t>
            </a:r>
          </a:p>
          <a:p>
            <a:pPr lvl="1" algn="l">
              <a:buClr>
                <a:srgbClr val="00B0F0"/>
              </a:buClr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18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rt road leading to a house&#10;&#10;Description automatically generated with medium confidence">
            <a:extLst>
              <a:ext uri="{FF2B5EF4-FFF2-40B4-BE49-F238E27FC236}">
                <a16:creationId xmlns:a16="http://schemas.microsoft.com/office/drawing/2014/main" id="{C4CB6C6C-B176-4143-B870-5FD8CA99B2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23" r="-1" b="31859"/>
          <a:stretch/>
        </p:blipFill>
        <p:spPr>
          <a:xfrm>
            <a:off x="9427" y="1"/>
            <a:ext cx="12179522" cy="472439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AD2EEB5-F5B4-4BDA-8293-9A997C129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27285" y="5121601"/>
            <a:ext cx="0" cy="91440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DD249F1-491A-49E6-AF8F-9E957C6C0C64}"/>
              </a:ext>
            </a:extLst>
          </p:cNvPr>
          <p:cNvSpPr/>
          <p:nvPr/>
        </p:nvSpPr>
        <p:spPr>
          <a:xfrm>
            <a:off x="-1" y="4763065"/>
            <a:ext cx="12179522" cy="2133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C98B0-CD24-40F9-AF5B-953B4FE7D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179" y="4971649"/>
            <a:ext cx="10786465" cy="957063"/>
          </a:xfrm>
          <a:noFill/>
        </p:spPr>
        <p:txBody>
          <a:bodyPr anchor="ctr">
            <a:normAutofit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Wisdom is Good and Profitable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90783-5634-4BA0-A5AC-72086E9EE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1750" y="5829866"/>
            <a:ext cx="6791324" cy="558044"/>
          </a:xfrm>
          <a:noFill/>
        </p:spPr>
        <p:txBody>
          <a:bodyPr anchor="ctr"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Ecclesiastes 6:1 – 7:14</a:t>
            </a:r>
          </a:p>
        </p:txBody>
      </p:sp>
    </p:spTree>
    <p:extLst>
      <p:ext uri="{BB962C8B-B14F-4D97-AF65-F5344CB8AC3E}">
        <p14:creationId xmlns:p14="http://schemas.microsoft.com/office/powerpoint/2010/main" val="973490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754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Britannic Bold</vt:lpstr>
      <vt:lpstr>Calibri</vt:lpstr>
      <vt:lpstr>Calibri Light</vt:lpstr>
      <vt:lpstr>Georgia</vt:lpstr>
      <vt:lpstr>Office Theme</vt:lpstr>
      <vt:lpstr>Wisdom is Good and Profitable</vt:lpstr>
      <vt:lpstr>Without God, life is empty</vt:lpstr>
      <vt:lpstr>Without God we can’t be satisfied</vt:lpstr>
      <vt:lpstr>Only God can explain life</vt:lpstr>
      <vt:lpstr>The Value of Wisdom in Life</vt:lpstr>
      <vt:lpstr>Wisdom comes by patiently waiting</vt:lpstr>
      <vt:lpstr>Wisdom gives life and shelter </vt:lpstr>
      <vt:lpstr>Consider God’s purpose in adversity</vt:lpstr>
      <vt:lpstr>Wisdom is Good and Profitable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2021-10-03T01:47:15Z</dcterms:created>
  <dcterms:modified xsi:type="dcterms:W3CDTF">2021-10-18T16:43:53Z</dcterms:modified>
</cp:coreProperties>
</file>