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60" r:id="rId3"/>
    <p:sldId id="277" r:id="rId4"/>
    <p:sldId id="278" r:id="rId5"/>
    <p:sldId id="279" r:id="rId6"/>
    <p:sldId id="280" r:id="rId7"/>
    <p:sldId id="281" r:id="rId8"/>
    <p:sldId id="282" r:id="rId9"/>
    <p:sldId id="28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BE5DD4-A9C4-4568-AA56-3374FE5776B7}" v="1593" dt="2021-10-10T16:21:02.8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0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88DF7-362A-475F-9E97-86785A3960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892B37-A0B1-4A0A-B3B7-2F2675CCE1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A9599-5E3C-49E0-A801-252CFB8F3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8D50-E3AD-4685-8EC4-1D3520653D5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DE812-D766-45C1-BD2E-A2F6CB6E3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9F453-7188-4C81-B341-37E3616D7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9DDC-FA65-421E-8665-EC0969A9A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939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688B8-F1FF-41F2-ADCA-D3DA9ECC7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2D6857-D2EB-4351-B944-991E636125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0DCDB-A330-4AC9-95E5-F71120014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8D50-E3AD-4685-8EC4-1D3520653D5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92A1A-24C7-4249-A8B9-0261AC98D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890B1-0C1A-4257-9D04-B687EA1E0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9DDC-FA65-421E-8665-EC0969A9A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88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F805FD-9F16-4289-B409-1D939623B4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11BE5B-D951-4F41-9EA6-A1B1DB683B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D6537-3022-42C1-A23D-9A6D830D6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8D50-E3AD-4685-8EC4-1D3520653D5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E1B92-A072-40BE-A64D-D88D15729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08393-DE98-4BF6-8603-186A292CD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9DDC-FA65-421E-8665-EC0969A9A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444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AF765-A123-49E4-9F8B-B6900E3EB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D93A7-736B-43A5-94FD-BD5ACE1E2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35396-F34C-4641-B8E6-CDB87BDD5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8D50-E3AD-4685-8EC4-1D3520653D5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639C0-DC76-4DD3-B554-C7EE65DC8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64987-58FE-475E-9DE2-8E6FD7746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9DDC-FA65-421E-8665-EC0969A9A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15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F7ADB-1388-478E-8F4B-1CF3A427A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4EF3DF-660D-4CC8-B4DA-0648CEA93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66340-973F-40FE-8AFD-6B0892843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8D50-E3AD-4685-8EC4-1D3520653D5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1D69D-1E28-4B75-A9FE-455E387A5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CBD01-B252-4063-8BBC-2F65FB436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9DDC-FA65-421E-8665-EC0969A9A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189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6AEBA-A1AD-4F67-855C-0E4CAD737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4BEEB-748A-470E-A548-5DC0E466A0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8EF9C2-2B99-489D-A0E8-6D74246358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B3AFC3-FE63-4CB9-9231-30914CF8B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8D50-E3AD-4685-8EC4-1D3520653D5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AC0921-6C55-4C55-A33E-70D293894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EDBAEA-869A-4CCC-9942-149F5F255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9DDC-FA65-421E-8665-EC0969A9A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949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C3028-1BD4-485E-8AF0-2878923E6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2A0453-D939-47E9-87E2-1B538DAA3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0DC375-CF47-4C16-9279-4665650BC7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CAA940-235A-40CA-A116-428C4E16EC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FD8686-ED75-43D3-9C57-77C09ECA4C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D10CE8-8D37-4C8C-9D2A-BB8F27902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8D50-E3AD-4685-8EC4-1D3520653D5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D4A110-3082-4B62-92F4-561E2E5A8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B19CF1-9271-466B-976D-0BEC2EA92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9DDC-FA65-421E-8665-EC0969A9A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7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0A753-768D-4CC5-B670-7C734CAA5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ED3EED-983B-4550-B791-89D458B89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8D50-E3AD-4685-8EC4-1D3520653D5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9923E5-011B-4BB6-8846-AF261C7D3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B2B0DF-343E-4227-8FDA-5DAD3BB5E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9DDC-FA65-421E-8665-EC0969A9A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18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B47CDE-68CC-4B9C-9082-63BE8C9FA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8D50-E3AD-4685-8EC4-1D3520653D5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840E81-B6F6-4812-A0E0-0EA506C45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A4A0DD-E45E-476C-B1D9-67C92307E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9DDC-FA65-421E-8665-EC0969A9A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36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7DE54-20D7-4B8B-9F73-41A644A7E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C3594-170D-49E0-B2CD-63352C142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86DC45-BCB7-44E6-A8E4-5CC29C1EF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942A61-24F4-4E77-ACB4-5A84EA228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8D50-E3AD-4685-8EC4-1D3520653D5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2093FB-C361-4ACA-AA3F-47CC0553B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28732-D6A4-4893-B205-DED13CC2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9DDC-FA65-421E-8665-EC0969A9A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53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9670E-4EF3-4297-8A2D-8ACDA4DD0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B86F16-A52F-4140-BDE7-F17D380F2B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43B635-709E-457C-AA0C-B5F1282943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13DFA8-4C17-4FF5-BC2B-C9DFF5053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8D50-E3AD-4685-8EC4-1D3520653D5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23A69C-C5E2-413C-A87A-CDEF101FA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A05D27-F850-455F-8735-4599EAB9C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9DDC-FA65-421E-8665-EC0969A9A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48E8F7-C997-4D95-B584-7963F87D7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858DAF-B385-434C-AE0B-92AE414B2A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C5100-AF3A-4833-AA84-FC061AA1A7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58D50-E3AD-4685-8EC4-1D3520653D5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2D76B-9DED-4268-824F-17615E2BDC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E5EF37-3230-47F3-8EBC-0574AA31E4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F9DDC-FA65-421E-8665-EC0969A9A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389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5E7DDF8-1424-4915-A822-235611E6E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449" y="4892040"/>
            <a:ext cx="10901471" cy="842952"/>
          </a:xfrm>
          <a:noFill/>
        </p:spPr>
        <p:txBody>
          <a:bodyPr>
            <a:normAutofit/>
          </a:bodyPr>
          <a:lstStyle/>
          <a:p>
            <a:r>
              <a:rPr lang="en-US" sz="4800" dirty="0">
                <a:latin typeface="Britannic Bold" panose="020B0903060703020204" pitchFamily="34" charset="0"/>
              </a:rPr>
              <a:t>Wisdom to Avoid Extremes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6ECA618F-F2DE-4950-8A06-7EB4FC64B0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6730" y="5734992"/>
            <a:ext cx="10901471" cy="684033"/>
          </a:xfrm>
          <a:noFill/>
        </p:spPr>
        <p:txBody>
          <a:bodyPr>
            <a:no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Ecclesiastes 7:15-29</a:t>
            </a:r>
          </a:p>
        </p:txBody>
      </p:sp>
      <p:pic>
        <p:nvPicPr>
          <p:cNvPr id="5" name="Picture 4" descr="A picture containing sky, propeller, metalware, close&#10;&#10;Description automatically generated">
            <a:extLst>
              <a:ext uri="{FF2B5EF4-FFF2-40B4-BE49-F238E27FC236}">
                <a16:creationId xmlns:a16="http://schemas.microsoft.com/office/drawing/2014/main" id="{28307F57-990A-4C0E-8A0B-D511684312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31" r="-1" b="21044"/>
          <a:stretch/>
        </p:blipFill>
        <p:spPr>
          <a:xfrm>
            <a:off x="0" y="0"/>
            <a:ext cx="12205642" cy="460360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56025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sky, propeller, metalware, close&#10;&#10;Description automatically generated">
            <a:extLst>
              <a:ext uri="{FF2B5EF4-FFF2-40B4-BE49-F238E27FC236}">
                <a16:creationId xmlns:a16="http://schemas.microsoft.com/office/drawing/2014/main" id="{28307F57-990A-4C0E-8A0B-D511684312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14" r="23585" b="176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EDA642-1B7F-4710-A50A-8A3A978BD53A}"/>
              </a:ext>
            </a:extLst>
          </p:cNvPr>
          <p:cNvSpPr/>
          <p:nvPr/>
        </p:nvSpPr>
        <p:spPr>
          <a:xfrm>
            <a:off x="0" y="0"/>
            <a:ext cx="41243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77652D-4476-4D83-A0EF-B8F145310710}"/>
              </a:ext>
            </a:extLst>
          </p:cNvPr>
          <p:cNvSpPr/>
          <p:nvPr/>
        </p:nvSpPr>
        <p:spPr>
          <a:xfrm>
            <a:off x="4227576" y="6558"/>
            <a:ext cx="7964424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DCFFB1-B776-4169-A429-E3620F91B9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925914"/>
            <a:ext cx="11232991" cy="3925974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Eccl 7:15-18 </a:t>
            </a:r>
            <a:r>
              <a:rPr lang="en-US" sz="2800" dirty="0">
                <a:latin typeface="Georgia" panose="02040502050405020303" pitchFamily="18" charset="0"/>
              </a:rPr>
              <a:t>I have seen everything in my days of vanity.. There is a just </a:t>
            </a:r>
            <a:r>
              <a:rPr lang="en-US" sz="2800" i="1" dirty="0">
                <a:latin typeface="Georgia" panose="02040502050405020303" pitchFamily="18" charset="0"/>
              </a:rPr>
              <a:t>man</a:t>
            </a:r>
            <a:r>
              <a:rPr lang="en-US" sz="2800" dirty="0">
                <a:latin typeface="Georgia" panose="02040502050405020303" pitchFamily="18" charset="0"/>
              </a:rPr>
              <a:t> who perishes in his righteousness, And there is a wicked </a:t>
            </a:r>
            <a:r>
              <a:rPr lang="en-US" sz="2800" i="1" dirty="0">
                <a:latin typeface="Georgia" panose="02040502050405020303" pitchFamily="18" charset="0"/>
              </a:rPr>
              <a:t>man</a:t>
            </a:r>
            <a:r>
              <a:rPr lang="en-US" sz="2800" dirty="0">
                <a:latin typeface="Georgia" panose="02040502050405020303" pitchFamily="18" charset="0"/>
              </a:rPr>
              <a:t> who prolongs </a:t>
            </a:r>
            <a:r>
              <a:rPr lang="en-US" sz="2800" i="1" dirty="0">
                <a:latin typeface="Georgia" panose="02040502050405020303" pitchFamily="18" charset="0"/>
              </a:rPr>
              <a:t>life</a:t>
            </a:r>
            <a:r>
              <a:rPr lang="en-US" sz="2800" dirty="0">
                <a:latin typeface="Georgia" panose="02040502050405020303" pitchFamily="18" charset="0"/>
              </a:rPr>
              <a:t> in his wickedness.</a:t>
            </a:r>
            <a:r>
              <a:rPr lang="en-US" sz="2800" baseline="30000" dirty="0">
                <a:latin typeface="Georgia" panose="02040502050405020303" pitchFamily="18" charset="0"/>
              </a:rPr>
              <a:t>16 </a:t>
            </a:r>
            <a:r>
              <a:rPr lang="en-US" sz="2800" dirty="0">
                <a:latin typeface="Georgia" panose="02040502050405020303" pitchFamily="18" charset="0"/>
              </a:rPr>
              <a:t>Do not be overly righteous, Nor be overly wise: Why should you destroy yourself?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Why do good people not always outlive bad people?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Don’t be </a:t>
            </a:r>
            <a:r>
              <a:rPr lang="en-US" sz="2800" u="sng" dirty="0">
                <a:latin typeface="Georgia" panose="02040502050405020303" pitchFamily="18" charset="0"/>
              </a:rPr>
              <a:t>overly</a:t>
            </a:r>
            <a:r>
              <a:rPr lang="en-US" sz="2800" dirty="0">
                <a:latin typeface="Georgia" panose="02040502050405020303" pitchFamily="18" charset="0"/>
              </a:rPr>
              <a:t> righteous/wise won’t lengthen life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Overly strict, showing yourself wise will cause problems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endParaRPr lang="en-US" sz="3200" dirty="0">
              <a:latin typeface="Georgia" panose="02040502050405020303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D9822-53FD-4C92-B417-C34547E162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454729"/>
            <a:ext cx="7084869" cy="824091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Balanced Living</a:t>
            </a:r>
          </a:p>
        </p:txBody>
      </p:sp>
    </p:spTree>
    <p:extLst>
      <p:ext uri="{BB962C8B-B14F-4D97-AF65-F5344CB8AC3E}">
        <p14:creationId xmlns:p14="http://schemas.microsoft.com/office/powerpoint/2010/main" val="16242182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sky, propeller, metalware, close&#10;&#10;Description automatically generated">
            <a:extLst>
              <a:ext uri="{FF2B5EF4-FFF2-40B4-BE49-F238E27FC236}">
                <a16:creationId xmlns:a16="http://schemas.microsoft.com/office/drawing/2014/main" id="{28307F57-990A-4C0E-8A0B-D511684312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14" r="23585" b="176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EDA642-1B7F-4710-A50A-8A3A978BD53A}"/>
              </a:ext>
            </a:extLst>
          </p:cNvPr>
          <p:cNvSpPr/>
          <p:nvPr/>
        </p:nvSpPr>
        <p:spPr>
          <a:xfrm>
            <a:off x="0" y="0"/>
            <a:ext cx="41243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77652D-4476-4D83-A0EF-B8F145310710}"/>
              </a:ext>
            </a:extLst>
          </p:cNvPr>
          <p:cNvSpPr/>
          <p:nvPr/>
        </p:nvSpPr>
        <p:spPr>
          <a:xfrm>
            <a:off x="4227576" y="6558"/>
            <a:ext cx="7964424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DCFFB1-B776-4169-A429-E3620F91B9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943331"/>
            <a:ext cx="11232991" cy="3925974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7:17-18 </a:t>
            </a:r>
            <a:r>
              <a:rPr lang="en-US" sz="2800" dirty="0">
                <a:latin typeface="Georgia" panose="02040502050405020303" pitchFamily="18" charset="0"/>
              </a:rPr>
              <a:t>Do not be overly wicked, Nor be foolish: Why should you die before your time? </a:t>
            </a:r>
            <a:r>
              <a:rPr lang="en-US" sz="2800" baseline="30000" dirty="0">
                <a:latin typeface="Georgia" panose="02040502050405020303" pitchFamily="18" charset="0"/>
              </a:rPr>
              <a:t>18 </a:t>
            </a:r>
            <a:r>
              <a:rPr lang="en-US" sz="2800" i="1" dirty="0">
                <a:latin typeface="Georgia" panose="02040502050405020303" pitchFamily="18" charset="0"/>
              </a:rPr>
              <a:t>It is</a:t>
            </a:r>
            <a:r>
              <a:rPr lang="en-US" sz="2800" dirty="0">
                <a:latin typeface="Georgia" panose="02040502050405020303" pitchFamily="18" charset="0"/>
              </a:rPr>
              <a:t> good that you grasp this, And also not remove your hand from the other; For he who fears God will escape them all.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Don’t relax all restraint.. overly righteous to overly wicked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Not saying a little wickedness is okay.. always keep control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By fearing God we can have restraint on extremes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endParaRPr lang="en-US" sz="3200" dirty="0">
              <a:latin typeface="Georgia" panose="02040502050405020303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D9822-53FD-4C92-B417-C34547E162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594528"/>
            <a:ext cx="7084869" cy="824091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From one extreme to other</a:t>
            </a:r>
          </a:p>
        </p:txBody>
      </p:sp>
    </p:spTree>
    <p:extLst>
      <p:ext uri="{BB962C8B-B14F-4D97-AF65-F5344CB8AC3E}">
        <p14:creationId xmlns:p14="http://schemas.microsoft.com/office/powerpoint/2010/main" val="41272604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sky, propeller, metalware, close&#10;&#10;Description automatically generated">
            <a:extLst>
              <a:ext uri="{FF2B5EF4-FFF2-40B4-BE49-F238E27FC236}">
                <a16:creationId xmlns:a16="http://schemas.microsoft.com/office/drawing/2014/main" id="{28307F57-990A-4C0E-8A0B-D511684312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14" r="23585" b="176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EDA642-1B7F-4710-A50A-8A3A978BD53A}"/>
              </a:ext>
            </a:extLst>
          </p:cNvPr>
          <p:cNvSpPr/>
          <p:nvPr/>
        </p:nvSpPr>
        <p:spPr>
          <a:xfrm>
            <a:off x="0" y="0"/>
            <a:ext cx="41243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77652D-4476-4D83-A0EF-B8F145310710}"/>
              </a:ext>
            </a:extLst>
          </p:cNvPr>
          <p:cNvSpPr/>
          <p:nvPr/>
        </p:nvSpPr>
        <p:spPr>
          <a:xfrm>
            <a:off x="4227576" y="6558"/>
            <a:ext cx="7964424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DCFFB1-B776-4169-A429-E3620F91B9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943331"/>
            <a:ext cx="10721243" cy="3925974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7:19-20 </a:t>
            </a:r>
            <a:r>
              <a:rPr lang="en-US" sz="3000" dirty="0">
                <a:latin typeface="Georgia" panose="02040502050405020303" pitchFamily="18" charset="0"/>
              </a:rPr>
              <a:t>Wisdom strengthens the wise More than ten rulers of the city. </a:t>
            </a:r>
            <a:r>
              <a:rPr lang="en-US" sz="3000" baseline="30000" dirty="0">
                <a:latin typeface="Georgia" panose="02040502050405020303" pitchFamily="18" charset="0"/>
              </a:rPr>
              <a:t>20 </a:t>
            </a:r>
            <a:r>
              <a:rPr lang="en-US" sz="3000" dirty="0">
                <a:latin typeface="Georgia" panose="02040502050405020303" pitchFamily="18" charset="0"/>
              </a:rPr>
              <a:t>For </a:t>
            </a:r>
            <a:r>
              <a:rPr lang="en-US" sz="3000" i="1" dirty="0">
                <a:latin typeface="Georgia" panose="02040502050405020303" pitchFamily="18" charset="0"/>
              </a:rPr>
              <a:t>there is</a:t>
            </a:r>
            <a:r>
              <a:rPr lang="en-US" sz="3000" dirty="0">
                <a:latin typeface="Georgia" panose="02040502050405020303" pitchFamily="18" charset="0"/>
              </a:rPr>
              <a:t> not a just man on earth who does good and does not sin.</a:t>
            </a:r>
            <a:endParaRPr lang="en-US" sz="2800" dirty="0">
              <a:latin typeface="Georgia" panose="02040502050405020303" pitchFamily="18" charset="0"/>
            </a:endParaRP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Wisdom does more for us than 10 rulers can do for the city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We must depend on God.. Not one of us is without sin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1 Kings 8:46 Rom 3:9-20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endParaRPr lang="en-US" sz="3200" dirty="0">
              <a:latin typeface="Georgia" panose="02040502050405020303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D9822-53FD-4C92-B417-C34547E162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594528"/>
            <a:ext cx="7084869" cy="824091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Wisdom strengthens the wise</a:t>
            </a:r>
          </a:p>
        </p:txBody>
      </p:sp>
    </p:spTree>
    <p:extLst>
      <p:ext uri="{BB962C8B-B14F-4D97-AF65-F5344CB8AC3E}">
        <p14:creationId xmlns:p14="http://schemas.microsoft.com/office/powerpoint/2010/main" val="2507876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sky, propeller, metalware, close&#10;&#10;Description automatically generated">
            <a:extLst>
              <a:ext uri="{FF2B5EF4-FFF2-40B4-BE49-F238E27FC236}">
                <a16:creationId xmlns:a16="http://schemas.microsoft.com/office/drawing/2014/main" id="{28307F57-990A-4C0E-8A0B-D511684312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14" r="23585" b="176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EDA642-1B7F-4710-A50A-8A3A978BD53A}"/>
              </a:ext>
            </a:extLst>
          </p:cNvPr>
          <p:cNvSpPr/>
          <p:nvPr/>
        </p:nvSpPr>
        <p:spPr>
          <a:xfrm>
            <a:off x="0" y="0"/>
            <a:ext cx="41243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77652D-4476-4D83-A0EF-B8F145310710}"/>
              </a:ext>
            </a:extLst>
          </p:cNvPr>
          <p:cNvSpPr/>
          <p:nvPr/>
        </p:nvSpPr>
        <p:spPr>
          <a:xfrm>
            <a:off x="4227576" y="6558"/>
            <a:ext cx="7964424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DCFFB1-B776-4169-A429-E3620F91B9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943331"/>
            <a:ext cx="10756077" cy="3925974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7:21-22 </a:t>
            </a:r>
            <a:r>
              <a:rPr lang="en-US" sz="2800" dirty="0">
                <a:latin typeface="Georgia" panose="02040502050405020303" pitchFamily="18" charset="0"/>
              </a:rPr>
              <a:t>Also do not take to heart everything people say, lest you hear your servant cursing you. </a:t>
            </a:r>
            <a:r>
              <a:rPr lang="en-US" sz="2800" baseline="30000" dirty="0">
                <a:latin typeface="Georgia" panose="02040502050405020303" pitchFamily="18" charset="0"/>
              </a:rPr>
              <a:t>22 </a:t>
            </a:r>
            <a:r>
              <a:rPr lang="en-US" sz="2800" dirty="0">
                <a:latin typeface="Georgia" panose="02040502050405020303" pitchFamily="18" charset="0"/>
              </a:rPr>
              <a:t>For many times, also, your own heart has known that even you have cursed others.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Don’t listen too closely to what people say about you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Recall that you have spoken unkind things also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Wisdom will help us avoid extremes.. Be merciful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endParaRPr lang="en-US" sz="3200" dirty="0">
              <a:latin typeface="Georgia" panose="02040502050405020303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D9822-53FD-4C92-B417-C34547E162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594528"/>
            <a:ext cx="7084869" cy="824091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Use of the tongue</a:t>
            </a:r>
          </a:p>
        </p:txBody>
      </p:sp>
    </p:spTree>
    <p:extLst>
      <p:ext uri="{BB962C8B-B14F-4D97-AF65-F5344CB8AC3E}">
        <p14:creationId xmlns:p14="http://schemas.microsoft.com/office/powerpoint/2010/main" val="2554954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sky, propeller, metalware, close&#10;&#10;Description automatically generated">
            <a:extLst>
              <a:ext uri="{FF2B5EF4-FFF2-40B4-BE49-F238E27FC236}">
                <a16:creationId xmlns:a16="http://schemas.microsoft.com/office/drawing/2014/main" id="{28307F57-990A-4C0E-8A0B-D511684312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14" r="23585" b="176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EDA642-1B7F-4710-A50A-8A3A978BD53A}"/>
              </a:ext>
            </a:extLst>
          </p:cNvPr>
          <p:cNvSpPr/>
          <p:nvPr/>
        </p:nvSpPr>
        <p:spPr>
          <a:xfrm>
            <a:off x="0" y="0"/>
            <a:ext cx="41243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77652D-4476-4D83-A0EF-B8F145310710}"/>
              </a:ext>
            </a:extLst>
          </p:cNvPr>
          <p:cNvSpPr/>
          <p:nvPr/>
        </p:nvSpPr>
        <p:spPr>
          <a:xfrm>
            <a:off x="4227576" y="6558"/>
            <a:ext cx="7964424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DCFFB1-B776-4169-A429-E3620F91B9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943331"/>
            <a:ext cx="11060877" cy="3925974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7:23-25 </a:t>
            </a:r>
            <a:r>
              <a:rPr lang="en-US" sz="2800" dirty="0">
                <a:latin typeface="Georgia" panose="02040502050405020303" pitchFamily="18" charset="0"/>
              </a:rPr>
              <a:t>All this I have proved by wisdom. I said, “I will be wise”; But it </a:t>
            </a:r>
            <a:r>
              <a:rPr lang="en-US" sz="2800" i="1" dirty="0">
                <a:latin typeface="Georgia" panose="02040502050405020303" pitchFamily="18" charset="0"/>
              </a:rPr>
              <a:t>was</a:t>
            </a:r>
            <a:r>
              <a:rPr lang="en-US" sz="2800" dirty="0">
                <a:latin typeface="Georgia" panose="02040502050405020303" pitchFamily="18" charset="0"/>
              </a:rPr>
              <a:t> far from me. </a:t>
            </a:r>
            <a:r>
              <a:rPr lang="en-US" sz="2800" baseline="30000" dirty="0">
                <a:latin typeface="Georgia" panose="02040502050405020303" pitchFamily="18" charset="0"/>
              </a:rPr>
              <a:t>24 </a:t>
            </a:r>
            <a:r>
              <a:rPr lang="en-US" sz="2800" dirty="0">
                <a:latin typeface="Georgia" panose="02040502050405020303" pitchFamily="18" charset="0"/>
              </a:rPr>
              <a:t>As for that which is far off and exceed-</a:t>
            </a:r>
            <a:r>
              <a:rPr lang="en-US" sz="2800" dirty="0" err="1">
                <a:latin typeface="Georgia" panose="02040502050405020303" pitchFamily="18" charset="0"/>
              </a:rPr>
              <a:t>ingly</a:t>
            </a:r>
            <a:r>
              <a:rPr lang="en-US" sz="2800" dirty="0">
                <a:latin typeface="Georgia" panose="02040502050405020303" pitchFamily="18" charset="0"/>
              </a:rPr>
              <a:t> deep, Who can find it out? I applied my heart to know, to search and seek out wisdom and the reason </a:t>
            </a:r>
            <a:r>
              <a:rPr lang="en-US" sz="2800" i="1" dirty="0">
                <a:latin typeface="Georgia" panose="02040502050405020303" pitchFamily="18" charset="0"/>
              </a:rPr>
              <a:t>of things,</a:t>
            </a:r>
            <a:r>
              <a:rPr lang="en-US" sz="2800" dirty="0">
                <a:latin typeface="Georgia" panose="02040502050405020303" pitchFamily="18" charset="0"/>
              </a:rPr>
              <a:t> to know the wickedness of folly, Even of foolishness </a:t>
            </a:r>
            <a:r>
              <a:rPr lang="en-US" sz="2800" i="1" dirty="0">
                <a:latin typeface="Georgia" panose="02040502050405020303" pitchFamily="18" charset="0"/>
              </a:rPr>
              <a:t>and</a:t>
            </a:r>
            <a:r>
              <a:rPr lang="en-US" sz="2800" dirty="0">
                <a:latin typeface="Georgia" panose="02040502050405020303" pitchFamily="18" charset="0"/>
              </a:rPr>
              <a:t> madness.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Solomon admits he was unable to attain ultimate wisdom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He learned valuable lessons, but not full essence 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endParaRPr lang="en-US" sz="3200" dirty="0">
              <a:latin typeface="Georgia" panose="02040502050405020303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D9822-53FD-4C92-B417-C34547E162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594528"/>
            <a:ext cx="7084869" cy="824091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Ultimate wisdom is beyond us</a:t>
            </a:r>
          </a:p>
        </p:txBody>
      </p:sp>
    </p:spTree>
    <p:extLst>
      <p:ext uri="{BB962C8B-B14F-4D97-AF65-F5344CB8AC3E}">
        <p14:creationId xmlns:p14="http://schemas.microsoft.com/office/powerpoint/2010/main" val="36462035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sky, propeller, metalware, close&#10;&#10;Description automatically generated">
            <a:extLst>
              <a:ext uri="{FF2B5EF4-FFF2-40B4-BE49-F238E27FC236}">
                <a16:creationId xmlns:a16="http://schemas.microsoft.com/office/drawing/2014/main" id="{28307F57-990A-4C0E-8A0B-D511684312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14" r="23585" b="176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EDA642-1B7F-4710-A50A-8A3A978BD53A}"/>
              </a:ext>
            </a:extLst>
          </p:cNvPr>
          <p:cNvSpPr/>
          <p:nvPr/>
        </p:nvSpPr>
        <p:spPr>
          <a:xfrm>
            <a:off x="0" y="0"/>
            <a:ext cx="41243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77652D-4476-4D83-A0EF-B8F145310710}"/>
              </a:ext>
            </a:extLst>
          </p:cNvPr>
          <p:cNvSpPr/>
          <p:nvPr/>
        </p:nvSpPr>
        <p:spPr>
          <a:xfrm>
            <a:off x="4227576" y="6558"/>
            <a:ext cx="7964424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DCFFB1-B776-4169-A429-E3620F91B9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943331"/>
            <a:ext cx="11060877" cy="3925974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Georgia" panose="02040502050405020303" pitchFamily="18" charset="0"/>
              </a:rPr>
              <a:t>7:26-28 </a:t>
            </a:r>
            <a:r>
              <a:rPr lang="en-US" sz="2600" dirty="0">
                <a:latin typeface="Georgia" panose="02040502050405020303" pitchFamily="18" charset="0"/>
              </a:rPr>
              <a:t>And I find more bitter than death The woman whose heart </a:t>
            </a:r>
            <a:r>
              <a:rPr lang="en-US" sz="2600" i="1" dirty="0">
                <a:latin typeface="Georgia" panose="02040502050405020303" pitchFamily="18" charset="0"/>
              </a:rPr>
              <a:t>is</a:t>
            </a:r>
            <a:r>
              <a:rPr lang="en-US" sz="2600" dirty="0">
                <a:latin typeface="Georgia" panose="02040502050405020303" pitchFamily="18" charset="0"/>
              </a:rPr>
              <a:t> snares and nets, Whose hands </a:t>
            </a:r>
            <a:r>
              <a:rPr lang="en-US" sz="2600" i="1" dirty="0">
                <a:latin typeface="Georgia" panose="02040502050405020303" pitchFamily="18" charset="0"/>
              </a:rPr>
              <a:t>are</a:t>
            </a:r>
            <a:r>
              <a:rPr lang="en-US" sz="2600" dirty="0">
                <a:latin typeface="Georgia" panose="02040502050405020303" pitchFamily="18" charset="0"/>
              </a:rPr>
              <a:t> fetters. He who pleases God shall escape from her, But the sinner shall be trapped by her. </a:t>
            </a:r>
            <a:r>
              <a:rPr lang="en-US" sz="2600" baseline="30000" dirty="0">
                <a:latin typeface="Georgia" panose="02040502050405020303" pitchFamily="18" charset="0"/>
              </a:rPr>
              <a:t>27 </a:t>
            </a:r>
            <a:r>
              <a:rPr lang="en-US" sz="2600" dirty="0">
                <a:latin typeface="Georgia" panose="02040502050405020303" pitchFamily="18" charset="0"/>
              </a:rPr>
              <a:t>“Here is what I have found,” says the Preacher, “</a:t>
            </a:r>
            <a:r>
              <a:rPr lang="en-US" sz="2600" i="1" dirty="0">
                <a:latin typeface="Georgia" panose="02040502050405020303" pitchFamily="18" charset="0"/>
              </a:rPr>
              <a:t>Adding</a:t>
            </a:r>
            <a:r>
              <a:rPr lang="en-US" sz="2600" dirty="0">
                <a:latin typeface="Georgia" panose="02040502050405020303" pitchFamily="18" charset="0"/>
              </a:rPr>
              <a:t> one thing to the other to find out the reason, </a:t>
            </a:r>
            <a:r>
              <a:rPr lang="en-US" sz="2600" baseline="30000" dirty="0">
                <a:latin typeface="Georgia" panose="02040502050405020303" pitchFamily="18" charset="0"/>
              </a:rPr>
              <a:t>28 </a:t>
            </a:r>
            <a:r>
              <a:rPr lang="en-US" sz="2600" dirty="0">
                <a:latin typeface="Georgia" panose="02040502050405020303" pitchFamily="18" charset="0"/>
              </a:rPr>
              <a:t>Which my soul still seeks but I cannot find: One man among a thousand I have found, But a woman among all these I have not found.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Solomon’s great failure in his choice of wives (1 Kings 11:1-8)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He extols the value of a godly wife Eccl 9:9 Prov 12:4 31:10-31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endParaRPr lang="en-US" sz="3200" dirty="0">
              <a:latin typeface="Georgia" panose="02040502050405020303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D9822-53FD-4C92-B417-C34547E162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594528"/>
            <a:ext cx="7084869" cy="824091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An experience worse than death</a:t>
            </a:r>
          </a:p>
        </p:txBody>
      </p:sp>
    </p:spTree>
    <p:extLst>
      <p:ext uri="{BB962C8B-B14F-4D97-AF65-F5344CB8AC3E}">
        <p14:creationId xmlns:p14="http://schemas.microsoft.com/office/powerpoint/2010/main" val="2110218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sky, propeller, metalware, close&#10;&#10;Description automatically generated">
            <a:extLst>
              <a:ext uri="{FF2B5EF4-FFF2-40B4-BE49-F238E27FC236}">
                <a16:creationId xmlns:a16="http://schemas.microsoft.com/office/drawing/2014/main" id="{28307F57-990A-4C0E-8A0B-D511684312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14" r="23585" b="176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EDA642-1B7F-4710-A50A-8A3A978BD53A}"/>
              </a:ext>
            </a:extLst>
          </p:cNvPr>
          <p:cNvSpPr/>
          <p:nvPr/>
        </p:nvSpPr>
        <p:spPr>
          <a:xfrm>
            <a:off x="0" y="0"/>
            <a:ext cx="41243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77652D-4476-4D83-A0EF-B8F145310710}"/>
              </a:ext>
            </a:extLst>
          </p:cNvPr>
          <p:cNvSpPr/>
          <p:nvPr/>
        </p:nvSpPr>
        <p:spPr>
          <a:xfrm>
            <a:off x="4227576" y="6558"/>
            <a:ext cx="7964424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DCFFB1-B776-4169-A429-E3620F91B9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943331"/>
            <a:ext cx="11060877" cy="3925974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7:29 Truly, this only I have found: that God made man upright, But they have sought out many schemes.”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Adam and Eve were created in innocence 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Man/woman both chose to sin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Man has sought out many schemes (explanations)</a:t>
            </a: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8:1 </a:t>
            </a:r>
            <a:r>
              <a:rPr lang="en-US" sz="3200" dirty="0"/>
              <a:t>Who </a:t>
            </a:r>
            <a:r>
              <a:rPr lang="en-US" sz="3200" i="1" dirty="0"/>
              <a:t>is</a:t>
            </a:r>
            <a:r>
              <a:rPr lang="en-US" sz="3200" dirty="0"/>
              <a:t> like a wise </a:t>
            </a:r>
            <a:r>
              <a:rPr lang="en-US" sz="3200" i="1" dirty="0"/>
              <a:t>man?</a:t>
            </a:r>
            <a:r>
              <a:rPr lang="en-US" sz="3200" dirty="0"/>
              <a:t> And who knows the interpretation of a thing? A man’s wisdom makes his face shine, And the sternness of his face is changed.</a:t>
            </a:r>
            <a:endParaRPr lang="en-US" sz="3200" dirty="0">
              <a:latin typeface="Georgia" panose="02040502050405020303" pitchFamily="18" charset="0"/>
            </a:endParaRP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endParaRPr lang="en-US" sz="3200" dirty="0">
              <a:latin typeface="Georgia" panose="02040502050405020303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D9822-53FD-4C92-B417-C34547E162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594528"/>
            <a:ext cx="7084869" cy="824091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Our failures are on us</a:t>
            </a:r>
          </a:p>
        </p:txBody>
      </p:sp>
    </p:spTree>
    <p:extLst>
      <p:ext uri="{BB962C8B-B14F-4D97-AF65-F5344CB8AC3E}">
        <p14:creationId xmlns:p14="http://schemas.microsoft.com/office/powerpoint/2010/main" val="75700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5E7DDF8-1424-4915-A822-235611E6E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449" y="4892040"/>
            <a:ext cx="10901471" cy="842952"/>
          </a:xfrm>
          <a:noFill/>
        </p:spPr>
        <p:txBody>
          <a:bodyPr>
            <a:normAutofit/>
          </a:bodyPr>
          <a:lstStyle/>
          <a:p>
            <a:r>
              <a:rPr lang="en-US" sz="4800" dirty="0">
                <a:latin typeface="Britannic Bold" panose="020B0903060703020204" pitchFamily="34" charset="0"/>
              </a:rPr>
              <a:t>Wisdom to Avoid Extremes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6ECA618F-F2DE-4950-8A06-7EB4FC64B0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6730" y="5734992"/>
            <a:ext cx="10901471" cy="684033"/>
          </a:xfrm>
          <a:noFill/>
        </p:spPr>
        <p:txBody>
          <a:bodyPr>
            <a:no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Ecclesiastes 7:15-29</a:t>
            </a:r>
          </a:p>
        </p:txBody>
      </p:sp>
      <p:pic>
        <p:nvPicPr>
          <p:cNvPr id="5" name="Picture 4" descr="A picture containing sky, propeller, metalware, close&#10;&#10;Description automatically generated">
            <a:extLst>
              <a:ext uri="{FF2B5EF4-FFF2-40B4-BE49-F238E27FC236}">
                <a16:creationId xmlns:a16="http://schemas.microsoft.com/office/drawing/2014/main" id="{28307F57-990A-4C0E-8A0B-D511684312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31" r="-1" b="21044"/>
          <a:stretch/>
        </p:blipFill>
        <p:spPr>
          <a:xfrm>
            <a:off x="0" y="0"/>
            <a:ext cx="12205642" cy="460360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835512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625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Britannic Bold</vt:lpstr>
      <vt:lpstr>Calibri</vt:lpstr>
      <vt:lpstr>Calibri Light</vt:lpstr>
      <vt:lpstr>Georgia</vt:lpstr>
      <vt:lpstr>Office Theme</vt:lpstr>
      <vt:lpstr>Wisdom to Avoid Extremes</vt:lpstr>
      <vt:lpstr>Balanced Living</vt:lpstr>
      <vt:lpstr>From one extreme to other</vt:lpstr>
      <vt:lpstr>Wisdom strengthens the wise</vt:lpstr>
      <vt:lpstr>Use of the tongue</vt:lpstr>
      <vt:lpstr>Ultimate wisdom is beyond us</vt:lpstr>
      <vt:lpstr>An experience worse than death</vt:lpstr>
      <vt:lpstr>Our failures are on us</vt:lpstr>
      <vt:lpstr>Wisdom to Avoid Extremes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2</cp:revision>
  <dcterms:created xsi:type="dcterms:W3CDTF">2021-10-09T18:30:49Z</dcterms:created>
  <dcterms:modified xsi:type="dcterms:W3CDTF">2021-10-18T16:46:20Z</dcterms:modified>
</cp:coreProperties>
</file>