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8909EC-C538-46FC-916B-7AE4A2055D88}" v="1932" dt="2021-09-05T17:42:22.5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7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C4FC9-9D40-456F-8009-22B6E518CA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C360F9-7A4E-46CF-B3C1-53485F8FB7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670B9-700D-4A04-9A58-EC49157DB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EC4D-4ECC-4416-AAA1-C8ACA22B26CE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47659-E9BE-48C5-A594-959DCAAA4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46E3E-EE64-4034-987E-D63324F4C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5B04-939B-4A26-BEDF-E8BD9F77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8566-8E9A-4FE9-A1C9-95814C6FC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E8BA5-B225-43FD-B752-9CBFD56CF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8E96F-B0C0-4AE1-B9EA-BAD369EA4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EC4D-4ECC-4416-AAA1-C8ACA22B26CE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AAD19-6D1E-4DB2-96F0-8CDEC7027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4C001-D770-4BB0-9AFD-6EFAFDC03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5B04-939B-4A26-BEDF-E8BD9F77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0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7F4A18-EEBA-4F3B-8FE1-9518C3FCFD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87482C-1644-4AD0-BE1E-1987B9F77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D4FA5-6310-434A-AFF2-A22A624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EC4D-4ECC-4416-AAA1-C8ACA22B26CE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FFD47-EECE-4BA9-B9E8-26811722B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80E25-F610-4421-90E3-31AF3425C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5B04-939B-4A26-BEDF-E8BD9F77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5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88CC6-9420-4063-AAA2-DEF7791DB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8F4EA-CB2A-45E0-8E9D-E60783AFA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0D947-8116-4A09-AD63-04458CE11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EC4D-4ECC-4416-AAA1-C8ACA22B26CE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4239C-0C82-401C-BB86-EBFAB5F3B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76091-7F3C-4949-9A6B-04B3A7DD5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5B04-939B-4A26-BEDF-E8BD9F77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56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59834-5799-4C25-A77A-184AD40B9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DBA-A722-4E83-8334-24D1EF66E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81559-444D-4E69-A15C-08229EAF6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EC4D-4ECC-4416-AAA1-C8ACA22B26CE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E63A2-C036-41EB-AFF1-B8343CC41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25D64-0E27-4D1B-B173-EF34F6F4B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5B04-939B-4A26-BEDF-E8BD9F77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2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72E4B-74F2-445E-A917-350566009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AC6C1-EE5B-42D6-ADB0-A60C1F0038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8FDF37-6255-4F4B-A8FF-3B96D294C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3941BD-6631-4737-96DF-317416B7B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EC4D-4ECC-4416-AAA1-C8ACA22B26CE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E2C000-2ED0-4674-A3EB-4D6AE8BA2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E3C3D-1102-4455-897B-DD7D200F3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5B04-939B-4A26-BEDF-E8BD9F77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BD45F-2FC8-4B5C-AED0-B9431B334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BFAF3-B019-44CA-BA45-D87F179C8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A062E0-1FBB-48FB-93BB-BC78563CA6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31D3F2-DC96-4041-AB69-4F096E1A6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CC16FD-6C72-43AF-930B-9A6902CEB9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23FA38-7F76-4196-9DAE-2DE72BF61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EC4D-4ECC-4416-AAA1-C8ACA22B26CE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B1BCA8-83C6-44DB-8B57-345B8F0B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DF4579-5F50-4F5C-9A97-406EB50A6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5B04-939B-4A26-BEDF-E8BD9F77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89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D8DE9-59F1-4AEC-A620-A68BD3A79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DB10C9-B870-41F4-AB34-93D3031CD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EC4D-4ECC-4416-AAA1-C8ACA22B26CE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42B396-80F2-49DC-92B1-CA27D07E7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10BB48-E494-487B-8D89-D129DFAB0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5B04-939B-4A26-BEDF-E8BD9F77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8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D79517-C47C-4705-BFE9-65609A83D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EC4D-4ECC-4416-AAA1-C8ACA22B26CE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6CF768-668D-4CF9-95FC-C54370994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00F230-B590-4386-B383-5F4F4B246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5B04-939B-4A26-BEDF-E8BD9F77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45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B1824-087C-4FE2-BE88-BB36A5B65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0AF5B-C28A-48A4-B9A3-A02A7C948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DE79A8-2FB5-4254-89DF-01FC91BCCF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369FED-22A9-43B8-8E26-4618B99D2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EC4D-4ECC-4416-AAA1-C8ACA22B26CE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0CEE33-3C3C-4971-968D-DBDECC96B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86D98C-9C58-4C39-B9DA-8FD6E4C12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5B04-939B-4A26-BEDF-E8BD9F77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81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6979F-7374-4322-B0E9-24480FCD9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47A018-7EF6-478D-B2C0-0CCDB77F3A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A6FE9C-29BD-4C71-9829-1E096F052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FB4ABE-E519-4F6A-93C7-027006E43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EC4D-4ECC-4416-AAA1-C8ACA22B26CE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2034C4-2E46-4FD3-A4F9-9693F4814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DB45A6-4A16-42B7-BC0C-6C2B35D78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5B04-939B-4A26-BEDF-E8BD9F77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81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47A1B3-165D-4E75-9AFB-065A3A3BF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788CF3-C3BE-4DBA-B452-EE91BA42C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DDBFA-5B12-49BE-B638-BDACECF6A9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EEC4D-4ECC-4416-AAA1-C8ACA22B26CE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CE634-F99B-43FA-8671-298EAF2B45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EF23E-11C2-4831-92E5-02A5994B13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75B04-939B-4A26-BEDF-E8BD9F77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1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7ADD6-78A9-4B9C-920B-C25D069E1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754880"/>
            <a:ext cx="10515600" cy="93268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4472C4"/>
                </a:solidFill>
                <a:latin typeface="Britannic Bold" panose="020B0903060703020204" pitchFamily="34" charset="0"/>
              </a:rPr>
              <a:t>Chasing after the Wind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FB2C42-4745-485A-9EDE-354CF9F96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740666"/>
            <a:ext cx="10515600" cy="717284"/>
          </a:xfrm>
        </p:spPr>
        <p:txBody>
          <a:bodyPr anchor="t">
            <a:no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Ecclesiastes 1-2</a:t>
            </a:r>
          </a:p>
        </p:txBody>
      </p:sp>
      <p:pic>
        <p:nvPicPr>
          <p:cNvPr id="7" name="Picture 6" descr="A picture containing grass, outdoor&#10;&#10;Description automatically generated">
            <a:extLst>
              <a:ext uri="{FF2B5EF4-FFF2-40B4-BE49-F238E27FC236}">
                <a16:creationId xmlns:a16="http://schemas.microsoft.com/office/drawing/2014/main" id="{4C0174AA-5C94-4C7A-8513-10E0772FDC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54" r="-1" b="20552"/>
          <a:stretch/>
        </p:blipFill>
        <p:spPr>
          <a:xfrm>
            <a:off x="0" y="0"/>
            <a:ext cx="12251884" cy="457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15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grass, outdoor&#10;&#10;Description automatically generated">
            <a:extLst>
              <a:ext uri="{FF2B5EF4-FFF2-40B4-BE49-F238E27FC236}">
                <a16:creationId xmlns:a16="http://schemas.microsoft.com/office/drawing/2014/main" id="{4C0174AA-5C94-4C7A-8513-10E0772FDC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784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F8E6C5-608F-44C3-B561-16CC1AA35F90}"/>
              </a:ext>
            </a:extLst>
          </p:cNvPr>
          <p:cNvSpPr/>
          <p:nvPr/>
        </p:nvSpPr>
        <p:spPr>
          <a:xfrm>
            <a:off x="0" y="0"/>
            <a:ext cx="42862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12AD1A-4D7F-4238-82CE-E537F416BEAF}"/>
              </a:ext>
            </a:extLst>
          </p:cNvPr>
          <p:cNvSpPr/>
          <p:nvPr/>
        </p:nvSpPr>
        <p:spPr>
          <a:xfrm>
            <a:off x="4335396" y="0"/>
            <a:ext cx="7856603" cy="6858000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A7ADD6-78A9-4B9C-920B-C25D069E1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3209" y="508392"/>
            <a:ext cx="6665266" cy="892545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rgbClr val="0066CC"/>
                </a:solidFill>
                <a:latin typeface="Britannic Bold" panose="020B0903060703020204" pitchFamily="34" charset="0"/>
              </a:rPr>
              <a:t>Words of the Preacher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FB2C42-4745-485A-9EDE-354CF9F96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3209" y="1909319"/>
            <a:ext cx="11337762" cy="4215256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1:1 </a:t>
            </a:r>
            <a:r>
              <a:rPr lang="en-US" sz="2800" dirty="0">
                <a:latin typeface="Georgia" panose="02040502050405020303" pitchFamily="18" charset="0"/>
              </a:rPr>
              <a:t>The words of the Preacher, the son of David, king in Jerusalem.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1:12,16  </a:t>
            </a:r>
            <a:r>
              <a:rPr lang="en-US" sz="2800" dirty="0">
                <a:latin typeface="Georgia" panose="02040502050405020303" pitchFamily="18" charset="0"/>
              </a:rPr>
              <a:t>I, the Preacher, was king over Israel in Jerusalem… I have attained greatness, and have gained more wisdom than all who were before me in Jerusalem. 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12:9-10 </a:t>
            </a:r>
            <a:r>
              <a:rPr lang="en-US" sz="2800" dirty="0">
                <a:latin typeface="Georgia" panose="02040502050405020303" pitchFamily="18" charset="0"/>
              </a:rPr>
              <a:t>because the Preacher was wise, he still taught the people knowledge; yes, he pondered and sought out </a:t>
            </a:r>
            <a:r>
              <a:rPr lang="en-US" sz="2800" i="1" dirty="0">
                <a:latin typeface="Georgia" panose="02040502050405020303" pitchFamily="18" charset="0"/>
              </a:rPr>
              <a:t>and</a:t>
            </a:r>
            <a:r>
              <a:rPr lang="en-US" sz="2800" dirty="0">
                <a:latin typeface="Georgia" panose="02040502050405020303" pitchFamily="18" charset="0"/>
              </a:rPr>
              <a:t> set</a:t>
            </a:r>
            <a:r>
              <a:rPr lang="en-US" sz="2800" baseline="30000" dirty="0">
                <a:latin typeface="Georgia" panose="02040502050405020303" pitchFamily="18" charset="0"/>
              </a:rPr>
              <a:t> </a:t>
            </a:r>
            <a:r>
              <a:rPr lang="en-US" sz="2800" dirty="0">
                <a:latin typeface="Georgia" panose="02040502050405020303" pitchFamily="18" charset="0"/>
              </a:rPr>
              <a:t>in order many proverbs. </a:t>
            </a:r>
            <a:r>
              <a:rPr lang="en-US" sz="2800" baseline="30000" dirty="0">
                <a:latin typeface="Georgia" panose="02040502050405020303" pitchFamily="18" charset="0"/>
              </a:rPr>
              <a:t>10 </a:t>
            </a:r>
            <a:r>
              <a:rPr lang="en-US" sz="2800" dirty="0">
                <a:latin typeface="Georgia" panose="02040502050405020303" pitchFamily="18" charset="0"/>
              </a:rPr>
              <a:t>The Preacher sought to find acceptable words; and </a:t>
            </a:r>
            <a:r>
              <a:rPr lang="en-US" sz="2800" i="1" dirty="0">
                <a:latin typeface="Georgia" panose="02040502050405020303" pitchFamily="18" charset="0"/>
              </a:rPr>
              <a:t>what was</a:t>
            </a:r>
            <a:r>
              <a:rPr lang="en-US" sz="2800" dirty="0">
                <a:latin typeface="Georgia" panose="02040502050405020303" pitchFamily="18" charset="0"/>
              </a:rPr>
              <a:t> written </a:t>
            </a:r>
            <a:r>
              <a:rPr lang="en-US" sz="2800" i="1" dirty="0">
                <a:latin typeface="Georgia" panose="02040502050405020303" pitchFamily="18" charset="0"/>
              </a:rPr>
              <a:t>was</a:t>
            </a:r>
            <a:r>
              <a:rPr lang="en-US" sz="2800" dirty="0">
                <a:latin typeface="Georgia" panose="02040502050405020303" pitchFamily="18" charset="0"/>
              </a:rPr>
              <a:t> upright—words of truth.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08C0DA-7DB9-47FC-8154-1B2D35CC0679}"/>
              </a:ext>
            </a:extLst>
          </p:cNvPr>
          <p:cNvSpPr txBox="1"/>
          <p:nvPr/>
        </p:nvSpPr>
        <p:spPr>
          <a:xfrm>
            <a:off x="373210" y="1208852"/>
            <a:ext cx="666526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/>
              <a:t>Qoheleth</a:t>
            </a:r>
            <a:r>
              <a:rPr lang="en-US" sz="2300" dirty="0"/>
              <a:t> “preacher, who gathers the assembly”</a:t>
            </a:r>
          </a:p>
        </p:txBody>
      </p:sp>
    </p:spTree>
    <p:extLst>
      <p:ext uri="{BB962C8B-B14F-4D97-AF65-F5344CB8AC3E}">
        <p14:creationId xmlns:p14="http://schemas.microsoft.com/office/powerpoint/2010/main" val="142064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grass, outdoor&#10;&#10;Description automatically generated">
            <a:extLst>
              <a:ext uri="{FF2B5EF4-FFF2-40B4-BE49-F238E27FC236}">
                <a16:creationId xmlns:a16="http://schemas.microsoft.com/office/drawing/2014/main" id="{4C0174AA-5C94-4C7A-8513-10E0772FDC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784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F8E6C5-608F-44C3-B561-16CC1AA35F90}"/>
              </a:ext>
            </a:extLst>
          </p:cNvPr>
          <p:cNvSpPr/>
          <p:nvPr/>
        </p:nvSpPr>
        <p:spPr>
          <a:xfrm>
            <a:off x="0" y="0"/>
            <a:ext cx="42862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12AD1A-4D7F-4238-82CE-E537F416BEAF}"/>
              </a:ext>
            </a:extLst>
          </p:cNvPr>
          <p:cNvSpPr/>
          <p:nvPr/>
        </p:nvSpPr>
        <p:spPr>
          <a:xfrm>
            <a:off x="4335396" y="0"/>
            <a:ext cx="7856603" cy="6858000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A7ADD6-78A9-4B9C-920B-C25D069E1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3209" y="508392"/>
            <a:ext cx="6665266" cy="892545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rgbClr val="0066CC"/>
                </a:solidFill>
                <a:latin typeface="Britannic Bold" panose="020B0903060703020204" pitchFamily="34" charset="0"/>
              </a:rPr>
              <a:t>The Vanity of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FB2C42-4745-485A-9EDE-354CF9F96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909319"/>
            <a:ext cx="11232991" cy="4004613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1:2 “Vanity</a:t>
            </a:r>
            <a:r>
              <a:rPr lang="en-US" sz="3200" baseline="30000" dirty="0">
                <a:latin typeface="Georgia" panose="02040502050405020303" pitchFamily="18" charset="0"/>
              </a:rPr>
              <a:t> </a:t>
            </a:r>
            <a:r>
              <a:rPr lang="en-US" sz="3200" dirty="0">
                <a:latin typeface="Georgia" panose="02040502050405020303" pitchFamily="18" charset="0"/>
              </a:rPr>
              <a:t>of vanities,” says the Preacher; “Vanity of vanities, all </a:t>
            </a:r>
            <a:r>
              <a:rPr lang="en-US" sz="3200" i="1" dirty="0">
                <a:latin typeface="Georgia" panose="02040502050405020303" pitchFamily="18" charset="0"/>
              </a:rPr>
              <a:t>is</a:t>
            </a:r>
            <a:r>
              <a:rPr lang="en-US" sz="3200" dirty="0">
                <a:latin typeface="Georgia" panose="02040502050405020303" pitchFamily="18" charset="0"/>
              </a:rPr>
              <a:t> vanity.”</a:t>
            </a:r>
          </a:p>
          <a:p>
            <a:pPr marL="914400" lvl="1" indent="-457200" algn="l">
              <a:buClr>
                <a:srgbClr val="0066CC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“</a:t>
            </a:r>
            <a:r>
              <a:rPr lang="en-US" sz="2800" dirty="0" err="1">
                <a:latin typeface="Georgia" panose="02040502050405020303" pitchFamily="18" charset="0"/>
              </a:rPr>
              <a:t>hebel</a:t>
            </a:r>
            <a:r>
              <a:rPr lang="en-US" sz="2800" dirty="0">
                <a:latin typeface="Georgia" panose="02040502050405020303" pitchFamily="18" charset="0"/>
              </a:rPr>
              <a:t>” (breath, vapor, fleeting, quickly passing away)</a:t>
            </a:r>
          </a:p>
          <a:p>
            <a:pPr marL="914400" lvl="1" indent="-457200" algn="l">
              <a:buClr>
                <a:srgbClr val="0066CC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(Empty, meaningless, futile, not satisfying)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1:3 What profit has a man from all his labor in which he toils under the sun?</a:t>
            </a:r>
          </a:p>
          <a:p>
            <a:pPr marL="914400" lvl="1" indent="-457200" algn="l">
              <a:buClr>
                <a:srgbClr val="0066CC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One may work hard, yet it may profit nothing</a:t>
            </a:r>
          </a:p>
          <a:p>
            <a:pPr marL="914400" lvl="1" indent="-457200" algn="l">
              <a:buClr>
                <a:srgbClr val="0066CC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Under the sun – material life here on earth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4C282D-4C39-479C-BDB0-F22D879DA31D}"/>
              </a:ext>
            </a:extLst>
          </p:cNvPr>
          <p:cNvSpPr txBox="1"/>
          <p:nvPr/>
        </p:nvSpPr>
        <p:spPr>
          <a:xfrm>
            <a:off x="373210" y="1208852"/>
            <a:ext cx="666526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/>
              <a:t>The apparent meaninglessness of human activities</a:t>
            </a:r>
          </a:p>
        </p:txBody>
      </p:sp>
    </p:spTree>
    <p:extLst>
      <p:ext uri="{BB962C8B-B14F-4D97-AF65-F5344CB8AC3E}">
        <p14:creationId xmlns:p14="http://schemas.microsoft.com/office/powerpoint/2010/main" val="394083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grass, outdoor&#10;&#10;Description automatically generated">
            <a:extLst>
              <a:ext uri="{FF2B5EF4-FFF2-40B4-BE49-F238E27FC236}">
                <a16:creationId xmlns:a16="http://schemas.microsoft.com/office/drawing/2014/main" id="{4C0174AA-5C94-4C7A-8513-10E0772FDC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784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F8E6C5-608F-44C3-B561-16CC1AA35F90}"/>
              </a:ext>
            </a:extLst>
          </p:cNvPr>
          <p:cNvSpPr/>
          <p:nvPr/>
        </p:nvSpPr>
        <p:spPr>
          <a:xfrm>
            <a:off x="0" y="0"/>
            <a:ext cx="42862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12AD1A-4D7F-4238-82CE-E537F416BEAF}"/>
              </a:ext>
            </a:extLst>
          </p:cNvPr>
          <p:cNvSpPr/>
          <p:nvPr/>
        </p:nvSpPr>
        <p:spPr>
          <a:xfrm>
            <a:off x="4335396" y="0"/>
            <a:ext cx="7856603" cy="6858000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A7ADD6-78A9-4B9C-920B-C25D069E1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3209" y="508392"/>
            <a:ext cx="6665266" cy="892545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rgbClr val="0066CC"/>
                </a:solidFill>
                <a:latin typeface="Britannic Bold" panose="020B0903060703020204" pitchFamily="34" charset="0"/>
              </a:rPr>
              <a:t>Cycles of Nature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FB2C42-4745-485A-9EDE-354CF9F96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3209" y="1752601"/>
            <a:ext cx="11232991" cy="4819650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1:4-7 </a:t>
            </a:r>
            <a:r>
              <a:rPr lang="en-US" sz="3200" i="1" dirty="0">
                <a:latin typeface="Georgia" panose="02040502050405020303" pitchFamily="18" charset="0"/>
              </a:rPr>
              <a:t>One</a:t>
            </a:r>
            <a:r>
              <a:rPr lang="en-US" sz="3200" dirty="0">
                <a:latin typeface="Georgia" panose="02040502050405020303" pitchFamily="18" charset="0"/>
              </a:rPr>
              <a:t> generation passes away, and </a:t>
            </a:r>
            <a:r>
              <a:rPr lang="en-US" sz="3200" i="1" dirty="0">
                <a:latin typeface="Georgia" panose="02040502050405020303" pitchFamily="18" charset="0"/>
              </a:rPr>
              <a:t>another</a:t>
            </a:r>
            <a:r>
              <a:rPr lang="en-US" sz="3200" dirty="0">
                <a:latin typeface="Georgia" panose="02040502050405020303" pitchFamily="18" charset="0"/>
              </a:rPr>
              <a:t> generation comes; But the earth abides forever.</a:t>
            </a:r>
          </a:p>
          <a:p>
            <a:pPr marL="914400" lvl="1" indent="-457200" algn="l">
              <a:buClr>
                <a:srgbClr val="0066CC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The sun rises and sets</a:t>
            </a:r>
          </a:p>
          <a:p>
            <a:pPr marL="914400" lvl="1" indent="-457200" algn="l">
              <a:buClr>
                <a:srgbClr val="0066CC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The wind blows back and forth</a:t>
            </a:r>
          </a:p>
          <a:p>
            <a:pPr marL="914400" lvl="1" indent="-457200" algn="l">
              <a:buClr>
                <a:srgbClr val="0066CC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The rivers run into the sea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1:8-11 Man himself is caught up in this futility</a:t>
            </a:r>
          </a:p>
          <a:p>
            <a:pPr marL="914400" lvl="1" indent="-457200" algn="l">
              <a:buClr>
                <a:srgbClr val="0066CC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All things are full of labor (wearisome)</a:t>
            </a:r>
          </a:p>
          <a:p>
            <a:pPr marL="914400" lvl="1" indent="-457200" algn="l">
              <a:buClr>
                <a:srgbClr val="0066CC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Our eyes are never satisfied</a:t>
            </a:r>
          </a:p>
          <a:p>
            <a:pPr marL="914400" lvl="1" indent="-457200" algn="l">
              <a:buClr>
                <a:srgbClr val="0066CC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Nothing is new, nothing lasts, we are forgotten</a:t>
            </a:r>
          </a:p>
          <a:p>
            <a:pPr marL="914400" lvl="1" indent="-457200" algn="l">
              <a:buClr>
                <a:srgbClr val="0066CC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58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grass, outdoor&#10;&#10;Description automatically generated">
            <a:extLst>
              <a:ext uri="{FF2B5EF4-FFF2-40B4-BE49-F238E27FC236}">
                <a16:creationId xmlns:a16="http://schemas.microsoft.com/office/drawing/2014/main" id="{4C0174AA-5C94-4C7A-8513-10E0772FDC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784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F8E6C5-608F-44C3-B561-16CC1AA35F90}"/>
              </a:ext>
            </a:extLst>
          </p:cNvPr>
          <p:cNvSpPr/>
          <p:nvPr/>
        </p:nvSpPr>
        <p:spPr>
          <a:xfrm>
            <a:off x="0" y="0"/>
            <a:ext cx="42862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12AD1A-4D7F-4238-82CE-E537F416BEAF}"/>
              </a:ext>
            </a:extLst>
          </p:cNvPr>
          <p:cNvSpPr/>
          <p:nvPr/>
        </p:nvSpPr>
        <p:spPr>
          <a:xfrm>
            <a:off x="4335396" y="0"/>
            <a:ext cx="7856603" cy="6858000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A7ADD6-78A9-4B9C-920B-C25D069E1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3209" y="508392"/>
            <a:ext cx="6665266" cy="892545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rgbClr val="0066CC"/>
                </a:solidFill>
                <a:latin typeface="Britannic Bold" panose="020B0903060703020204" pitchFamily="34" charset="0"/>
              </a:rPr>
              <a:t>Search for Wisdom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FB2C42-4745-485A-9EDE-354CF9F96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3209" y="1752601"/>
            <a:ext cx="11232991" cy="4819650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1:12-18 </a:t>
            </a:r>
            <a:r>
              <a:rPr lang="en-US" sz="2600" dirty="0">
                <a:latin typeface="Georgia" panose="02040502050405020303" pitchFamily="18" charset="0"/>
              </a:rPr>
              <a:t>I, the Preacher, was king over Israel in Jerusalem. </a:t>
            </a:r>
            <a:r>
              <a:rPr lang="en-US" sz="2600" baseline="30000" dirty="0">
                <a:latin typeface="Georgia" panose="02040502050405020303" pitchFamily="18" charset="0"/>
              </a:rPr>
              <a:t>13 </a:t>
            </a:r>
            <a:r>
              <a:rPr lang="en-US" sz="2600" dirty="0">
                <a:latin typeface="Georgia" panose="02040502050405020303" pitchFamily="18" charset="0"/>
              </a:rPr>
              <a:t>And I set my heart to seek and search out by wisdom concerning all that is done under heaven; this burdensome task God has given to the sons of man, by which they may be exercised. </a:t>
            </a:r>
            <a:r>
              <a:rPr lang="en-US" sz="2600" baseline="30000" dirty="0">
                <a:latin typeface="Georgia" panose="02040502050405020303" pitchFamily="18" charset="0"/>
              </a:rPr>
              <a:t>14 </a:t>
            </a:r>
            <a:r>
              <a:rPr lang="en-US" sz="2600" dirty="0">
                <a:latin typeface="Georgia" panose="02040502050405020303" pitchFamily="18" charset="0"/>
              </a:rPr>
              <a:t>I have seen all the works that are done under the sun; and indeed, all </a:t>
            </a:r>
            <a:r>
              <a:rPr lang="en-US" sz="2600" i="1" dirty="0">
                <a:latin typeface="Georgia" panose="02040502050405020303" pitchFamily="18" charset="0"/>
              </a:rPr>
              <a:t>is</a:t>
            </a:r>
            <a:r>
              <a:rPr lang="en-US" sz="2600" dirty="0">
                <a:latin typeface="Georgia" panose="02040502050405020303" pitchFamily="18" charset="0"/>
              </a:rPr>
              <a:t> vanity and grasping for the wind.</a:t>
            </a:r>
          </a:p>
          <a:p>
            <a:pPr marL="914400" lvl="1" indent="-457200" algn="l">
              <a:buClr>
                <a:srgbClr val="0066CC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What is crooked cannot be made straight</a:t>
            </a:r>
          </a:p>
          <a:p>
            <a:pPr marL="914400" lvl="1" indent="-457200" algn="l">
              <a:buClr>
                <a:srgbClr val="0066CC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Search for wisdom could not remove feeling of futility</a:t>
            </a:r>
          </a:p>
          <a:p>
            <a:pPr marL="914400" lvl="1" indent="-457200" algn="l">
              <a:buClr>
                <a:srgbClr val="0066CC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As wisdom increases, so does sorrow</a:t>
            </a:r>
          </a:p>
          <a:p>
            <a:pPr lvl="1" algn="l">
              <a:buClr>
                <a:srgbClr val="0066CC"/>
              </a:buClr>
            </a:pP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73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grass, outdoor&#10;&#10;Description automatically generated">
            <a:extLst>
              <a:ext uri="{FF2B5EF4-FFF2-40B4-BE49-F238E27FC236}">
                <a16:creationId xmlns:a16="http://schemas.microsoft.com/office/drawing/2014/main" id="{4C0174AA-5C94-4C7A-8513-10E0772FDC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784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F8E6C5-608F-44C3-B561-16CC1AA35F90}"/>
              </a:ext>
            </a:extLst>
          </p:cNvPr>
          <p:cNvSpPr/>
          <p:nvPr/>
        </p:nvSpPr>
        <p:spPr>
          <a:xfrm>
            <a:off x="0" y="0"/>
            <a:ext cx="42862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12AD1A-4D7F-4238-82CE-E537F416BEAF}"/>
              </a:ext>
            </a:extLst>
          </p:cNvPr>
          <p:cNvSpPr/>
          <p:nvPr/>
        </p:nvSpPr>
        <p:spPr>
          <a:xfrm>
            <a:off x="4335396" y="0"/>
            <a:ext cx="7856603" cy="6858000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A7ADD6-78A9-4B9C-920B-C25D069E1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3209" y="369749"/>
            <a:ext cx="8294542" cy="892545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rgbClr val="0066CC"/>
                </a:solidFill>
                <a:latin typeface="Britannic Bold" panose="020B0903060703020204" pitchFamily="34" charset="0"/>
              </a:rPr>
              <a:t>Seeking Pleasure/Luxury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FB2C42-4745-485A-9EDE-354CF9F96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3209" y="1412667"/>
            <a:ext cx="11232991" cy="4819650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2:1-3 </a:t>
            </a:r>
            <a:r>
              <a:rPr lang="en-US" sz="2800" dirty="0">
                <a:latin typeface="Georgia" panose="02040502050405020303" pitchFamily="18" charset="0"/>
              </a:rPr>
              <a:t>I said in my heart, “Come now, I will test you with mirth; therefore enjoy pleasure”; but surely, this also </a:t>
            </a:r>
            <a:r>
              <a:rPr lang="en-US" sz="2800" i="1" dirty="0">
                <a:latin typeface="Georgia" panose="02040502050405020303" pitchFamily="18" charset="0"/>
              </a:rPr>
              <a:t>was</a:t>
            </a:r>
            <a:r>
              <a:rPr lang="en-US" sz="2800" dirty="0">
                <a:latin typeface="Georgia" panose="02040502050405020303" pitchFamily="18" charset="0"/>
              </a:rPr>
              <a:t> vanity. </a:t>
            </a:r>
            <a:r>
              <a:rPr lang="en-US" sz="2800" baseline="30000" dirty="0">
                <a:latin typeface="Georgia" panose="02040502050405020303" pitchFamily="18" charset="0"/>
              </a:rPr>
              <a:t>2 </a:t>
            </a:r>
            <a:r>
              <a:rPr lang="en-US" sz="2800" dirty="0">
                <a:latin typeface="Georgia" panose="02040502050405020303" pitchFamily="18" charset="0"/>
              </a:rPr>
              <a:t>I said of laughter—“Madness!”; and of mirth, “What does it accomplish?</a:t>
            </a:r>
          </a:p>
          <a:p>
            <a:pPr marL="914400" lvl="1" indent="-457200" algn="l">
              <a:buClr>
                <a:srgbClr val="0066CC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Mirth, laughter (merrymaking, partying, entertainment)</a:t>
            </a:r>
          </a:p>
          <a:p>
            <a:pPr marL="914400" lvl="1" indent="-457200" algn="l">
              <a:buClr>
                <a:srgbClr val="0066CC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Pursuing pleasure while maintaining wisdom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4-11 Finding meaning through making a legacy</a:t>
            </a:r>
          </a:p>
          <a:p>
            <a:pPr marL="914400" lvl="1" indent="-457200" algn="l">
              <a:buClr>
                <a:srgbClr val="0066CC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Great building projects, gardens, pools of water</a:t>
            </a:r>
          </a:p>
          <a:p>
            <a:pPr marL="914400" lvl="1" indent="-457200" algn="l">
              <a:buClr>
                <a:srgbClr val="0066CC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Servants, Great possessions, wealth, enjoyments</a:t>
            </a:r>
          </a:p>
          <a:p>
            <a:pPr marL="914400" lvl="1" indent="-457200" algn="l">
              <a:buClr>
                <a:srgbClr val="0066CC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Became great more than all before him</a:t>
            </a:r>
          </a:p>
          <a:p>
            <a:pPr marL="914400" lvl="1" indent="-457200" algn="l">
              <a:buClr>
                <a:srgbClr val="0066CC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Same feeling at the end: all vanity, grasping wind</a:t>
            </a:r>
          </a:p>
          <a:p>
            <a:pPr marL="914400" lvl="1" indent="-457200" algn="l">
              <a:buClr>
                <a:srgbClr val="0066CC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60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grass, outdoor&#10;&#10;Description automatically generated">
            <a:extLst>
              <a:ext uri="{FF2B5EF4-FFF2-40B4-BE49-F238E27FC236}">
                <a16:creationId xmlns:a16="http://schemas.microsoft.com/office/drawing/2014/main" id="{4C0174AA-5C94-4C7A-8513-10E0772FDC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784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F8E6C5-608F-44C3-B561-16CC1AA35F90}"/>
              </a:ext>
            </a:extLst>
          </p:cNvPr>
          <p:cNvSpPr/>
          <p:nvPr/>
        </p:nvSpPr>
        <p:spPr>
          <a:xfrm>
            <a:off x="0" y="0"/>
            <a:ext cx="42862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12AD1A-4D7F-4238-82CE-E537F416BEAF}"/>
              </a:ext>
            </a:extLst>
          </p:cNvPr>
          <p:cNvSpPr/>
          <p:nvPr/>
        </p:nvSpPr>
        <p:spPr>
          <a:xfrm>
            <a:off x="4335396" y="0"/>
            <a:ext cx="7856603" cy="6858000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A7ADD6-78A9-4B9C-920B-C25D069E1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3209" y="369749"/>
            <a:ext cx="8294542" cy="892545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rgbClr val="0066CC"/>
                </a:solidFill>
                <a:latin typeface="Britannic Bold" panose="020B0903060703020204" pitchFamily="34" charset="0"/>
              </a:rPr>
              <a:t>Comparing Wisdom and Folly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FB2C42-4745-485A-9EDE-354CF9F96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3209" y="1412667"/>
            <a:ext cx="11232991" cy="4819650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2:12-14 </a:t>
            </a:r>
            <a:r>
              <a:rPr lang="en-US" sz="2600" dirty="0">
                <a:latin typeface="Georgia" panose="02040502050405020303" pitchFamily="18" charset="0"/>
              </a:rPr>
              <a:t>Then I saw that wisdom excels folly As light excels darkness. </a:t>
            </a:r>
            <a:r>
              <a:rPr lang="en-US" sz="2600" baseline="30000" dirty="0">
                <a:latin typeface="Georgia" panose="02040502050405020303" pitchFamily="18" charset="0"/>
              </a:rPr>
              <a:t>14 </a:t>
            </a:r>
            <a:r>
              <a:rPr lang="en-US" sz="2600" dirty="0">
                <a:latin typeface="Georgia" panose="02040502050405020303" pitchFamily="18" charset="0"/>
              </a:rPr>
              <a:t>The wise man’s eyes </a:t>
            </a:r>
            <a:r>
              <a:rPr lang="en-US" sz="2600" i="1" dirty="0">
                <a:latin typeface="Georgia" panose="02040502050405020303" pitchFamily="18" charset="0"/>
              </a:rPr>
              <a:t>are</a:t>
            </a:r>
            <a:r>
              <a:rPr lang="en-US" sz="2600" dirty="0">
                <a:latin typeface="Georgia" panose="02040502050405020303" pitchFamily="18" charset="0"/>
              </a:rPr>
              <a:t> in his head, But the fool walks in darkness.</a:t>
            </a:r>
          </a:p>
          <a:p>
            <a:pPr marL="914400" lvl="1" indent="-457200" algn="l">
              <a:buClr>
                <a:srgbClr val="0066CC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Wisdom is better than folly, but they share the same fate</a:t>
            </a:r>
          </a:p>
          <a:p>
            <a:pPr marL="914400" lvl="1" indent="-457200" algn="l">
              <a:buClr>
                <a:srgbClr val="0066CC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Death signals the passing of both life and legacy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2:17 </a:t>
            </a:r>
            <a:r>
              <a:rPr lang="en-US" sz="2800" dirty="0">
                <a:latin typeface="Georgia" panose="02040502050405020303" pitchFamily="18" charset="0"/>
              </a:rPr>
              <a:t>I hated </a:t>
            </a:r>
            <a:r>
              <a:rPr lang="en-US" sz="2800" dirty="0" err="1">
                <a:latin typeface="Georgia" panose="02040502050405020303" pitchFamily="18" charset="0"/>
              </a:rPr>
              <a:t>life..the</a:t>
            </a:r>
            <a:r>
              <a:rPr lang="en-US" sz="2800" dirty="0">
                <a:latin typeface="Georgia" panose="02040502050405020303" pitchFamily="18" charset="0"/>
              </a:rPr>
              <a:t> work done was distressing to me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2:18-22 </a:t>
            </a:r>
            <a:r>
              <a:rPr lang="en-US" sz="2800" dirty="0">
                <a:latin typeface="Georgia" panose="02040502050405020303" pitchFamily="18" charset="0"/>
              </a:rPr>
              <a:t>The hope of leaving an inheritance for his son..</a:t>
            </a:r>
          </a:p>
          <a:p>
            <a:pPr marL="914400" lvl="1" indent="-457200" algn="l">
              <a:buClr>
                <a:srgbClr val="0066CC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Who knows whether he will be wise or a fool</a:t>
            </a:r>
          </a:p>
          <a:p>
            <a:pPr marL="914400" lvl="1" indent="-457200" algn="l">
              <a:buClr>
                <a:srgbClr val="0066CC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His legacy cannot be guaranteed</a:t>
            </a:r>
            <a:br>
              <a:rPr lang="en-US" sz="2800" dirty="0">
                <a:latin typeface="Georgia" panose="02040502050405020303" pitchFamily="18" charset="0"/>
              </a:rPr>
            </a:b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1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grass, outdoor&#10;&#10;Description automatically generated">
            <a:extLst>
              <a:ext uri="{FF2B5EF4-FFF2-40B4-BE49-F238E27FC236}">
                <a16:creationId xmlns:a16="http://schemas.microsoft.com/office/drawing/2014/main" id="{4C0174AA-5C94-4C7A-8513-10E0772FDC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784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F8E6C5-608F-44C3-B561-16CC1AA35F90}"/>
              </a:ext>
            </a:extLst>
          </p:cNvPr>
          <p:cNvSpPr/>
          <p:nvPr/>
        </p:nvSpPr>
        <p:spPr>
          <a:xfrm>
            <a:off x="0" y="0"/>
            <a:ext cx="42862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12AD1A-4D7F-4238-82CE-E537F416BEAF}"/>
              </a:ext>
            </a:extLst>
          </p:cNvPr>
          <p:cNvSpPr/>
          <p:nvPr/>
        </p:nvSpPr>
        <p:spPr>
          <a:xfrm>
            <a:off x="4335396" y="0"/>
            <a:ext cx="7856603" cy="6858000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A7ADD6-78A9-4B9C-920B-C25D069E1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3209" y="369749"/>
            <a:ext cx="8294542" cy="892545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rgbClr val="0066CC"/>
                </a:solidFill>
                <a:latin typeface="Britannic Bold" panose="020B0903060703020204" pitchFamily="34" charset="0"/>
              </a:rPr>
              <a:t>The One Approach to Enjoy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FB2C42-4745-485A-9EDE-354CF9F96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3209" y="1412667"/>
            <a:ext cx="11232991" cy="4819650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2:24-26 </a:t>
            </a:r>
            <a:r>
              <a:rPr lang="en-US" sz="2600" dirty="0">
                <a:latin typeface="Georgia" panose="02040502050405020303" pitchFamily="18" charset="0"/>
              </a:rPr>
              <a:t>Nothing </a:t>
            </a:r>
            <a:r>
              <a:rPr lang="en-US" sz="2600" i="1" dirty="0">
                <a:latin typeface="Georgia" panose="02040502050405020303" pitchFamily="18" charset="0"/>
              </a:rPr>
              <a:t>is</a:t>
            </a:r>
            <a:r>
              <a:rPr lang="en-US" sz="2600" dirty="0">
                <a:latin typeface="Georgia" panose="02040502050405020303" pitchFamily="18" charset="0"/>
              </a:rPr>
              <a:t> better for a man </a:t>
            </a:r>
            <a:r>
              <a:rPr lang="en-US" sz="2600" i="1" dirty="0">
                <a:latin typeface="Georgia" panose="02040502050405020303" pitchFamily="18" charset="0"/>
              </a:rPr>
              <a:t>than</a:t>
            </a:r>
            <a:r>
              <a:rPr lang="en-US" sz="2600" dirty="0">
                <a:latin typeface="Georgia" panose="02040502050405020303" pitchFamily="18" charset="0"/>
              </a:rPr>
              <a:t> that he should eat and drink, and </a:t>
            </a:r>
            <a:r>
              <a:rPr lang="en-US" sz="2600" i="1" dirty="0">
                <a:latin typeface="Georgia" panose="02040502050405020303" pitchFamily="18" charset="0"/>
              </a:rPr>
              <a:t>that</a:t>
            </a:r>
            <a:r>
              <a:rPr lang="en-US" sz="2600" dirty="0">
                <a:latin typeface="Georgia" panose="02040502050405020303" pitchFamily="18" charset="0"/>
              </a:rPr>
              <a:t> his soul should enjoy good in his labor. This also, I saw, was from the hand of God. </a:t>
            </a:r>
            <a:r>
              <a:rPr lang="en-US" sz="2600" baseline="30000" dirty="0">
                <a:latin typeface="Georgia" panose="02040502050405020303" pitchFamily="18" charset="0"/>
              </a:rPr>
              <a:t>25 </a:t>
            </a:r>
            <a:r>
              <a:rPr lang="en-US" sz="2600" dirty="0">
                <a:latin typeface="Georgia" panose="02040502050405020303" pitchFamily="18" charset="0"/>
              </a:rPr>
              <a:t>For who can eat, or who can have enjoyment, more than I? </a:t>
            </a:r>
            <a:r>
              <a:rPr lang="en-US" sz="2600" baseline="30000" dirty="0">
                <a:latin typeface="Georgia" panose="02040502050405020303" pitchFamily="18" charset="0"/>
              </a:rPr>
              <a:t>26 </a:t>
            </a:r>
            <a:r>
              <a:rPr lang="en-US" sz="2600" dirty="0">
                <a:latin typeface="Georgia" panose="02040502050405020303" pitchFamily="18" charset="0"/>
              </a:rPr>
              <a:t>For </a:t>
            </a:r>
            <a:r>
              <a:rPr lang="en-US" sz="2600" i="1" dirty="0">
                <a:latin typeface="Georgia" panose="02040502050405020303" pitchFamily="18" charset="0"/>
              </a:rPr>
              <a:t>God</a:t>
            </a:r>
            <a:r>
              <a:rPr lang="en-US" sz="2600" dirty="0">
                <a:latin typeface="Georgia" panose="02040502050405020303" pitchFamily="18" charset="0"/>
              </a:rPr>
              <a:t> gives wisdom and knowledge and joy to a man who </a:t>
            </a:r>
            <a:r>
              <a:rPr lang="en-US" sz="2600" i="1" dirty="0">
                <a:latin typeface="Georgia" panose="02040502050405020303" pitchFamily="18" charset="0"/>
              </a:rPr>
              <a:t>is</a:t>
            </a:r>
            <a:r>
              <a:rPr lang="en-US" sz="2600" dirty="0">
                <a:latin typeface="Georgia" panose="02040502050405020303" pitchFamily="18" charset="0"/>
              </a:rPr>
              <a:t> good in His sight; but to the sinner He gives the work of gathering and collecting, that he may give to </a:t>
            </a:r>
            <a:r>
              <a:rPr lang="en-US" sz="2600" i="1" dirty="0">
                <a:latin typeface="Georgia" panose="02040502050405020303" pitchFamily="18" charset="0"/>
              </a:rPr>
              <a:t>him who is</a:t>
            </a:r>
            <a:r>
              <a:rPr lang="en-US" sz="2600" dirty="0">
                <a:latin typeface="Georgia" panose="02040502050405020303" pitchFamily="18" charset="0"/>
              </a:rPr>
              <a:t> good before God. This also </a:t>
            </a:r>
            <a:r>
              <a:rPr lang="en-US" sz="2600" i="1" dirty="0">
                <a:latin typeface="Georgia" panose="02040502050405020303" pitchFamily="18" charset="0"/>
              </a:rPr>
              <a:t>is</a:t>
            </a:r>
            <a:r>
              <a:rPr lang="en-US" sz="2600" dirty="0">
                <a:latin typeface="Georgia" panose="02040502050405020303" pitchFamily="18" charset="0"/>
              </a:rPr>
              <a:t> vanity and grasping for the wind.</a:t>
            </a:r>
          </a:p>
          <a:p>
            <a:pPr marL="914400" lvl="1" indent="-457200" algn="l">
              <a:buClr>
                <a:srgbClr val="0066CC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Enter into the present </a:t>
            </a:r>
          </a:p>
          <a:p>
            <a:pPr marL="914400" lvl="1" indent="-457200" algn="l">
              <a:buClr>
                <a:srgbClr val="0066CC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Life must be enjoyed as a gift from God</a:t>
            </a:r>
          </a:p>
          <a:p>
            <a:pPr marL="914400" lvl="1" indent="-457200" algn="l">
              <a:buClr>
                <a:srgbClr val="0066CC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God gives wisdom, joy to a good man</a:t>
            </a:r>
          </a:p>
          <a:p>
            <a:pPr marL="914400" lvl="1" indent="-457200" algn="l">
              <a:buClr>
                <a:srgbClr val="0066CC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77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7ADD6-78A9-4B9C-920B-C25D069E1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754880"/>
            <a:ext cx="10515600" cy="93268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4472C4"/>
                </a:solidFill>
                <a:latin typeface="Britannic Bold" panose="020B0903060703020204" pitchFamily="34" charset="0"/>
              </a:rPr>
              <a:t>Chasing after the Wind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FB2C42-4745-485A-9EDE-354CF9F96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740666"/>
            <a:ext cx="10515600" cy="717284"/>
          </a:xfrm>
        </p:spPr>
        <p:txBody>
          <a:bodyPr anchor="t">
            <a:no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Ecclesiastes 1-2</a:t>
            </a:r>
          </a:p>
        </p:txBody>
      </p:sp>
      <p:pic>
        <p:nvPicPr>
          <p:cNvPr id="7" name="Picture 6" descr="A picture containing grass, outdoor&#10;&#10;Description automatically generated">
            <a:extLst>
              <a:ext uri="{FF2B5EF4-FFF2-40B4-BE49-F238E27FC236}">
                <a16:creationId xmlns:a16="http://schemas.microsoft.com/office/drawing/2014/main" id="{4C0174AA-5C94-4C7A-8513-10E0772FDC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54" r="-1" b="20552"/>
          <a:stretch/>
        </p:blipFill>
        <p:spPr>
          <a:xfrm>
            <a:off x="0" y="0"/>
            <a:ext cx="12251884" cy="457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77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726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Britannic Bold</vt:lpstr>
      <vt:lpstr>Calibri</vt:lpstr>
      <vt:lpstr>Calibri Light</vt:lpstr>
      <vt:lpstr>Georgia</vt:lpstr>
      <vt:lpstr>Office Theme</vt:lpstr>
      <vt:lpstr>Chasing after the Wind</vt:lpstr>
      <vt:lpstr>Words of the Preacher</vt:lpstr>
      <vt:lpstr>The Vanity of Life</vt:lpstr>
      <vt:lpstr>Cycles of Nature</vt:lpstr>
      <vt:lpstr>Search for Wisdom</vt:lpstr>
      <vt:lpstr>Seeking Pleasure/Luxury</vt:lpstr>
      <vt:lpstr>Comparing Wisdom and Folly</vt:lpstr>
      <vt:lpstr>The One Approach to Enjoy Life</vt:lpstr>
      <vt:lpstr>Chasing after the Wind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2</cp:revision>
  <dcterms:created xsi:type="dcterms:W3CDTF">2021-09-05T00:04:55Z</dcterms:created>
  <dcterms:modified xsi:type="dcterms:W3CDTF">2021-09-17T22:25:21Z</dcterms:modified>
</cp:coreProperties>
</file>