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4" r:id="rId4"/>
    <p:sldId id="265" r:id="rId5"/>
    <p:sldId id="266" r:id="rId6"/>
    <p:sldId id="261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BA7E85-BEAF-4F29-B814-6DE3B4449009}" v="2349" dt="2021-11-07T18:40:24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7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AA2AC-7DD3-43B8-A166-8F25688B94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543425"/>
            <a:ext cx="9144000" cy="966788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9C167-5B64-4022-BFFD-9CE9A5C1D5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638800"/>
            <a:ext cx="9144000" cy="8001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8768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AF82B-B2AC-4D93-BAD8-5FFAFB104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74334-9326-4BB9-BDDF-F8451C41B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9EAC5-BA84-45C0-9CFA-E73735590A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3BDFA5-9624-42C3-86A5-30EDF0260B26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4C8B3-1EB6-4B53-B6A2-A67D46125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E54EB-0133-4A95-A041-B08B58BB9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6A18AF-6105-4A4F-AFAC-3A12DB93B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2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641B1B-33C8-4DCE-96EA-0B1EB8CB7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B8C9C-6443-4D52-BC61-A9FA4A5A4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3E546-CB49-41F3-AE50-32F02FE14E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3BDFA5-9624-42C3-86A5-30EDF0260B26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C9E95-2239-4DC2-8B69-7701C3B6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C74DB-D8B6-4B7B-8E1E-1E9C5C9E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6A18AF-6105-4A4F-AFAC-3A12DB93B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7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965B0-14F4-402A-BD1C-FBBBCEF9C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F8374-EAE3-4FDD-999B-700ABC325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C90F4-8D7C-43D4-8BA6-50832FEF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3BDFA5-9624-42C3-86A5-30EDF0260B26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29E88-321E-40AD-932E-C0803D39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8C595-911C-4AFE-9A62-A4CC69ACC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6A18AF-6105-4A4F-AFAC-3A12DB93B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7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F60FF-FB42-4EA5-BAD2-8EACB2827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12D55-9140-4DF5-899F-854892CB4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EB5A6-2EEF-4F75-88B1-9D0F9C2D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3BDFA5-9624-42C3-86A5-30EDF0260B26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B1593-A673-4ADE-8FC5-C7B673C9A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7CC76-B59E-48C6-9082-C3D2E991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6A18AF-6105-4A4F-AFAC-3A12DB93B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2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40C2E-0037-4166-AE67-CAD4561FE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169EC-DA1A-4208-B180-016B2FFBE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0E4EF-93A6-48CB-96BA-9230B4F60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DC306-F089-40A3-9DE1-3631599B52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3BDFA5-9624-42C3-86A5-30EDF0260B26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9ED0E7-37CF-46CE-9372-A2C88A92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51F35-0A42-4E85-8731-4D518BF30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6A18AF-6105-4A4F-AFAC-3A12DB93B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77E76-A20D-4EA7-BDD7-A23EFAC0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743CA-7003-4702-B17C-C34EC4E38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15BA6-3D71-43D6-BCA6-7D1D45BF3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D9E498-788D-4955-BAF1-D5CB9A3A9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AEE252-D63C-4372-B61F-023988D3C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C388CC-1905-4030-8C6F-964F4A8016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3BDFA5-9624-42C3-86A5-30EDF0260B26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94D556-2E41-4AE1-AF76-A267D70AA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F79958-E1CF-486B-9018-50D06817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6A18AF-6105-4A4F-AFAC-3A12DB93B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F648F-20AC-4FCC-A1FC-00E9F6941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97197-06E2-42EE-B67D-584849BB8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3BDFA5-9624-42C3-86A5-30EDF0260B26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1EC0C-D9EB-4C55-89B1-E95A0EE2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FAE05-7106-45EC-9B26-CA4560A7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6A18AF-6105-4A4F-AFAC-3A12DB93B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1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E3548E-685B-4537-8D80-C5774A2DD4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3BDFA5-9624-42C3-86A5-30EDF0260B26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F4B328-1C8F-4133-89A0-FEE27CC3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AE9BE-45CD-4049-9E23-679F3273B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6A18AF-6105-4A4F-AFAC-3A12DB93B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FDD0D-F23B-425C-B5B5-0AC71BDA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4A309-A66F-4108-81A9-9E4AE441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C5217E-632C-4F07-97A3-42DA05B9E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3EF09-F1D0-48FD-940C-D825D040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3BDFA5-9624-42C3-86A5-30EDF0260B26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9FA73-8C48-4251-9754-381AB0DF5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D26FB-3498-45D9-9B55-E861ABE0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6A18AF-6105-4A4F-AFAC-3A12DB93B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8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4F90-2CFD-49BA-85A5-696597408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A7B3E0-3F61-463A-812E-A18F37A99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43ACC-AA47-4815-9274-E1A6DEB57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4C0B-833E-465E-9FDB-91893AF5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3BDFA5-9624-42C3-86A5-30EDF0260B26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BB5C4-4697-44C6-820F-C4130F2EE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1829C-CEBA-4595-832A-759CF44C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6A18AF-6105-4A4F-AFAC-3A12DB93B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9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6DCB7-DE52-4C23-AD54-599E7AEE3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78138-653C-427A-917E-932766CB6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2645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Calibri" panose="020F0502020204030204" pitchFamily="34" charset="0"/>
        <a:buChar char="―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Calibri" panose="020F0502020204030204" pitchFamily="34" charset="0"/>
        <a:buChar char="―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C55F0BA-7D8B-4753-AB68-D54E59A24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B308D-F8A4-4D98-8437-B5CB7B3AE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476" y="4974742"/>
            <a:ext cx="10464734" cy="847396"/>
          </a:xfrm>
          <a:noFill/>
        </p:spPr>
        <p:txBody>
          <a:bodyPr anchor="ctr"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Life Calls for Decision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49809-49BF-4084-99B2-7C9BDC0CB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789" y="5704522"/>
            <a:ext cx="10512421" cy="668846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11:1–12:14</a:t>
            </a:r>
          </a:p>
        </p:txBody>
      </p:sp>
      <p:pic>
        <p:nvPicPr>
          <p:cNvPr id="5" name="Picture 4" descr="A tree in a field&#10;&#10;Description automatically generated with low confidence">
            <a:extLst>
              <a:ext uri="{FF2B5EF4-FFF2-40B4-BE49-F238E27FC236}">
                <a16:creationId xmlns:a16="http://schemas.microsoft.com/office/drawing/2014/main" id="{0CA83DE4-831E-4286-881A-F5C52E9EC0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" t="21301" r="439" b="15223"/>
          <a:stretch/>
        </p:blipFill>
        <p:spPr>
          <a:xfrm>
            <a:off x="-2" y="0"/>
            <a:ext cx="12192001" cy="455371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9931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E88A012-21CA-4D96-9AAB-CA3E17869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tree in a field&#10;&#10;Description automatically generated with low confidence">
            <a:extLst>
              <a:ext uri="{FF2B5EF4-FFF2-40B4-BE49-F238E27FC236}">
                <a16:creationId xmlns:a16="http://schemas.microsoft.com/office/drawing/2014/main" id="{1F7F1410-483D-405C-870F-6B4C7833E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6" r="21569" b="-1"/>
          <a:stretch/>
        </p:blipFill>
        <p:spPr>
          <a:xfrm>
            <a:off x="5980472" y="5198"/>
            <a:ext cx="6211528" cy="6852801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E05B1C-7DAC-43C7-AAE6-179C6814B052}"/>
              </a:ext>
            </a:extLst>
          </p:cNvPr>
          <p:cNvSpPr/>
          <p:nvPr/>
        </p:nvSpPr>
        <p:spPr>
          <a:xfrm>
            <a:off x="5303520" y="-5198"/>
            <a:ext cx="6885431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B308D-F8A4-4D98-8437-B5CB7B3AE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30353"/>
            <a:ext cx="6614478" cy="777239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Commit to a life of faith </a:t>
            </a:r>
            <a:r>
              <a:rPr lang="en-US" sz="3100" dirty="0">
                <a:solidFill>
                  <a:srgbClr val="FF0000"/>
                </a:solidFill>
                <a:latin typeface="Britannic Bold" panose="020B0903060703020204" pitchFamily="34" charset="0"/>
              </a:rPr>
              <a:t>11:1-4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49809-49BF-4084-99B2-7C9BDC0CB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68" y="1759595"/>
            <a:ext cx="10903014" cy="4485757"/>
          </a:xfrm>
          <a:noFill/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Eccl 11:1-4 </a:t>
            </a:r>
            <a:r>
              <a:rPr lang="en-US" sz="2800" dirty="0"/>
              <a:t>Cast your bread upon the waters, For you will find it after many days. </a:t>
            </a:r>
            <a:r>
              <a:rPr lang="en-US" sz="2800" baseline="30000" dirty="0"/>
              <a:t>2 </a:t>
            </a:r>
            <a:r>
              <a:rPr lang="en-US" sz="2800" dirty="0"/>
              <a:t>Give a serving to seven, and also to eight, For you do not know what evil will be on the earth.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2800" baseline="30000" dirty="0"/>
              <a:t>3 </a:t>
            </a:r>
            <a:r>
              <a:rPr lang="en-US" sz="2800" dirty="0"/>
              <a:t>If the clouds are full of rain, They empty </a:t>
            </a:r>
            <a:r>
              <a:rPr lang="en-US" sz="2800" i="1" dirty="0"/>
              <a:t>themselves</a:t>
            </a:r>
            <a:r>
              <a:rPr lang="en-US" sz="2800" dirty="0"/>
              <a:t> upon the earth; And if a tree falls to the south or the north, In the place where the tree falls, there it shall lie. </a:t>
            </a:r>
            <a:r>
              <a:rPr lang="en-US" sz="2800" baseline="30000" dirty="0"/>
              <a:t>4 </a:t>
            </a:r>
            <a:r>
              <a:rPr lang="en-US" sz="2800" dirty="0"/>
              <a:t>He who observes the wind will not sow, And he who regards the clouds will not reap.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Commit to bold choices now.. </a:t>
            </a:r>
            <a:r>
              <a:rPr lang="en-US" sz="2800" dirty="0"/>
              <a:t>benefits will take many days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As</a:t>
            </a:r>
            <a:r>
              <a:rPr lang="en-US" sz="2800" dirty="0">
                <a:latin typeface="Georgia" panose="02040502050405020303" pitchFamily="18" charset="0"/>
              </a:rPr>
              <a:t> you are b</a:t>
            </a:r>
            <a:r>
              <a:rPr lang="en-US" sz="2800" dirty="0"/>
              <a:t>lessed be a generous person of compassion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Life is unpredictable.. don’t put off opportunities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61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E88A012-21CA-4D96-9AAB-CA3E17869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tree in a field&#10;&#10;Description automatically generated with low confidence">
            <a:extLst>
              <a:ext uri="{FF2B5EF4-FFF2-40B4-BE49-F238E27FC236}">
                <a16:creationId xmlns:a16="http://schemas.microsoft.com/office/drawing/2014/main" id="{1F7F1410-483D-405C-870F-6B4C7833E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6" r="21569" b="-1"/>
          <a:stretch/>
        </p:blipFill>
        <p:spPr>
          <a:xfrm>
            <a:off x="5980472" y="5198"/>
            <a:ext cx="6211528" cy="6852801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E05B1C-7DAC-43C7-AAE6-179C6814B052}"/>
              </a:ext>
            </a:extLst>
          </p:cNvPr>
          <p:cNvSpPr/>
          <p:nvPr/>
        </p:nvSpPr>
        <p:spPr>
          <a:xfrm>
            <a:off x="5303520" y="-5198"/>
            <a:ext cx="6885431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B308D-F8A4-4D98-8437-B5CB7B3AE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411481"/>
            <a:ext cx="6614478" cy="1106424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/>
              <a:t>Faith enables us to live with mysteries of providence</a:t>
            </a:r>
            <a:r>
              <a:rPr lang="en-US" sz="4000" dirty="0">
                <a:latin typeface="Britannic Bold" panose="020B0903060703020204" pitchFamily="34" charset="0"/>
              </a:rPr>
              <a:t> </a:t>
            </a:r>
            <a:r>
              <a:rPr lang="en-US" sz="3100" dirty="0">
                <a:solidFill>
                  <a:srgbClr val="FF0000"/>
                </a:solidFill>
                <a:latin typeface="Britannic Bold" panose="020B0903060703020204" pitchFamily="34" charset="0"/>
              </a:rPr>
              <a:t>11:5-8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49809-49BF-4084-99B2-7C9BDC0CB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67" y="1759595"/>
            <a:ext cx="11545983" cy="4485757"/>
          </a:xfrm>
          <a:noFill/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2800" dirty="0">
                <a:latin typeface="Georgia" panose="02040502050405020303" pitchFamily="18" charset="0"/>
              </a:rPr>
              <a:t>11:5-8 </a:t>
            </a:r>
            <a:r>
              <a:rPr lang="en-US" sz="2600" dirty="0"/>
              <a:t>As you do not know what </a:t>
            </a:r>
            <a:r>
              <a:rPr lang="en-US" sz="2600" i="1" dirty="0"/>
              <a:t>is</a:t>
            </a:r>
            <a:r>
              <a:rPr lang="en-US" sz="2600" dirty="0"/>
              <a:t> the way of the wind (spirit), </a:t>
            </a:r>
            <a:r>
              <a:rPr lang="en-US" sz="2600" i="1" dirty="0"/>
              <a:t>Or</a:t>
            </a:r>
            <a:r>
              <a:rPr lang="en-US" sz="2600" dirty="0"/>
              <a:t> how the bones </a:t>
            </a:r>
            <a:r>
              <a:rPr lang="en-US" sz="2600" i="1" dirty="0"/>
              <a:t>grow</a:t>
            </a:r>
            <a:r>
              <a:rPr lang="en-US" sz="2600" dirty="0"/>
              <a:t> in the womb of her who is with child, So you do not know the works of God who makes everything. </a:t>
            </a:r>
            <a:r>
              <a:rPr lang="en-US" sz="2600" baseline="30000" dirty="0"/>
              <a:t>6 </a:t>
            </a:r>
            <a:r>
              <a:rPr lang="en-US" sz="2600" dirty="0"/>
              <a:t>In the morning sow your seed, And in the evening do not withhold your hand; For you do not know which will prosper, Either this or that, Or whether both alike </a:t>
            </a:r>
            <a:r>
              <a:rPr lang="en-US" sz="2600" i="1" dirty="0"/>
              <a:t>will be</a:t>
            </a:r>
            <a:r>
              <a:rPr lang="en-US" sz="2600" dirty="0"/>
              <a:t> good.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2600" baseline="30000" dirty="0"/>
              <a:t>7 </a:t>
            </a:r>
            <a:r>
              <a:rPr lang="en-US" sz="2600" dirty="0"/>
              <a:t>Truly the light is sweet, And </a:t>
            </a:r>
            <a:r>
              <a:rPr lang="en-US" sz="2600" i="1" dirty="0"/>
              <a:t>it is</a:t>
            </a:r>
            <a:r>
              <a:rPr lang="en-US" sz="2600" dirty="0"/>
              <a:t> pleasant for the eyes to behold the sun; </a:t>
            </a:r>
            <a:r>
              <a:rPr lang="en-US" sz="2600" baseline="30000" dirty="0"/>
              <a:t>8 </a:t>
            </a:r>
            <a:r>
              <a:rPr lang="en-US" sz="2600" dirty="0"/>
              <a:t>But if a man lives many years </a:t>
            </a:r>
            <a:r>
              <a:rPr lang="en-US" sz="2600" i="1" dirty="0"/>
              <a:t>And</a:t>
            </a:r>
            <a:r>
              <a:rPr lang="en-US" sz="2600" dirty="0"/>
              <a:t> rejoices in them all, Yet let him rem-ember the days of darkness, For they will be many. All that is coming </a:t>
            </a:r>
            <a:r>
              <a:rPr lang="en-US" sz="2600" i="1" dirty="0"/>
              <a:t>is</a:t>
            </a:r>
            <a:r>
              <a:rPr lang="en-US" sz="2600" dirty="0"/>
              <a:t> vanity.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We cannot know the inner mysteries of life or control the future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Giving ourselves to responsibilities will bring joy/contentment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E88A012-21CA-4D96-9AAB-CA3E17869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tree in a field&#10;&#10;Description automatically generated with low confidence">
            <a:extLst>
              <a:ext uri="{FF2B5EF4-FFF2-40B4-BE49-F238E27FC236}">
                <a16:creationId xmlns:a16="http://schemas.microsoft.com/office/drawing/2014/main" id="{1F7F1410-483D-405C-870F-6B4C7833E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6" r="21569" b="-1"/>
          <a:stretch/>
        </p:blipFill>
        <p:spPr>
          <a:xfrm>
            <a:off x="5980472" y="5198"/>
            <a:ext cx="6211528" cy="6852801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E05B1C-7DAC-43C7-AAE6-179C6814B052}"/>
              </a:ext>
            </a:extLst>
          </p:cNvPr>
          <p:cNvSpPr/>
          <p:nvPr/>
        </p:nvSpPr>
        <p:spPr>
          <a:xfrm>
            <a:off x="5303520" y="-5198"/>
            <a:ext cx="6885431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B308D-F8A4-4D98-8437-B5CB7B3AE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411481"/>
            <a:ext cx="6614478" cy="1106424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/>
              <a:t>Faith encourages cheerfulness with sober control </a:t>
            </a:r>
            <a:r>
              <a:rPr lang="en-US" sz="3100" dirty="0">
                <a:solidFill>
                  <a:srgbClr val="FF0000"/>
                </a:solidFill>
                <a:latin typeface="Britannic Bold" panose="020B0903060703020204" pitchFamily="34" charset="0"/>
              </a:rPr>
              <a:t>11:9-10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49809-49BF-4084-99B2-7C9BDC0CB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67" y="1759595"/>
            <a:ext cx="10878473" cy="4485757"/>
          </a:xfrm>
          <a:noFill/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11:9-10 </a:t>
            </a:r>
            <a:r>
              <a:rPr lang="en-US" sz="2800" dirty="0"/>
              <a:t>Rejoice, O young man, in your youth, And let your heart cheer you in the days of your youth; Walk in the ways of your heart, And in the sight of your eyes; But know that for all these God will bring you into judgment. </a:t>
            </a:r>
            <a:r>
              <a:rPr lang="en-US" sz="2800" baseline="30000" dirty="0"/>
              <a:t>10 </a:t>
            </a:r>
            <a:r>
              <a:rPr lang="en-US" sz="2800" dirty="0"/>
              <a:t>Therefore remove sorrow from your heart, And put away evil from your flesh, For childhood and youth </a:t>
            </a:r>
            <a:r>
              <a:rPr lang="en-US" sz="2800" i="1" dirty="0"/>
              <a:t>are</a:t>
            </a:r>
            <a:r>
              <a:rPr lang="en-US" sz="2800" dirty="0"/>
              <a:t> vanity.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The young are meant for a life of true joy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Joy is to be in light of God’s judgment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Faith removes sorrow of heart/weakness of flesh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1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E88A012-21CA-4D96-9AAB-CA3E17869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tree in a field&#10;&#10;Description automatically generated with low confidence">
            <a:extLst>
              <a:ext uri="{FF2B5EF4-FFF2-40B4-BE49-F238E27FC236}">
                <a16:creationId xmlns:a16="http://schemas.microsoft.com/office/drawing/2014/main" id="{1F7F1410-483D-405C-870F-6B4C7833E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6" r="21569" b="-1"/>
          <a:stretch/>
        </p:blipFill>
        <p:spPr>
          <a:xfrm>
            <a:off x="5980472" y="5198"/>
            <a:ext cx="6211528" cy="6852801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E05B1C-7DAC-43C7-AAE6-179C6814B052}"/>
              </a:ext>
            </a:extLst>
          </p:cNvPr>
          <p:cNvSpPr/>
          <p:nvPr/>
        </p:nvSpPr>
        <p:spPr>
          <a:xfrm>
            <a:off x="5303520" y="-5198"/>
            <a:ext cx="6885431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B308D-F8A4-4D98-8437-B5CB7B3AE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411481"/>
            <a:ext cx="6614478" cy="1106424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3600" dirty="0"/>
              <a:t>Seek God in early life </a:t>
            </a:r>
            <a:r>
              <a:rPr lang="en-US" sz="3100" dirty="0">
                <a:solidFill>
                  <a:srgbClr val="FF0000"/>
                </a:solidFill>
                <a:latin typeface="Britannic Bold" panose="020B0903060703020204" pitchFamily="34" charset="0"/>
              </a:rPr>
              <a:t>12:1-5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49809-49BF-4084-99B2-7C9BDC0CB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235" y="1528301"/>
            <a:ext cx="11364253" cy="4918218"/>
          </a:xfrm>
          <a:noFill/>
        </p:spPr>
        <p:txBody>
          <a:bodyPr anchor="t">
            <a:normAutofit lnSpcReduction="10000"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12:1-5 </a:t>
            </a:r>
            <a:r>
              <a:rPr lang="en-US" sz="2600" dirty="0"/>
              <a:t>Remember now your Creator in the days of your youth, Before the difficult days come, And the years draw near when you say, “I have no pleasure in them”: </a:t>
            </a:r>
            <a:r>
              <a:rPr lang="en-US" sz="2600" baseline="30000" dirty="0"/>
              <a:t>2 </a:t>
            </a:r>
            <a:r>
              <a:rPr lang="en-US" sz="2600" dirty="0"/>
              <a:t>While the sun and the light, The moon and the stars, Are not darkened, And the clouds do not return after the rain..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500" dirty="0"/>
              <a:t>Keepers of the house tremble (protection of the arms)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500" dirty="0"/>
              <a:t>Strong men bow down (legs grow weak)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500" dirty="0"/>
              <a:t>Grinders cease because they are few (losing teeth)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500" dirty="0"/>
              <a:t>Those that look through windows dim (poor eyesight)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500" dirty="0"/>
              <a:t>Sound of grinding is low (loss of hearing)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500" dirty="0"/>
              <a:t>Light sleep/enjoyment of music/fears/physical frailty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5 </a:t>
            </a:r>
            <a:r>
              <a:rPr lang="en-US" sz="2600" dirty="0"/>
              <a:t>For man goes to his eternal home, And the mourners go about the streets.</a:t>
            </a:r>
          </a:p>
        </p:txBody>
      </p:sp>
    </p:spTree>
    <p:extLst>
      <p:ext uri="{BB962C8B-B14F-4D97-AF65-F5344CB8AC3E}">
        <p14:creationId xmlns:p14="http://schemas.microsoft.com/office/powerpoint/2010/main" val="2725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E88A012-21CA-4D96-9AAB-CA3E17869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tree in a field&#10;&#10;Description automatically generated with low confidence">
            <a:extLst>
              <a:ext uri="{FF2B5EF4-FFF2-40B4-BE49-F238E27FC236}">
                <a16:creationId xmlns:a16="http://schemas.microsoft.com/office/drawing/2014/main" id="{1F7F1410-483D-405C-870F-6B4C7833E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6" r="21569" b="-1"/>
          <a:stretch/>
        </p:blipFill>
        <p:spPr>
          <a:xfrm>
            <a:off x="5980472" y="5198"/>
            <a:ext cx="6211528" cy="6852801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E05B1C-7DAC-43C7-AAE6-179C6814B052}"/>
              </a:ext>
            </a:extLst>
          </p:cNvPr>
          <p:cNvSpPr/>
          <p:nvPr/>
        </p:nvSpPr>
        <p:spPr>
          <a:xfrm>
            <a:off x="5303520" y="-5198"/>
            <a:ext cx="6885431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B308D-F8A4-4D98-8437-B5CB7B3AE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30353"/>
            <a:ext cx="7199694" cy="969264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/>
              <a:t>Remember God before the finality of death </a:t>
            </a:r>
            <a:r>
              <a:rPr lang="en-US" sz="3100" dirty="0">
                <a:solidFill>
                  <a:srgbClr val="FF0000"/>
                </a:solidFill>
              </a:rPr>
              <a:t>12:6-8</a:t>
            </a:r>
            <a:endParaRPr lang="en-US" sz="31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49809-49BF-4084-99B2-7C9BDC0CB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58" y="1929384"/>
            <a:ext cx="10774998" cy="4288537"/>
          </a:xfrm>
          <a:noFill/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12:6-8 </a:t>
            </a:r>
            <a:r>
              <a:rPr lang="en-US" sz="2800" i="1" dirty="0"/>
              <a:t>Remember your Creator</a:t>
            </a:r>
            <a:r>
              <a:rPr lang="en-US" sz="2800" dirty="0"/>
              <a:t> before the silver cord is loosed, Or the golden bowl is broken, Or the pitcher shattered at the fountain, Or the wheel broken at the well. </a:t>
            </a:r>
            <a:r>
              <a:rPr lang="en-US" sz="2800" baseline="30000" dirty="0"/>
              <a:t>7 </a:t>
            </a:r>
            <a:r>
              <a:rPr lang="en-US" sz="2800" dirty="0"/>
              <a:t>Then the dust will return to the earth as it was, And the spirit will return to God who gave it. </a:t>
            </a:r>
            <a:r>
              <a:rPr lang="en-US" sz="2800" baseline="30000" dirty="0"/>
              <a:t>8 </a:t>
            </a:r>
            <a:r>
              <a:rPr lang="en-US" sz="2800" dirty="0"/>
              <a:t>“Vanity of vanities,” says the Preacher, “All </a:t>
            </a:r>
            <a:r>
              <a:rPr lang="en-US" sz="2800" i="1" dirty="0"/>
              <a:t>is</a:t>
            </a:r>
            <a:r>
              <a:rPr lang="en-US" sz="2800" dirty="0"/>
              <a:t> vanity.”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Value/sacredness of human life are ended by death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Death is final/pieces cannot be put together again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Body returns to its origin (dust)/spirit returns to God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5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E88A012-21CA-4D96-9AAB-CA3E17869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tree in a field&#10;&#10;Description automatically generated with low confidence">
            <a:extLst>
              <a:ext uri="{FF2B5EF4-FFF2-40B4-BE49-F238E27FC236}">
                <a16:creationId xmlns:a16="http://schemas.microsoft.com/office/drawing/2014/main" id="{1F7F1410-483D-405C-870F-6B4C7833E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6" r="21569" b="-1"/>
          <a:stretch/>
        </p:blipFill>
        <p:spPr>
          <a:xfrm>
            <a:off x="5980472" y="5198"/>
            <a:ext cx="6211528" cy="6852801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E05B1C-7DAC-43C7-AAE6-179C6814B052}"/>
              </a:ext>
            </a:extLst>
          </p:cNvPr>
          <p:cNvSpPr/>
          <p:nvPr/>
        </p:nvSpPr>
        <p:spPr>
          <a:xfrm>
            <a:off x="5303520" y="-5198"/>
            <a:ext cx="6885431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B308D-F8A4-4D98-8437-B5CB7B3AE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30353"/>
            <a:ext cx="7492302" cy="969264"/>
          </a:xfrm>
          <a:noFill/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/>
              <a:t>Epilogue: The Preacher’s biography </a:t>
            </a:r>
            <a:r>
              <a:rPr lang="en-US" sz="3100" dirty="0">
                <a:solidFill>
                  <a:srgbClr val="FF0000"/>
                </a:solidFill>
              </a:rPr>
              <a:t>12:9-12</a:t>
            </a:r>
            <a:endParaRPr lang="en-US" sz="31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49809-49BF-4084-99B2-7C9BDC0CB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973" y="1783080"/>
            <a:ext cx="10774998" cy="4544567"/>
          </a:xfrm>
          <a:noFill/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12:9-12 </a:t>
            </a:r>
            <a:r>
              <a:rPr lang="en-US" sz="2600" dirty="0"/>
              <a:t>And moreover, because the Preacher was wise, he still taught the people knowledge; yes, he pondered and sought out </a:t>
            </a:r>
            <a:r>
              <a:rPr lang="en-US" sz="2600" i="1" dirty="0"/>
              <a:t>and</a:t>
            </a:r>
            <a:r>
              <a:rPr lang="en-US" sz="2600" dirty="0"/>
              <a:t> set</a:t>
            </a:r>
            <a:r>
              <a:rPr lang="en-US" sz="2600" baseline="30000" dirty="0"/>
              <a:t> </a:t>
            </a:r>
            <a:r>
              <a:rPr lang="en-US" sz="2600" dirty="0"/>
              <a:t>in order many proverbs. </a:t>
            </a:r>
            <a:r>
              <a:rPr lang="en-US" sz="2600" baseline="30000" dirty="0"/>
              <a:t>10 </a:t>
            </a:r>
            <a:r>
              <a:rPr lang="en-US" sz="2600" dirty="0"/>
              <a:t>The Preacher sought to find acceptable words; and </a:t>
            </a:r>
            <a:r>
              <a:rPr lang="en-US" sz="2600" i="1" dirty="0"/>
              <a:t>what was</a:t>
            </a:r>
            <a:r>
              <a:rPr lang="en-US" sz="2600" dirty="0"/>
              <a:t> written </a:t>
            </a:r>
            <a:r>
              <a:rPr lang="en-US" sz="2600" i="1" dirty="0"/>
              <a:t>was</a:t>
            </a:r>
            <a:r>
              <a:rPr lang="en-US" sz="2600" dirty="0"/>
              <a:t> upright—words of truth. </a:t>
            </a:r>
            <a:r>
              <a:rPr lang="en-US" sz="2600" baseline="30000" dirty="0"/>
              <a:t>11 </a:t>
            </a:r>
            <a:r>
              <a:rPr lang="en-US" sz="2600" dirty="0"/>
              <a:t>The words of the wise are like goads, and the words of scholars are like well-driven nails, given by one Shepherd. </a:t>
            </a:r>
            <a:r>
              <a:rPr lang="en-US" sz="2600" baseline="30000" dirty="0"/>
              <a:t>12 </a:t>
            </a:r>
            <a:r>
              <a:rPr lang="en-US" sz="2600" dirty="0"/>
              <a:t>And further, my son, be admonished by these. Of making many books </a:t>
            </a:r>
            <a:r>
              <a:rPr lang="en-US" sz="2600" i="1" dirty="0"/>
              <a:t>there is</a:t>
            </a:r>
            <a:r>
              <a:rPr lang="en-US" sz="2600" dirty="0"/>
              <a:t> no end, and much study </a:t>
            </a:r>
            <a:r>
              <a:rPr lang="en-US" sz="2600" i="1" dirty="0"/>
              <a:t>is</a:t>
            </a:r>
            <a:r>
              <a:rPr lang="en-US" sz="2600" dirty="0"/>
              <a:t> wearisome to the flesh.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The Preacher wanted to teach and write words of truth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Words of the wise come from the One Shepherd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Take heed to these, but beware of anything beyond these</a:t>
            </a:r>
          </a:p>
        </p:txBody>
      </p:sp>
    </p:spTree>
    <p:extLst>
      <p:ext uri="{BB962C8B-B14F-4D97-AF65-F5344CB8AC3E}">
        <p14:creationId xmlns:p14="http://schemas.microsoft.com/office/powerpoint/2010/main" val="68837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E88A012-21CA-4D96-9AAB-CA3E17869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tree in a field&#10;&#10;Description automatically generated with low confidence">
            <a:extLst>
              <a:ext uri="{FF2B5EF4-FFF2-40B4-BE49-F238E27FC236}">
                <a16:creationId xmlns:a16="http://schemas.microsoft.com/office/drawing/2014/main" id="{1F7F1410-483D-405C-870F-6B4C7833E7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6" r="21569" b="-1"/>
          <a:stretch/>
        </p:blipFill>
        <p:spPr>
          <a:xfrm>
            <a:off x="5980472" y="5198"/>
            <a:ext cx="6211528" cy="6852801"/>
          </a:xfrm>
          <a:prstGeom prst="rect">
            <a:avLst/>
          </a:prstGeom>
          <a:effec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CE05B1C-7DAC-43C7-AAE6-179C6814B052}"/>
              </a:ext>
            </a:extLst>
          </p:cNvPr>
          <p:cNvSpPr/>
          <p:nvPr/>
        </p:nvSpPr>
        <p:spPr>
          <a:xfrm>
            <a:off x="5303520" y="-5198"/>
            <a:ext cx="6885431" cy="6858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B308D-F8A4-4D98-8437-B5CB7B3AE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8" y="530353"/>
            <a:ext cx="7492302" cy="969264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en-US" sz="4000" dirty="0"/>
              <a:t>The Final Message </a:t>
            </a:r>
            <a:r>
              <a:rPr lang="en-US" sz="3100" dirty="0">
                <a:solidFill>
                  <a:srgbClr val="FF0000"/>
                </a:solidFill>
              </a:rPr>
              <a:t>12:13-14</a:t>
            </a:r>
            <a:endParaRPr lang="en-US" sz="31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49809-49BF-4084-99B2-7C9BDC0CB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973" y="1783080"/>
            <a:ext cx="10774998" cy="4544567"/>
          </a:xfrm>
          <a:noFill/>
        </p:spPr>
        <p:txBody>
          <a:bodyPr anchor="t">
            <a:normAutofit/>
          </a:bodyPr>
          <a:lstStyle/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>
                <a:latin typeface="Georgia" panose="02040502050405020303" pitchFamily="18" charset="0"/>
              </a:rPr>
              <a:t>12:13-14 </a:t>
            </a:r>
            <a:r>
              <a:rPr lang="en-US" sz="2800" dirty="0"/>
              <a:t>Let us hear the conclusion of the whole matter: Fear God and keep His commandments, For this is man’s all. </a:t>
            </a:r>
            <a:r>
              <a:rPr lang="en-US" sz="2800" baseline="30000" dirty="0"/>
              <a:t>14 </a:t>
            </a:r>
            <a:r>
              <a:rPr lang="en-US" sz="2800" dirty="0"/>
              <a:t>For God will bring every work into judgment, Including every secret thing, Whether good or evil.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Fear God (realize His greatness, blessings, justice)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Keep His commands (words of One Shepherd)</a:t>
            </a:r>
          </a:p>
          <a:p>
            <a:pPr marL="914400" lvl="1" indent="-457200" algn="l">
              <a:buFont typeface="Calibri" panose="020F0502020204030204" pitchFamily="34" charset="0"/>
              <a:buChar char="―"/>
            </a:pPr>
            <a:r>
              <a:rPr lang="en-US" sz="2800" dirty="0"/>
              <a:t>God gives generously/will judge knowingly</a:t>
            </a:r>
          </a:p>
          <a:p>
            <a:pPr marL="457200" indent="-457200" algn="l">
              <a:buFont typeface="Calibri" panose="020F0502020204030204" pitchFamily="34" charset="0"/>
              <a:buChar char="―"/>
            </a:pPr>
            <a:r>
              <a:rPr lang="en-US" sz="3200" dirty="0"/>
              <a:t>Let men: Live in faith/Rejoice/Remember/Fear</a:t>
            </a:r>
          </a:p>
        </p:txBody>
      </p:sp>
    </p:spTree>
    <p:extLst>
      <p:ext uri="{BB962C8B-B14F-4D97-AF65-F5344CB8AC3E}">
        <p14:creationId xmlns:p14="http://schemas.microsoft.com/office/powerpoint/2010/main" val="17110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C55F0BA-7D8B-4753-AB68-D54E59A24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FB308D-F8A4-4D98-8437-B5CB7B3AE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476" y="4974742"/>
            <a:ext cx="10464734" cy="847396"/>
          </a:xfrm>
          <a:noFill/>
        </p:spPr>
        <p:txBody>
          <a:bodyPr anchor="ctr"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Life Calls for Decision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49809-49BF-4084-99B2-7C9BDC0CB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789" y="5704522"/>
            <a:ext cx="10512421" cy="668846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Ecclesiastes 11:1–12:14</a:t>
            </a:r>
          </a:p>
        </p:txBody>
      </p:sp>
      <p:pic>
        <p:nvPicPr>
          <p:cNvPr id="5" name="Picture 4" descr="A tree in a field&#10;&#10;Description automatically generated with low confidence">
            <a:extLst>
              <a:ext uri="{FF2B5EF4-FFF2-40B4-BE49-F238E27FC236}">
                <a16:creationId xmlns:a16="http://schemas.microsoft.com/office/drawing/2014/main" id="{0CA83DE4-831E-4286-881A-F5C52E9EC0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" t="21301" r="439" b="15223"/>
          <a:stretch/>
        </p:blipFill>
        <p:spPr>
          <a:xfrm>
            <a:off x="-2" y="0"/>
            <a:ext cx="12192001" cy="455371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7878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922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Britannic Bold</vt:lpstr>
      <vt:lpstr>Calibri</vt:lpstr>
      <vt:lpstr>Georgia</vt:lpstr>
      <vt:lpstr>Office Theme</vt:lpstr>
      <vt:lpstr>Life Calls for Decision</vt:lpstr>
      <vt:lpstr>Commit to a life of faith 11:1-4</vt:lpstr>
      <vt:lpstr>Faith enables us to live with mysteries of providence 11:5-8</vt:lpstr>
      <vt:lpstr>Faith encourages cheerfulness with sober control 11:9-10</vt:lpstr>
      <vt:lpstr>Seek God in early life 12:1-5</vt:lpstr>
      <vt:lpstr>Remember God before the finality of death 12:6-8</vt:lpstr>
      <vt:lpstr>Epilogue: The Preacher’s biography 12:9-12</vt:lpstr>
      <vt:lpstr>The Final Message 12:13-14</vt:lpstr>
      <vt:lpstr>Life Calls for Decision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2021-11-05T21:13:42Z</dcterms:created>
  <dcterms:modified xsi:type="dcterms:W3CDTF">2021-11-20T23:56:17Z</dcterms:modified>
</cp:coreProperties>
</file>