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0"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5D730-F66F-469E-AEE9-68612DD781FB}" v="758" dt="2021-11-14T16:59:08.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15" autoAdjust="0"/>
    <p:restoredTop sz="94660"/>
  </p:normalViewPr>
  <p:slideViewPr>
    <p:cSldViewPr snapToGrid="0">
      <p:cViewPr varScale="1">
        <p:scale>
          <a:sx n="73" d="100"/>
          <a:sy n="73" d="100"/>
        </p:scale>
        <p:origin x="72"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44474-44E6-4255-AF1A-129B59A38E07}"/>
              </a:ext>
            </a:extLst>
          </p:cNvPr>
          <p:cNvSpPr>
            <a:spLocks noGrp="1"/>
          </p:cNvSpPr>
          <p:nvPr>
            <p:ph type="ctrTitle" hasCustomPrompt="1"/>
          </p:nvPr>
        </p:nvSpPr>
        <p:spPr>
          <a:xfrm>
            <a:off x="1524000" y="4772024"/>
            <a:ext cx="9144000" cy="785813"/>
          </a:xfrm>
        </p:spPr>
        <p:txBody>
          <a:bodyPr anchor="ctr">
            <a:normAutofit/>
          </a:bodyPr>
          <a:lstStyle>
            <a:lvl1pPr algn="ctr">
              <a:defRPr sz="4400"/>
            </a:lvl1pPr>
          </a:lstStyle>
          <a:p>
            <a:r>
              <a:rPr lang="en-US" dirty="0"/>
              <a:t>Master title style</a:t>
            </a:r>
          </a:p>
        </p:txBody>
      </p:sp>
      <p:sp>
        <p:nvSpPr>
          <p:cNvPr id="3" name="Subtitle 2">
            <a:extLst>
              <a:ext uri="{FF2B5EF4-FFF2-40B4-BE49-F238E27FC236}">
                <a16:creationId xmlns:a16="http://schemas.microsoft.com/office/drawing/2014/main" id="{38A9D96C-19D9-414B-9239-FF4A0B1B03CF}"/>
              </a:ext>
            </a:extLst>
          </p:cNvPr>
          <p:cNvSpPr>
            <a:spLocks noGrp="1"/>
          </p:cNvSpPr>
          <p:nvPr>
            <p:ph type="subTitle" idx="1" hasCustomPrompt="1"/>
          </p:nvPr>
        </p:nvSpPr>
        <p:spPr>
          <a:xfrm>
            <a:off x="1447800" y="5772150"/>
            <a:ext cx="9144000" cy="666750"/>
          </a:xfrm>
        </p:spPr>
        <p:txBody>
          <a:bodyPr anchor="ct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407161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7E58-7F3A-4B53-9B38-9DF21A478C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E7349E-7D7F-44CF-A483-B2BA0210B5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73CD4-4849-4F10-8CB2-13037EF5777F}"/>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5" name="Footer Placeholder 4">
            <a:extLst>
              <a:ext uri="{FF2B5EF4-FFF2-40B4-BE49-F238E27FC236}">
                <a16:creationId xmlns:a16="http://schemas.microsoft.com/office/drawing/2014/main" id="{62EF40D4-E7E3-4EF0-AD30-B2B0143B63C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2DE1CA4-3E79-4A85-8533-6353233515C9}"/>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78349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EEDBFC-DB7B-441D-B43B-0AAB1B1D9F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A606BD-C13A-484F-A3CA-9ACD60EB81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7692E-7B14-4ACA-966B-1E6170DF6810}"/>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5" name="Footer Placeholder 4">
            <a:extLst>
              <a:ext uri="{FF2B5EF4-FFF2-40B4-BE49-F238E27FC236}">
                <a16:creationId xmlns:a16="http://schemas.microsoft.com/office/drawing/2014/main" id="{AA153545-790F-45E6-861B-0A5AE93262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29164A6-BB3B-48D0-9CB5-E004AB124229}"/>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347564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F5B3-42D7-496E-B843-EA9BCD3C89FF}"/>
              </a:ext>
            </a:extLst>
          </p:cNvPr>
          <p:cNvSpPr>
            <a:spLocks noGrp="1"/>
          </p:cNvSpPr>
          <p:nvPr>
            <p:ph type="title" hasCustomPrompt="1"/>
          </p:nvPr>
        </p:nvSpPr>
        <p:spPr>
          <a:xfrm>
            <a:off x="571500" y="403226"/>
            <a:ext cx="10515600" cy="1016000"/>
          </a:xfrm>
        </p:spPr>
        <p:txBody>
          <a:bodyPr/>
          <a:lstStyle/>
          <a:p>
            <a:r>
              <a:rPr lang="en-US" dirty="0"/>
              <a:t>Master title style</a:t>
            </a:r>
          </a:p>
        </p:txBody>
      </p:sp>
      <p:sp>
        <p:nvSpPr>
          <p:cNvPr id="3" name="Content Placeholder 2">
            <a:extLst>
              <a:ext uri="{FF2B5EF4-FFF2-40B4-BE49-F238E27FC236}">
                <a16:creationId xmlns:a16="http://schemas.microsoft.com/office/drawing/2014/main" id="{015C4856-BC91-4AA0-B375-82531AA44EC5}"/>
              </a:ext>
            </a:extLst>
          </p:cNvPr>
          <p:cNvSpPr>
            <a:spLocks noGrp="1"/>
          </p:cNvSpPr>
          <p:nvPr>
            <p:ph idx="1" hasCustomPrompt="1"/>
          </p:nvPr>
        </p:nvSpPr>
        <p:spPr>
          <a:xfrm>
            <a:off x="571500" y="2438399"/>
            <a:ext cx="10515600" cy="3719513"/>
          </a:xfrm>
        </p:spPr>
        <p:txBody>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5833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65065-7CE9-416C-A363-884CA6189C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C2EB2D-2FB8-4975-8775-907F2F868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670C91-9353-4484-8E33-75E0E3EA2015}"/>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5" name="Footer Placeholder 4">
            <a:extLst>
              <a:ext uri="{FF2B5EF4-FFF2-40B4-BE49-F238E27FC236}">
                <a16:creationId xmlns:a16="http://schemas.microsoft.com/office/drawing/2014/main" id="{6AA6CAE6-DC0B-4D49-AEB5-A1B65742C6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8803D11-FFDE-4F97-989E-1D2BBBE9FDA1}"/>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481883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4AB28-7717-4445-8BB4-9DEF52B536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3762C-A2CB-4C4D-82F7-4304C9D805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77CEFB-4494-4987-8E5A-F83A07C47A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343767-5B73-4CDC-AE6E-597130F507E9}"/>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6" name="Footer Placeholder 5">
            <a:extLst>
              <a:ext uri="{FF2B5EF4-FFF2-40B4-BE49-F238E27FC236}">
                <a16:creationId xmlns:a16="http://schemas.microsoft.com/office/drawing/2014/main" id="{F4C3FF29-BA3B-4C4A-850A-D84C53EEF8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9FC52A3-A59D-4483-B089-D3091EAB7C50}"/>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330989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7F384-4D9F-4A48-8A37-584D02B39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55B0E0-E469-4A6B-93F3-627BAAAE1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671CF6-7529-4FE9-BBAC-779BF4D1EE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A0C0B5-5917-432A-9E51-F00133DBF6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750C48-0A2B-429F-B4FE-3A189D3F2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5684F9-A7A7-45EC-8C7A-1020BB3E4497}"/>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8" name="Footer Placeholder 7">
            <a:extLst>
              <a:ext uri="{FF2B5EF4-FFF2-40B4-BE49-F238E27FC236}">
                <a16:creationId xmlns:a16="http://schemas.microsoft.com/office/drawing/2014/main" id="{3D1DDEAE-28A0-42CF-A704-0138CD0B37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CF1162A-463F-4E69-8F55-8C74760AC2C9}"/>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106890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7970-EF2E-4F51-8172-FC81AD6C58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72C731-5EAD-4521-BE73-03EE6535BE6D}"/>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4" name="Footer Placeholder 3">
            <a:extLst>
              <a:ext uri="{FF2B5EF4-FFF2-40B4-BE49-F238E27FC236}">
                <a16:creationId xmlns:a16="http://schemas.microsoft.com/office/drawing/2014/main" id="{7AC783DB-B1DB-4589-A5F6-D4663AABD4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557E91F-EA85-49D3-BB0F-EFF3BADE6EED}"/>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128166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EF5B3-E68B-4C5C-8668-E85E39C0DCEA}"/>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3" name="Footer Placeholder 2">
            <a:extLst>
              <a:ext uri="{FF2B5EF4-FFF2-40B4-BE49-F238E27FC236}">
                <a16:creationId xmlns:a16="http://schemas.microsoft.com/office/drawing/2014/main" id="{6D0115F7-F2BE-4E50-BC21-4D142D77D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F973AFA-883E-4C5C-AD15-59F8FE9030A2}"/>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35151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E29A9-F26D-4BC0-8939-ECA7ABCA0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478C3-B5FC-48D0-B841-F6A0C3D43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169BB5-3FD4-4E0E-90C3-07F5525EF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323D3-0B94-4BC9-AA9D-68285D4ABF35}"/>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6" name="Footer Placeholder 5">
            <a:extLst>
              <a:ext uri="{FF2B5EF4-FFF2-40B4-BE49-F238E27FC236}">
                <a16:creationId xmlns:a16="http://schemas.microsoft.com/office/drawing/2014/main" id="{CA58D71A-EFE7-4BB5-91BD-59313C3EC4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DE7461B-AA8B-4DE7-BD76-0633AA6C0564}"/>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221619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4AC2-510C-42CD-940C-2D21F74051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55DE9-9EF5-4995-B582-775A722DD6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F99304-DE0A-4928-815D-9EE041273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F69D4-0688-4537-85FE-F947C59C9002}"/>
              </a:ext>
            </a:extLst>
          </p:cNvPr>
          <p:cNvSpPr>
            <a:spLocks noGrp="1"/>
          </p:cNvSpPr>
          <p:nvPr>
            <p:ph type="dt" sz="half" idx="10"/>
          </p:nvPr>
        </p:nvSpPr>
        <p:spPr>
          <a:xfrm>
            <a:off x="838200" y="6356350"/>
            <a:ext cx="2743200" cy="365125"/>
          </a:xfrm>
          <a:prstGeom prst="rect">
            <a:avLst/>
          </a:prstGeom>
        </p:spPr>
        <p:txBody>
          <a:bodyPr/>
          <a:lstStyle/>
          <a:p>
            <a:fld id="{0B305568-22D1-47F3-B78C-21B9476EEAC5}" type="datetimeFigureOut">
              <a:rPr lang="en-US" smtClean="0"/>
              <a:t>11/20/2021</a:t>
            </a:fld>
            <a:endParaRPr lang="en-US"/>
          </a:p>
        </p:txBody>
      </p:sp>
      <p:sp>
        <p:nvSpPr>
          <p:cNvPr id="6" name="Footer Placeholder 5">
            <a:extLst>
              <a:ext uri="{FF2B5EF4-FFF2-40B4-BE49-F238E27FC236}">
                <a16:creationId xmlns:a16="http://schemas.microsoft.com/office/drawing/2014/main" id="{0DD9E5FB-DB67-40C7-B7E7-13E0BE8D16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5517631-C8D4-4E59-946E-A02160C4FF51}"/>
              </a:ext>
            </a:extLst>
          </p:cNvPr>
          <p:cNvSpPr>
            <a:spLocks noGrp="1"/>
          </p:cNvSpPr>
          <p:nvPr>
            <p:ph type="sldNum" sz="quarter" idx="12"/>
          </p:nvPr>
        </p:nvSpPr>
        <p:spPr>
          <a:xfrm>
            <a:off x="8610600" y="6356350"/>
            <a:ext cx="2743200" cy="365125"/>
          </a:xfrm>
          <a:prstGeom prst="rect">
            <a:avLst/>
          </a:prstGeom>
        </p:spPr>
        <p:txBody>
          <a:bodyPr/>
          <a:lstStyle/>
          <a:p>
            <a:fld id="{8B147A87-C18A-407C-A35B-31010EDBDFA5}" type="slidenum">
              <a:rPr lang="en-US" smtClean="0"/>
              <a:t>‹#›</a:t>
            </a:fld>
            <a:endParaRPr lang="en-US"/>
          </a:p>
        </p:txBody>
      </p:sp>
    </p:spTree>
    <p:extLst>
      <p:ext uri="{BB962C8B-B14F-4D97-AF65-F5344CB8AC3E}">
        <p14:creationId xmlns:p14="http://schemas.microsoft.com/office/powerpoint/2010/main" val="2057336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B3291-4770-4BD9-9A3C-A72C8EF42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C99A5919-98B2-464B-8744-10825F9BBD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31430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Calibri" panose="020F0502020204030204" pitchFamily="34" charset="0"/>
        <a:buChar char="―"/>
        <a:defRPr sz="32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00B0F0"/>
        </a:buClr>
        <a:buFont typeface="Calibri" panose="020F050202020403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Acts+2%3A36-38&amp;version=NKJV#fen-NKJV-26988a"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65137DF-B1A4-4CB5-AC15-5920DC098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a:extLst>
              <a:ext uri="{FF2B5EF4-FFF2-40B4-BE49-F238E27FC236}">
                <a16:creationId xmlns:a16="http://schemas.microsoft.com/office/drawing/2014/main" id="{162D4572-9A7D-4F5C-8592-71CEDD98A2E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374250" y="-1962494"/>
            <a:ext cx="5470372" cy="12188952"/>
          </a:xfrm>
          <a:prstGeom prst="rect">
            <a:avLst/>
          </a:prstGeom>
        </p:spPr>
      </p:pic>
      <p:sp>
        <p:nvSpPr>
          <p:cNvPr id="36" name="Rectangle 35">
            <a:extLst>
              <a:ext uri="{FF2B5EF4-FFF2-40B4-BE49-F238E27FC236}">
                <a16:creationId xmlns:a16="http://schemas.microsoft.com/office/drawing/2014/main" id="{C97BB80D-6528-4587-B88F-8DE929799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1"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2F3E849-003B-4492-8C12-F7CC497F5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4">
            <a:extLst>
              <a:ext uri="{28A0092B-C50C-407E-A947-70E740481C1C}">
                <a14:useLocalDpi xmlns:a14="http://schemas.microsoft.com/office/drawing/2010/main" val="0"/>
              </a:ext>
            </a:extLst>
          </a:blip>
          <a:srcRect t="23914" b="14823"/>
          <a:stretch/>
        </p:blipFill>
        <p:spPr>
          <a:xfrm>
            <a:off x="10420" y="-1"/>
            <a:ext cx="12205993" cy="4770783"/>
          </a:xfrm>
          <a:prstGeom prst="rect">
            <a:avLst/>
          </a:prstGeom>
        </p:spPr>
      </p:pic>
      <p:sp>
        <p:nvSpPr>
          <p:cNvPr id="4" name="Rectangle 3">
            <a:extLst>
              <a:ext uri="{FF2B5EF4-FFF2-40B4-BE49-F238E27FC236}">
                <a16:creationId xmlns:a16="http://schemas.microsoft.com/office/drawing/2014/main" id="{142D1854-6989-4D9C-B49D-464767BA17D3}"/>
              </a:ext>
            </a:extLst>
          </p:cNvPr>
          <p:cNvSpPr/>
          <p:nvPr/>
        </p:nvSpPr>
        <p:spPr>
          <a:xfrm>
            <a:off x="11165" y="4805954"/>
            <a:ext cx="12166620" cy="2061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7513AA-D404-47AE-94B5-477803E660D1}"/>
              </a:ext>
            </a:extLst>
          </p:cNvPr>
          <p:cNvSpPr>
            <a:spLocks noGrp="1"/>
          </p:cNvSpPr>
          <p:nvPr>
            <p:ph type="ctrTitle"/>
          </p:nvPr>
        </p:nvSpPr>
        <p:spPr>
          <a:xfrm>
            <a:off x="1452584" y="5141595"/>
            <a:ext cx="9283781" cy="694965"/>
          </a:xfrm>
        </p:spPr>
        <p:txBody>
          <a:bodyPr anchor="ctr">
            <a:normAutofit/>
          </a:bodyPr>
          <a:lstStyle/>
          <a:p>
            <a:r>
              <a:rPr lang="en-US" sz="4400" dirty="0">
                <a:latin typeface="Britannic Bold" panose="020B0903060703020204" pitchFamily="34" charset="0"/>
              </a:rPr>
              <a:t>What is Baptism?</a:t>
            </a:r>
          </a:p>
        </p:txBody>
      </p:sp>
      <p:sp>
        <p:nvSpPr>
          <p:cNvPr id="3" name="Subtitle 2">
            <a:extLst>
              <a:ext uri="{FF2B5EF4-FFF2-40B4-BE49-F238E27FC236}">
                <a16:creationId xmlns:a16="http://schemas.microsoft.com/office/drawing/2014/main" id="{1E089F39-54BB-4AFF-99CE-005731EF6511}"/>
              </a:ext>
            </a:extLst>
          </p:cNvPr>
          <p:cNvSpPr>
            <a:spLocks noGrp="1"/>
          </p:cNvSpPr>
          <p:nvPr>
            <p:ph type="subTitle" idx="1"/>
          </p:nvPr>
        </p:nvSpPr>
        <p:spPr>
          <a:xfrm>
            <a:off x="1402154" y="5836560"/>
            <a:ext cx="9283781" cy="626237"/>
          </a:xfrm>
        </p:spPr>
        <p:txBody>
          <a:bodyPr anchor="ctr">
            <a:normAutofit/>
          </a:bodyPr>
          <a:lstStyle/>
          <a:p>
            <a:r>
              <a:rPr lang="en-US" sz="3600" dirty="0">
                <a:latin typeface="Georgia" panose="02040502050405020303" pitchFamily="18" charset="0"/>
              </a:rPr>
              <a:t>Matthew 28:18-20</a:t>
            </a:r>
          </a:p>
        </p:txBody>
      </p:sp>
    </p:spTree>
    <p:extLst>
      <p:ext uri="{BB962C8B-B14F-4D97-AF65-F5344CB8AC3E}">
        <p14:creationId xmlns:p14="http://schemas.microsoft.com/office/powerpoint/2010/main" val="26308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381589" y="1697658"/>
            <a:ext cx="11418074" cy="4543697"/>
          </a:xfrm>
        </p:spPr>
        <p:txBody>
          <a:bodyPr>
            <a:normAutofit/>
          </a:bodyPr>
          <a:lstStyle/>
          <a:p>
            <a:r>
              <a:rPr lang="en-US" dirty="0"/>
              <a:t>Immersion in water</a:t>
            </a:r>
          </a:p>
          <a:p>
            <a:r>
              <a:rPr lang="en-US" dirty="0"/>
              <a:t>For those who believe in Jesus</a:t>
            </a:r>
          </a:p>
          <a:p>
            <a:r>
              <a:rPr lang="en-US" dirty="0"/>
              <a:t>An act of obedience commanded</a:t>
            </a:r>
          </a:p>
          <a:p>
            <a:r>
              <a:rPr lang="en-US" dirty="0"/>
              <a:t>Takes place before salvation</a:t>
            </a:r>
          </a:p>
          <a:p>
            <a:r>
              <a:rPr lang="en-US" dirty="0"/>
              <a:t>Entering into Christ and His blood</a:t>
            </a:r>
          </a:p>
          <a:p>
            <a:r>
              <a:rPr lang="en-US" dirty="0"/>
              <a:t>Involves the work of God</a:t>
            </a:r>
          </a:p>
          <a:p>
            <a:endParaRPr lang="en-US" dirty="0"/>
          </a:p>
          <a:p>
            <a:endParaRPr lang="en-US" dirty="0"/>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237960" cy="822446"/>
          </a:xfrm>
        </p:spPr>
        <p:txBody>
          <a:bodyPr anchor="ctr">
            <a:normAutofit/>
          </a:bodyPr>
          <a:lstStyle/>
          <a:p>
            <a:r>
              <a:rPr lang="en-US" sz="4000" dirty="0"/>
              <a:t>What is Baptism..</a:t>
            </a:r>
            <a:endParaRPr lang="en-US" sz="4000" dirty="0">
              <a:latin typeface="Britannic Bold" panose="020B0903060703020204" pitchFamily="34" charset="0"/>
            </a:endParaRPr>
          </a:p>
        </p:txBody>
      </p:sp>
    </p:spTree>
    <p:extLst>
      <p:ext uri="{BB962C8B-B14F-4D97-AF65-F5344CB8AC3E}">
        <p14:creationId xmlns:p14="http://schemas.microsoft.com/office/powerpoint/2010/main" val="30703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65137DF-B1A4-4CB5-AC15-5920DC098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a:extLst>
              <a:ext uri="{FF2B5EF4-FFF2-40B4-BE49-F238E27FC236}">
                <a16:creationId xmlns:a16="http://schemas.microsoft.com/office/drawing/2014/main" id="{162D4572-9A7D-4F5C-8592-71CEDD98A2E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374250" y="-1962494"/>
            <a:ext cx="5470372" cy="12188952"/>
          </a:xfrm>
          <a:prstGeom prst="rect">
            <a:avLst/>
          </a:prstGeom>
        </p:spPr>
      </p:pic>
      <p:sp>
        <p:nvSpPr>
          <p:cNvPr id="36" name="Rectangle 35">
            <a:extLst>
              <a:ext uri="{FF2B5EF4-FFF2-40B4-BE49-F238E27FC236}">
                <a16:creationId xmlns:a16="http://schemas.microsoft.com/office/drawing/2014/main" id="{C97BB80D-6528-4587-B88F-8DE929799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1"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D2F3E849-003B-4492-8C12-F7CC497F5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4">
            <a:extLst>
              <a:ext uri="{28A0092B-C50C-407E-A947-70E740481C1C}">
                <a14:useLocalDpi xmlns:a14="http://schemas.microsoft.com/office/drawing/2010/main" val="0"/>
              </a:ext>
            </a:extLst>
          </a:blip>
          <a:srcRect t="23914" b="14823"/>
          <a:stretch/>
        </p:blipFill>
        <p:spPr>
          <a:xfrm>
            <a:off x="10420" y="-1"/>
            <a:ext cx="12205993" cy="4770783"/>
          </a:xfrm>
          <a:prstGeom prst="rect">
            <a:avLst/>
          </a:prstGeom>
        </p:spPr>
      </p:pic>
      <p:sp>
        <p:nvSpPr>
          <p:cNvPr id="4" name="Rectangle 3">
            <a:extLst>
              <a:ext uri="{FF2B5EF4-FFF2-40B4-BE49-F238E27FC236}">
                <a16:creationId xmlns:a16="http://schemas.microsoft.com/office/drawing/2014/main" id="{142D1854-6989-4D9C-B49D-464767BA17D3}"/>
              </a:ext>
            </a:extLst>
          </p:cNvPr>
          <p:cNvSpPr/>
          <p:nvPr/>
        </p:nvSpPr>
        <p:spPr>
          <a:xfrm>
            <a:off x="11165" y="4805954"/>
            <a:ext cx="12166620" cy="2061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7513AA-D404-47AE-94B5-477803E660D1}"/>
              </a:ext>
            </a:extLst>
          </p:cNvPr>
          <p:cNvSpPr>
            <a:spLocks noGrp="1"/>
          </p:cNvSpPr>
          <p:nvPr>
            <p:ph type="ctrTitle"/>
          </p:nvPr>
        </p:nvSpPr>
        <p:spPr>
          <a:xfrm>
            <a:off x="1452584" y="5141595"/>
            <a:ext cx="9283781" cy="694965"/>
          </a:xfrm>
        </p:spPr>
        <p:txBody>
          <a:bodyPr anchor="ctr">
            <a:normAutofit/>
          </a:bodyPr>
          <a:lstStyle/>
          <a:p>
            <a:r>
              <a:rPr lang="en-US" sz="4400" dirty="0">
                <a:latin typeface="Britannic Bold" panose="020B0903060703020204" pitchFamily="34" charset="0"/>
              </a:rPr>
              <a:t>What is Baptism?</a:t>
            </a:r>
          </a:p>
        </p:txBody>
      </p:sp>
      <p:sp>
        <p:nvSpPr>
          <p:cNvPr id="3" name="Subtitle 2">
            <a:extLst>
              <a:ext uri="{FF2B5EF4-FFF2-40B4-BE49-F238E27FC236}">
                <a16:creationId xmlns:a16="http://schemas.microsoft.com/office/drawing/2014/main" id="{1E089F39-54BB-4AFF-99CE-005731EF6511}"/>
              </a:ext>
            </a:extLst>
          </p:cNvPr>
          <p:cNvSpPr>
            <a:spLocks noGrp="1"/>
          </p:cNvSpPr>
          <p:nvPr>
            <p:ph type="subTitle" idx="1"/>
          </p:nvPr>
        </p:nvSpPr>
        <p:spPr>
          <a:xfrm>
            <a:off x="1402154" y="5836560"/>
            <a:ext cx="9283781" cy="626237"/>
          </a:xfrm>
        </p:spPr>
        <p:txBody>
          <a:bodyPr anchor="ctr">
            <a:normAutofit/>
          </a:bodyPr>
          <a:lstStyle/>
          <a:p>
            <a:r>
              <a:rPr lang="en-US" sz="3600" dirty="0">
                <a:latin typeface="Georgia" panose="02040502050405020303" pitchFamily="18" charset="0"/>
              </a:rPr>
              <a:t>Matthew 28:18-20</a:t>
            </a:r>
          </a:p>
        </p:txBody>
      </p:sp>
    </p:spTree>
    <p:extLst>
      <p:ext uri="{BB962C8B-B14F-4D97-AF65-F5344CB8AC3E}">
        <p14:creationId xmlns:p14="http://schemas.microsoft.com/office/powerpoint/2010/main" val="405615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583251" y="1859622"/>
            <a:ext cx="10938189" cy="4312578"/>
          </a:xfrm>
        </p:spPr>
        <p:txBody>
          <a:bodyPr>
            <a:normAutofit/>
          </a:bodyPr>
          <a:lstStyle/>
          <a:p>
            <a:pPr>
              <a:buClr>
                <a:srgbClr val="FF0000"/>
              </a:buClr>
              <a:buFont typeface="Calibri" panose="020F0502020204030204" pitchFamily="34" charset="0"/>
              <a:buChar char="―"/>
            </a:pPr>
            <a:r>
              <a:rPr lang="en-US" sz="3200" dirty="0">
                <a:latin typeface="Georgia" panose="02040502050405020303" pitchFamily="18" charset="0"/>
              </a:rPr>
              <a:t>Matthew 3:11 </a:t>
            </a:r>
            <a:r>
              <a:rPr lang="en-US" sz="2600" dirty="0"/>
              <a:t>I indeed baptize you with water unto repentance, but He who is coming after me is mightier than I, whose sandals I am not worthy to carry. He will baptize you with the Holy Spirit and fire. </a:t>
            </a:r>
          </a:p>
          <a:p>
            <a:pPr>
              <a:buClr>
                <a:srgbClr val="FF0000"/>
              </a:buClr>
              <a:buFont typeface="Calibri" panose="020F0502020204030204" pitchFamily="34" charset="0"/>
              <a:buChar char="―"/>
            </a:pPr>
            <a:r>
              <a:rPr lang="en-US" dirty="0"/>
              <a:t>1 Corinthians 15:29 </a:t>
            </a:r>
            <a:r>
              <a:rPr lang="en-US" sz="2600" dirty="0"/>
              <a:t>Otherwise, what will they do who are baptized for the dead, if the dead do not rise at all? Why then are they baptized for the dead? </a:t>
            </a:r>
          </a:p>
          <a:p>
            <a:pPr>
              <a:buClr>
                <a:srgbClr val="FF0000"/>
              </a:buClr>
              <a:buFont typeface="Calibri" panose="020F0502020204030204" pitchFamily="34" charset="0"/>
              <a:buChar char="―"/>
            </a:pPr>
            <a:r>
              <a:rPr lang="en-US" dirty="0"/>
              <a:t>Acts 2:38 </a:t>
            </a:r>
            <a:r>
              <a:rPr lang="en-US" sz="2600" dirty="0"/>
              <a:t>Then Peter said to them, “Repent, and let every one of you be baptized in the name of Jesus Christ for the remission of sins;</a:t>
            </a:r>
            <a:r>
              <a:rPr lang="en-US" sz="1600" dirty="0"/>
              <a:t> </a:t>
            </a:r>
            <a:r>
              <a:rPr lang="en-US" sz="2600" dirty="0"/>
              <a:t>and you shall receive the gift of the Holy Spirit. </a:t>
            </a:r>
          </a:p>
          <a:p>
            <a:pPr>
              <a:buClr>
                <a:srgbClr val="FF0000"/>
              </a:buClr>
              <a:buFont typeface="Calibri" panose="020F0502020204030204" pitchFamily="34" charset="0"/>
              <a:buChar char="―"/>
            </a:pPr>
            <a:endParaRPr lang="en-US" sz="3000" dirty="0">
              <a:latin typeface="Georgia" panose="02040502050405020303" pitchFamily="18" charset="0"/>
            </a:endParaRP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79401" y="520982"/>
            <a:ext cx="7924859" cy="914914"/>
          </a:xfrm>
        </p:spPr>
        <p:txBody>
          <a:bodyPr anchor="ctr">
            <a:normAutofit/>
          </a:bodyPr>
          <a:lstStyle/>
          <a:p>
            <a:r>
              <a:rPr lang="en-US" sz="4000" dirty="0">
                <a:latin typeface="Britannic Bold" panose="020B0903060703020204" pitchFamily="34" charset="0"/>
              </a:rPr>
              <a:t>Baptism in Name of Jesus Christ</a:t>
            </a:r>
          </a:p>
        </p:txBody>
      </p:sp>
    </p:spTree>
    <p:extLst>
      <p:ext uri="{BB962C8B-B14F-4D97-AF65-F5344CB8AC3E}">
        <p14:creationId xmlns:p14="http://schemas.microsoft.com/office/powerpoint/2010/main" val="193379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583251" y="1859622"/>
            <a:ext cx="10938189" cy="4312578"/>
          </a:xfrm>
        </p:spPr>
        <p:txBody>
          <a:bodyPr>
            <a:normAutofit/>
          </a:bodyPr>
          <a:lstStyle/>
          <a:p>
            <a:r>
              <a:rPr lang="en-US" dirty="0"/>
              <a:t>Acts 8:12 </a:t>
            </a:r>
            <a:r>
              <a:rPr lang="en-US" sz="2800" dirty="0"/>
              <a:t>But when they believed Philip as he preached the things concerning the kingdom of God and the name of Jesus Christ, both men and women were baptized. </a:t>
            </a:r>
          </a:p>
          <a:p>
            <a:r>
              <a:rPr lang="en-US" dirty="0"/>
              <a:t>Acts 10:48 </a:t>
            </a:r>
            <a:r>
              <a:rPr lang="en-US" sz="2800" dirty="0"/>
              <a:t>And he commanded them to be baptized in the name of the Lord.</a:t>
            </a:r>
          </a:p>
          <a:p>
            <a:r>
              <a:rPr lang="en-US" dirty="0"/>
              <a:t>Ephesians 4:4-6 </a:t>
            </a:r>
            <a:r>
              <a:rPr lang="en-US" sz="2800" baseline="30000" dirty="0"/>
              <a:t>4 </a:t>
            </a:r>
            <a:r>
              <a:rPr lang="en-US" sz="2800" i="1" dirty="0"/>
              <a:t>There is</a:t>
            </a:r>
            <a:r>
              <a:rPr lang="en-US" sz="2800" dirty="0"/>
              <a:t> one body and one Spirit, just as you were called in one hope of your calling; </a:t>
            </a:r>
            <a:r>
              <a:rPr lang="en-US" sz="2800" baseline="30000" dirty="0"/>
              <a:t>5 </a:t>
            </a:r>
            <a:r>
              <a:rPr lang="en-US" sz="2800" dirty="0"/>
              <a:t>one Lord, one faith, one baptism; </a:t>
            </a:r>
            <a:r>
              <a:rPr lang="en-US" sz="2800" baseline="30000" dirty="0"/>
              <a:t>6 </a:t>
            </a:r>
            <a:r>
              <a:rPr lang="en-US" sz="2800" dirty="0"/>
              <a:t>one God and Father of all, who </a:t>
            </a:r>
            <a:r>
              <a:rPr lang="en-US" sz="2800" i="1" dirty="0"/>
              <a:t>is</a:t>
            </a:r>
            <a:r>
              <a:rPr lang="en-US" sz="2800" dirty="0"/>
              <a:t> above all, and through all, and in you all.</a:t>
            </a:r>
            <a:endParaRPr lang="en-US" sz="3000" dirty="0">
              <a:latin typeface="Georgia" panose="02040502050405020303" pitchFamily="18" charset="0"/>
            </a:endParaRP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79401" y="520982"/>
            <a:ext cx="7924859" cy="914914"/>
          </a:xfrm>
        </p:spPr>
        <p:txBody>
          <a:bodyPr anchor="ctr">
            <a:normAutofit/>
          </a:bodyPr>
          <a:lstStyle/>
          <a:p>
            <a:r>
              <a:rPr lang="en-US" sz="4000" dirty="0">
                <a:latin typeface="Britannic Bold" panose="020B0903060703020204" pitchFamily="34" charset="0"/>
              </a:rPr>
              <a:t>There is one baptism</a:t>
            </a:r>
          </a:p>
        </p:txBody>
      </p:sp>
    </p:spTree>
    <p:extLst>
      <p:ext uri="{BB962C8B-B14F-4D97-AF65-F5344CB8AC3E}">
        <p14:creationId xmlns:p14="http://schemas.microsoft.com/office/powerpoint/2010/main" val="204898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583251" y="1750423"/>
            <a:ext cx="10938189" cy="4421777"/>
          </a:xfrm>
        </p:spPr>
        <p:txBody>
          <a:bodyPr>
            <a:normAutofit/>
          </a:bodyPr>
          <a:lstStyle/>
          <a:p>
            <a:pPr>
              <a:buClr>
                <a:srgbClr val="FF0000"/>
              </a:buClr>
              <a:buFont typeface="Calibri" panose="020F0502020204030204" pitchFamily="34" charset="0"/>
              <a:buChar char="―"/>
            </a:pPr>
            <a:r>
              <a:rPr lang="en-US" sz="3200" dirty="0" err="1">
                <a:latin typeface="Georgia" panose="02040502050405020303" pitchFamily="18" charset="0"/>
              </a:rPr>
              <a:t>Baptizo</a:t>
            </a:r>
            <a:r>
              <a:rPr lang="en-US" sz="3200" dirty="0">
                <a:latin typeface="Georgia" panose="02040502050405020303" pitchFamily="18" charset="0"/>
              </a:rPr>
              <a:t> </a:t>
            </a:r>
            <a:r>
              <a:rPr lang="en-US" sz="2800" dirty="0">
                <a:latin typeface="Georgia" panose="02040502050405020303" pitchFamily="18" charset="0"/>
              </a:rPr>
              <a:t>(“to dip, to immerse, submerge, to make overwhelmed”) Vine’s Expository Dictionary of NT words</a:t>
            </a:r>
          </a:p>
          <a:p>
            <a:pPr lvl="1"/>
            <a:r>
              <a:rPr lang="en-US" dirty="0"/>
              <a:t>John 3:23 </a:t>
            </a:r>
            <a:r>
              <a:rPr lang="en-US" sz="2400" dirty="0"/>
              <a:t>Now John also was baptizing in </a:t>
            </a:r>
            <a:r>
              <a:rPr lang="en-US" sz="2400" dirty="0" err="1"/>
              <a:t>Aenon</a:t>
            </a:r>
            <a:r>
              <a:rPr lang="en-US" sz="2400" dirty="0"/>
              <a:t> near Salim, because there was much water there. And they came and were baptized. </a:t>
            </a:r>
          </a:p>
          <a:p>
            <a:pPr lvl="1"/>
            <a:r>
              <a:rPr lang="en-US" dirty="0">
                <a:latin typeface="Georgia" panose="02040502050405020303" pitchFamily="18" charset="0"/>
              </a:rPr>
              <a:t>Matthew 3:16 </a:t>
            </a:r>
            <a:r>
              <a:rPr lang="en-US" sz="2400" dirty="0"/>
              <a:t>When He had been baptized, Jesus came up immediately from the water..</a:t>
            </a:r>
          </a:p>
          <a:p>
            <a:pPr lvl="1"/>
            <a:r>
              <a:rPr lang="en-US" dirty="0"/>
              <a:t>Acts 8:38-39 </a:t>
            </a:r>
            <a:r>
              <a:rPr lang="en-US" sz="2400" dirty="0"/>
              <a:t>And both Philip and the eunuch went down into the water, and he baptized him. </a:t>
            </a:r>
            <a:r>
              <a:rPr lang="en-US" sz="2400" baseline="30000" dirty="0"/>
              <a:t>39 </a:t>
            </a:r>
            <a:r>
              <a:rPr lang="en-US" sz="2400" dirty="0"/>
              <a:t>Now when they came up out of the water..</a:t>
            </a:r>
          </a:p>
          <a:p>
            <a:pPr lvl="1"/>
            <a:r>
              <a:rPr lang="en-US" dirty="0"/>
              <a:t>Romans 6:4  </a:t>
            </a:r>
            <a:r>
              <a:rPr lang="en-US" sz="2400" dirty="0"/>
              <a:t>Therefore we were buried with Him through baptism into death..</a:t>
            </a:r>
          </a:p>
          <a:p>
            <a:pPr lvl="1"/>
            <a:endParaRPr lang="en-US" sz="2400" dirty="0"/>
          </a:p>
          <a:p>
            <a:pPr>
              <a:buClr>
                <a:srgbClr val="FF0000"/>
              </a:buClr>
              <a:buFont typeface="Calibri" panose="020F0502020204030204" pitchFamily="34" charset="0"/>
              <a:buChar char="―"/>
            </a:pPr>
            <a:endParaRPr lang="en-US" sz="2800" dirty="0">
              <a:latin typeface="Georgia" panose="02040502050405020303" pitchFamily="18" charset="0"/>
            </a:endParaRP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616635" cy="822446"/>
          </a:xfrm>
        </p:spPr>
        <p:txBody>
          <a:bodyPr anchor="ctr">
            <a:normAutofit/>
          </a:bodyPr>
          <a:lstStyle/>
          <a:p>
            <a:r>
              <a:rPr lang="en-US" sz="4000" dirty="0">
                <a:latin typeface="Britannic Bold" panose="020B0903060703020204" pitchFamily="34" charset="0"/>
              </a:rPr>
              <a:t>Baptism is Immersion</a:t>
            </a:r>
          </a:p>
        </p:txBody>
      </p:sp>
    </p:spTree>
    <p:extLst>
      <p:ext uri="{BB962C8B-B14F-4D97-AF65-F5344CB8AC3E}">
        <p14:creationId xmlns:p14="http://schemas.microsoft.com/office/powerpoint/2010/main" val="37892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583251" y="1628503"/>
            <a:ext cx="10938189" cy="4543697"/>
          </a:xfrm>
        </p:spPr>
        <p:txBody>
          <a:bodyPr>
            <a:normAutofit fontScale="92500" lnSpcReduction="10000"/>
          </a:bodyPr>
          <a:lstStyle/>
          <a:p>
            <a:r>
              <a:rPr lang="en-US" dirty="0"/>
              <a:t>Acts 8:35-37 </a:t>
            </a:r>
            <a:r>
              <a:rPr lang="en-US" sz="2800" dirty="0"/>
              <a:t>Then Philip opened his mouth, and beginning at this Scripture, preached Jesus to him. </a:t>
            </a:r>
            <a:r>
              <a:rPr lang="en-US" sz="2800" baseline="30000" dirty="0"/>
              <a:t>36 </a:t>
            </a:r>
            <a:r>
              <a:rPr lang="en-US" sz="2800" dirty="0"/>
              <a:t>Now as they went down the road, they came to some water. And the eunuch said, “See, </a:t>
            </a:r>
            <a:r>
              <a:rPr lang="en-US" sz="2800" i="1" dirty="0"/>
              <a:t>here is</a:t>
            </a:r>
            <a:r>
              <a:rPr lang="en-US" sz="2800" dirty="0"/>
              <a:t> water. What hinders me from being baptized?” </a:t>
            </a:r>
            <a:r>
              <a:rPr lang="en-US" sz="2800" baseline="30000" dirty="0"/>
              <a:t>37 </a:t>
            </a:r>
            <a:r>
              <a:rPr lang="en-US" sz="2800" dirty="0"/>
              <a:t>Then Philip said, “If you believe with all your heart, you may.” And he answered and said, “I believe that Jesus Christ is the Son of God.”</a:t>
            </a:r>
          </a:p>
          <a:p>
            <a:r>
              <a:rPr lang="en-US" dirty="0"/>
              <a:t>Mark 16:16 </a:t>
            </a:r>
            <a:r>
              <a:rPr lang="en-US" sz="2800" dirty="0"/>
              <a:t>He who believes and is baptized will be saved; but he who does not believe will be condemned.</a:t>
            </a:r>
          </a:p>
          <a:p>
            <a:r>
              <a:rPr lang="en-US" sz="3500" dirty="0">
                <a:latin typeface="Georgia" panose="02040502050405020303" pitchFamily="18" charset="0"/>
              </a:rPr>
              <a:t>Acts 2:36-38 </a:t>
            </a:r>
            <a:r>
              <a:rPr lang="en-US" sz="2800" dirty="0"/>
              <a:t>Now when they heard </a:t>
            </a:r>
            <a:r>
              <a:rPr lang="en-US" sz="2800" i="1" dirty="0"/>
              <a:t>this,</a:t>
            </a:r>
            <a:r>
              <a:rPr lang="en-US" sz="2800" dirty="0"/>
              <a:t> they were cut to the heart, and said to Peter and the rest of the apostles, “Men </a:t>
            </a:r>
            <a:r>
              <a:rPr lang="en-US" sz="2800" i="1" dirty="0"/>
              <a:t>and</a:t>
            </a:r>
            <a:r>
              <a:rPr lang="en-US" sz="2800" dirty="0"/>
              <a:t> brethren, what shall we do?”</a:t>
            </a:r>
            <a:r>
              <a:rPr lang="en-US" sz="2800" baseline="30000" dirty="0"/>
              <a:t>38 </a:t>
            </a:r>
            <a:r>
              <a:rPr lang="en-US" sz="2800" dirty="0"/>
              <a:t>Then Peter said to them, “Repent, and let every one of you be baptized in the name of Jesus Christ for the </a:t>
            </a:r>
            <a:r>
              <a:rPr lang="en-US" sz="2800" baseline="30000" dirty="0"/>
              <a:t>[</a:t>
            </a:r>
            <a:r>
              <a:rPr lang="en-US" sz="2800" baseline="30000" dirty="0">
                <a:hlinkClick r:id="rId3" tooltip="See footnote a"/>
              </a:rPr>
              <a:t>a</a:t>
            </a:r>
            <a:r>
              <a:rPr lang="en-US" sz="2800" baseline="30000" dirty="0"/>
              <a:t>]</a:t>
            </a:r>
            <a:r>
              <a:rPr lang="en-US" sz="2800" dirty="0"/>
              <a:t>remission of sins;</a:t>
            </a:r>
          </a:p>
          <a:p>
            <a:pPr>
              <a:buClr>
                <a:srgbClr val="FF0000"/>
              </a:buClr>
              <a:buFont typeface="Calibri" panose="020F0502020204030204" pitchFamily="34" charset="0"/>
              <a:buChar char="―"/>
            </a:pPr>
            <a:endParaRPr lang="en-US" dirty="0">
              <a:latin typeface="Georgia" panose="02040502050405020303" pitchFamily="18" charset="0"/>
            </a:endParaRP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616635" cy="822446"/>
          </a:xfrm>
        </p:spPr>
        <p:txBody>
          <a:bodyPr anchor="ctr">
            <a:normAutofit/>
          </a:bodyPr>
          <a:lstStyle/>
          <a:p>
            <a:r>
              <a:rPr lang="en-US" sz="4000" dirty="0">
                <a:latin typeface="Britannic Bold" panose="020B0903060703020204" pitchFamily="34" charset="0"/>
              </a:rPr>
              <a:t>Baptism is for Believers</a:t>
            </a:r>
          </a:p>
        </p:txBody>
      </p:sp>
    </p:spTree>
    <p:extLst>
      <p:ext uri="{BB962C8B-B14F-4D97-AF65-F5344CB8AC3E}">
        <p14:creationId xmlns:p14="http://schemas.microsoft.com/office/powerpoint/2010/main" val="11323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583251" y="1628503"/>
            <a:ext cx="10938189" cy="4543697"/>
          </a:xfrm>
        </p:spPr>
        <p:txBody>
          <a:bodyPr>
            <a:normAutofit/>
          </a:bodyPr>
          <a:lstStyle/>
          <a:p>
            <a:r>
              <a:rPr lang="en-US" dirty="0"/>
              <a:t>Acts 16:15 </a:t>
            </a:r>
            <a:r>
              <a:rPr lang="en-US" sz="2800" dirty="0"/>
              <a:t>And when she and her household were baptized, she begged </a:t>
            </a:r>
            <a:r>
              <a:rPr lang="en-US" sz="2800" i="1" dirty="0"/>
              <a:t>us,</a:t>
            </a:r>
            <a:r>
              <a:rPr lang="en-US" sz="2800" dirty="0"/>
              <a:t> saying, “If you have judged me to be faithful to the Lord, come to my house and stay.” So she persuaded us.</a:t>
            </a:r>
          </a:p>
          <a:p>
            <a:r>
              <a:rPr lang="en-US" dirty="0"/>
              <a:t>Acts 16:33 </a:t>
            </a:r>
            <a:r>
              <a:rPr lang="en-US" sz="2800" dirty="0"/>
              <a:t>And he took them the same hour of the night and washed </a:t>
            </a:r>
            <a:r>
              <a:rPr lang="en-US" sz="2800" i="1" dirty="0"/>
              <a:t>their</a:t>
            </a:r>
            <a:r>
              <a:rPr lang="en-US" sz="2800" dirty="0"/>
              <a:t> stripes. And immediately he and all his </a:t>
            </a:r>
            <a:r>
              <a:rPr lang="en-US" sz="2800" i="1" dirty="0"/>
              <a:t>family</a:t>
            </a:r>
            <a:r>
              <a:rPr lang="en-US" sz="2800" dirty="0"/>
              <a:t> were baptized. </a:t>
            </a:r>
          </a:p>
          <a:p>
            <a:r>
              <a:rPr lang="en-US" sz="2800" dirty="0"/>
              <a:t>Matthew 18:3/19:14 “Assuredly, I say to you, unless you are converted and become as little children, you will by no means enter the kingdom of heaven…“Let the little children come to Me, and do not forbid them; for of such is the kingdom of heaven.”</a:t>
            </a: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014177" cy="822446"/>
          </a:xfrm>
        </p:spPr>
        <p:txBody>
          <a:bodyPr anchor="ctr">
            <a:normAutofit/>
          </a:bodyPr>
          <a:lstStyle/>
          <a:p>
            <a:r>
              <a:rPr lang="en-US" sz="4000" dirty="0"/>
              <a:t>Not for Infants</a:t>
            </a:r>
            <a:endParaRPr lang="en-US" sz="4000" dirty="0">
              <a:latin typeface="Britannic Bold" panose="020B0903060703020204" pitchFamily="34" charset="0"/>
            </a:endParaRPr>
          </a:p>
        </p:txBody>
      </p:sp>
    </p:spTree>
    <p:extLst>
      <p:ext uri="{BB962C8B-B14F-4D97-AF65-F5344CB8AC3E}">
        <p14:creationId xmlns:p14="http://schemas.microsoft.com/office/powerpoint/2010/main" val="90637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469126" y="1628503"/>
            <a:ext cx="11418074" cy="4543697"/>
          </a:xfrm>
        </p:spPr>
        <p:txBody>
          <a:bodyPr>
            <a:normAutofit/>
          </a:bodyPr>
          <a:lstStyle/>
          <a:p>
            <a:r>
              <a:rPr lang="en-US" dirty="0"/>
              <a:t>2 </a:t>
            </a:r>
            <a:r>
              <a:rPr lang="en-US" dirty="0" err="1"/>
              <a:t>Thess</a:t>
            </a:r>
            <a:r>
              <a:rPr lang="en-US" dirty="0"/>
              <a:t> 1:7-8 </a:t>
            </a:r>
            <a:r>
              <a:rPr lang="en-US" sz="2600" dirty="0"/>
              <a:t>when the Lord Jesus is revealed from heaven with His mighty angels, </a:t>
            </a:r>
            <a:r>
              <a:rPr lang="en-US" sz="2600" baseline="30000" dirty="0"/>
              <a:t>8 </a:t>
            </a:r>
            <a:r>
              <a:rPr lang="en-US" sz="2600" dirty="0"/>
              <a:t>in flaming fire taking vengeance on those who do not know God, and on those who do not obey the gospel of our Lord Jesus Christ. </a:t>
            </a:r>
          </a:p>
          <a:p>
            <a:r>
              <a:rPr lang="en-US" dirty="0"/>
              <a:t>Acts 2:38 </a:t>
            </a:r>
            <a:r>
              <a:rPr lang="en-US" sz="2800" dirty="0"/>
              <a:t>Then Peter said to them, “Repent, and let every one of you be baptized in the name of Jesus Christ..</a:t>
            </a:r>
          </a:p>
          <a:p>
            <a:r>
              <a:rPr lang="en-US" dirty="0"/>
              <a:t>Acts 10:48 </a:t>
            </a:r>
            <a:r>
              <a:rPr lang="en-US" sz="2800" dirty="0"/>
              <a:t>And he commanded them to be baptized in the name of the Lord. Then they asked him to stay a few days.</a:t>
            </a:r>
          </a:p>
          <a:p>
            <a:r>
              <a:rPr lang="en-US" dirty="0"/>
              <a:t>Acts 22:16 </a:t>
            </a:r>
            <a:r>
              <a:rPr lang="en-US" sz="2800" dirty="0"/>
              <a:t>And now why are you waiting? Arise and be baptized, and wash away your sins, calling on the name of the Lord.’</a:t>
            </a: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237960" cy="822446"/>
          </a:xfrm>
        </p:spPr>
        <p:txBody>
          <a:bodyPr anchor="ctr">
            <a:normAutofit/>
          </a:bodyPr>
          <a:lstStyle/>
          <a:p>
            <a:r>
              <a:rPr lang="en-US" sz="4000" dirty="0"/>
              <a:t>Baptism is an act of Obedience</a:t>
            </a:r>
            <a:endParaRPr lang="en-US" sz="4000" dirty="0">
              <a:latin typeface="Britannic Bold" panose="020B0903060703020204" pitchFamily="34" charset="0"/>
            </a:endParaRPr>
          </a:p>
        </p:txBody>
      </p:sp>
    </p:spTree>
    <p:extLst>
      <p:ext uri="{BB962C8B-B14F-4D97-AF65-F5344CB8AC3E}">
        <p14:creationId xmlns:p14="http://schemas.microsoft.com/office/powerpoint/2010/main" val="422047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381589" y="1697658"/>
            <a:ext cx="11418074" cy="4543697"/>
          </a:xfrm>
        </p:spPr>
        <p:txBody>
          <a:bodyPr>
            <a:normAutofit/>
          </a:bodyPr>
          <a:lstStyle/>
          <a:p>
            <a:r>
              <a:rPr lang="en-US" dirty="0"/>
              <a:t>Mark 16:16 </a:t>
            </a:r>
            <a:r>
              <a:rPr lang="en-US" sz="2800" dirty="0"/>
              <a:t>He who believes and is baptized will be saved; but he who does not believe will be condemned.</a:t>
            </a:r>
          </a:p>
          <a:p>
            <a:r>
              <a:rPr lang="en-US" dirty="0"/>
              <a:t>Acts 2:38 </a:t>
            </a:r>
            <a:r>
              <a:rPr lang="en-US" sz="2800" dirty="0"/>
              <a:t>Repent, and let every one of you be baptized in the name of Jesus Christ for the remission of sins; and you shall receive the gift of the Holy Spirit. </a:t>
            </a:r>
          </a:p>
          <a:p>
            <a:r>
              <a:rPr lang="en-US" dirty="0"/>
              <a:t>Acts 22:16 </a:t>
            </a:r>
            <a:r>
              <a:rPr lang="en-US" sz="2800" dirty="0"/>
              <a:t>And now why are you waiting? Arise and be baptized, and wash away your sins, calling on the name of the Lord.’</a:t>
            </a:r>
          </a:p>
          <a:p>
            <a:r>
              <a:rPr lang="en-US" sz="2800" dirty="0"/>
              <a:t>Romans 6:3-4 Or do you not know that as many of us as were baptized into Christ Jesus were baptized into His death? Therefore we were buried with Him through baptism into death,</a:t>
            </a: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237960" cy="822446"/>
          </a:xfrm>
        </p:spPr>
        <p:txBody>
          <a:bodyPr anchor="ctr">
            <a:normAutofit fontScale="90000"/>
          </a:bodyPr>
          <a:lstStyle/>
          <a:p>
            <a:r>
              <a:rPr lang="en-US" sz="4000" dirty="0"/>
              <a:t>Baptism is Just Before Salvation</a:t>
            </a:r>
            <a:endParaRPr lang="en-US" sz="4000" dirty="0">
              <a:latin typeface="Britannic Bold" panose="020B0903060703020204" pitchFamily="34" charset="0"/>
            </a:endParaRPr>
          </a:p>
        </p:txBody>
      </p:sp>
    </p:spTree>
    <p:extLst>
      <p:ext uri="{BB962C8B-B14F-4D97-AF65-F5344CB8AC3E}">
        <p14:creationId xmlns:p14="http://schemas.microsoft.com/office/powerpoint/2010/main" val="129015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3403D0-23AC-4B03-8081-0982C43DD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B1F9C8-178C-42CE-AED4-A58839B79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B0CEF843-5EDB-4EFF-9FC3-B058D4CD2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0FE031-FEED-4A22-95A5-5747EEB94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water, outdoor, nature&#10;&#10;Description automatically generated">
            <a:extLst>
              <a:ext uri="{FF2B5EF4-FFF2-40B4-BE49-F238E27FC236}">
                <a16:creationId xmlns:a16="http://schemas.microsoft.com/office/drawing/2014/main" id="{8EE1255C-F3DA-4E1B-8E4E-EAF992FB40DC}"/>
              </a:ext>
            </a:extLst>
          </p:cNvPr>
          <p:cNvPicPr>
            <a:picLocks noChangeAspect="1"/>
          </p:cNvPicPr>
          <p:nvPr/>
        </p:nvPicPr>
        <p:blipFill rotWithShape="1">
          <a:blip r:embed="rId2">
            <a:extLst>
              <a:ext uri="{28A0092B-C50C-407E-A947-70E740481C1C}">
                <a14:useLocalDpi xmlns:a14="http://schemas.microsoft.com/office/drawing/2010/main" val="0"/>
              </a:ext>
            </a:extLst>
          </a:blip>
          <a:srcRect l="23115" r="23113" b="-2"/>
          <a:stretch/>
        </p:blipFill>
        <p:spPr>
          <a:xfrm>
            <a:off x="5640450" y="4393"/>
            <a:ext cx="6551550" cy="6853607"/>
          </a:xfrm>
          <a:prstGeom prst="rect">
            <a:avLst/>
          </a:prstGeom>
        </p:spPr>
      </p:pic>
      <p:sp>
        <p:nvSpPr>
          <p:cNvPr id="16" name="Rectangle 15">
            <a:extLst>
              <a:ext uri="{FF2B5EF4-FFF2-40B4-BE49-F238E27FC236}">
                <a16:creationId xmlns:a16="http://schemas.microsoft.com/office/drawing/2014/main" id="{E0E2458A-997C-4794-9670-1EA449DC6203}"/>
              </a:ext>
            </a:extLst>
          </p:cNvPr>
          <p:cNvSpPr/>
          <p:nvPr/>
        </p:nvSpPr>
        <p:spPr>
          <a:xfrm>
            <a:off x="6631388" y="0"/>
            <a:ext cx="5575668"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10CAFAB-6743-4503-8807-1986197E5B49}"/>
              </a:ext>
            </a:extLst>
          </p:cNvPr>
          <p:cNvSpPr/>
          <p:nvPr/>
        </p:nvSpPr>
        <p:spPr>
          <a:xfrm>
            <a:off x="-3050" y="-4393"/>
            <a:ext cx="663138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76906FB8-6A51-44D0-81F9-BD40794348FF}"/>
              </a:ext>
            </a:extLst>
          </p:cNvPr>
          <p:cNvSpPr>
            <a:spLocks noGrp="1"/>
          </p:cNvSpPr>
          <p:nvPr>
            <p:ph idx="1"/>
          </p:nvPr>
        </p:nvSpPr>
        <p:spPr>
          <a:xfrm>
            <a:off x="381589" y="1697658"/>
            <a:ext cx="11418074" cy="4543697"/>
          </a:xfrm>
        </p:spPr>
        <p:txBody>
          <a:bodyPr>
            <a:normAutofit/>
          </a:bodyPr>
          <a:lstStyle/>
          <a:p>
            <a:r>
              <a:rPr lang="en-US" dirty="0"/>
              <a:t>Ephesians 2:8-10 </a:t>
            </a:r>
            <a:r>
              <a:rPr lang="en-US" sz="2600" dirty="0"/>
              <a:t>For by grace you have been saved through faith, and that not of yourselves; </a:t>
            </a:r>
            <a:r>
              <a:rPr lang="en-US" sz="2600" i="1" dirty="0"/>
              <a:t>it is</a:t>
            </a:r>
            <a:r>
              <a:rPr lang="en-US" sz="2600" dirty="0"/>
              <a:t> the gift of God, </a:t>
            </a:r>
            <a:r>
              <a:rPr lang="en-US" sz="2600" baseline="30000" dirty="0"/>
              <a:t>9 </a:t>
            </a:r>
            <a:r>
              <a:rPr lang="en-US" sz="2600" dirty="0"/>
              <a:t>not of works, lest anyone should boast. </a:t>
            </a:r>
            <a:r>
              <a:rPr lang="en-US" sz="2600" baseline="30000" dirty="0"/>
              <a:t>10 </a:t>
            </a:r>
            <a:r>
              <a:rPr lang="en-US" sz="2600" dirty="0"/>
              <a:t>For we are His workmanship, created in Christ Jesus for good works, which God prepared beforehand that we should walk in them.</a:t>
            </a:r>
          </a:p>
          <a:p>
            <a:r>
              <a:rPr lang="en-US" dirty="0"/>
              <a:t>John 6:28-29 </a:t>
            </a:r>
            <a:r>
              <a:rPr lang="en-US" sz="2600" dirty="0"/>
              <a:t>Then they said to Him, “What shall we do, that we may work the works of God?”</a:t>
            </a:r>
            <a:r>
              <a:rPr lang="en-US" sz="2600" baseline="30000" dirty="0"/>
              <a:t>29 </a:t>
            </a:r>
            <a:r>
              <a:rPr lang="en-US" sz="2600" dirty="0"/>
              <a:t>Jesus answered and said to them, “This is the work of God, that you believe in Him whom He sent.”</a:t>
            </a:r>
          </a:p>
          <a:p>
            <a:r>
              <a:rPr lang="en-US" dirty="0"/>
              <a:t>Colossians 2:12 </a:t>
            </a:r>
            <a:r>
              <a:rPr lang="en-US" sz="2800" dirty="0"/>
              <a:t>buried with Him in baptism, in which you also were raised with </a:t>
            </a:r>
            <a:r>
              <a:rPr lang="en-US" sz="2800" i="1" dirty="0"/>
              <a:t>Him</a:t>
            </a:r>
            <a:r>
              <a:rPr lang="en-US" sz="2800" dirty="0"/>
              <a:t> through faith in the working of God, who raised Him from the dead. </a:t>
            </a:r>
          </a:p>
        </p:txBody>
      </p:sp>
      <p:sp>
        <p:nvSpPr>
          <p:cNvPr id="4" name="Title 3">
            <a:extLst>
              <a:ext uri="{FF2B5EF4-FFF2-40B4-BE49-F238E27FC236}">
                <a16:creationId xmlns:a16="http://schemas.microsoft.com/office/drawing/2014/main" id="{9A8DBB33-454F-4804-9732-CD10542A9B09}"/>
              </a:ext>
            </a:extLst>
          </p:cNvPr>
          <p:cNvSpPr>
            <a:spLocks noGrp="1"/>
          </p:cNvSpPr>
          <p:nvPr>
            <p:ph type="title"/>
          </p:nvPr>
        </p:nvSpPr>
        <p:spPr>
          <a:xfrm>
            <a:off x="469126" y="502920"/>
            <a:ext cx="7237960" cy="822446"/>
          </a:xfrm>
        </p:spPr>
        <p:txBody>
          <a:bodyPr anchor="ctr">
            <a:normAutofit/>
          </a:bodyPr>
          <a:lstStyle/>
          <a:p>
            <a:r>
              <a:rPr lang="en-US" sz="4000" dirty="0"/>
              <a:t>Baptism is the Work of God</a:t>
            </a:r>
            <a:endParaRPr lang="en-US" sz="4000" dirty="0">
              <a:latin typeface="Britannic Bold" panose="020B0903060703020204" pitchFamily="34" charset="0"/>
            </a:endParaRPr>
          </a:p>
        </p:txBody>
      </p:sp>
    </p:spTree>
    <p:extLst>
      <p:ext uri="{BB962C8B-B14F-4D97-AF65-F5344CB8AC3E}">
        <p14:creationId xmlns:p14="http://schemas.microsoft.com/office/powerpoint/2010/main" val="347930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1095</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Britannic Bold</vt:lpstr>
      <vt:lpstr>Calibri</vt:lpstr>
      <vt:lpstr>Georgia</vt:lpstr>
      <vt:lpstr>Helvetica Neue Medium</vt:lpstr>
      <vt:lpstr>Office Theme</vt:lpstr>
      <vt:lpstr>What is Baptism?</vt:lpstr>
      <vt:lpstr>Baptism in Name of Jesus Christ</vt:lpstr>
      <vt:lpstr>There is one baptism</vt:lpstr>
      <vt:lpstr>Baptism is Immersion</vt:lpstr>
      <vt:lpstr>Baptism is for Believers</vt:lpstr>
      <vt:lpstr>Not for Infants</vt:lpstr>
      <vt:lpstr>Baptism is an act of Obedience</vt:lpstr>
      <vt:lpstr>Baptism is Just Before Salvation</vt:lpstr>
      <vt:lpstr>Baptism is the Work of God</vt:lpstr>
      <vt:lpstr>What is Baptism..</vt:lpstr>
      <vt:lpstr>What is Baptism?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2021-11-14T05:40:49Z</dcterms:created>
  <dcterms:modified xsi:type="dcterms:W3CDTF">2021-11-20T23:57:36Z</dcterms:modified>
</cp:coreProperties>
</file>