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3" r:id="rId4"/>
    <p:sldId id="264" r:id="rId5"/>
    <p:sldId id="265" r:id="rId6"/>
    <p:sldId id="266" r:id="rId7"/>
    <p:sldId id="267" r:id="rId8"/>
    <p:sldId id="268"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3B245-5B54-4340-8A66-4B1B8A02C110}" v="222" dt="2021-12-19T16:22:03.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75" autoAdjust="0"/>
    <p:restoredTop sz="94660"/>
  </p:normalViewPr>
  <p:slideViewPr>
    <p:cSldViewPr snapToGrid="0">
      <p:cViewPr varScale="1">
        <p:scale>
          <a:sx n="74" d="100"/>
          <a:sy n="74" d="100"/>
        </p:scale>
        <p:origin x="84"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A483-DFD2-467D-9E51-709A8FF8EABC}"/>
              </a:ext>
            </a:extLst>
          </p:cNvPr>
          <p:cNvSpPr>
            <a:spLocks noGrp="1"/>
          </p:cNvSpPr>
          <p:nvPr>
            <p:ph type="ctrTitle" hasCustomPrompt="1"/>
          </p:nvPr>
        </p:nvSpPr>
        <p:spPr>
          <a:xfrm>
            <a:off x="1524000" y="4978053"/>
            <a:ext cx="9144000" cy="895972"/>
          </a:xfrm>
        </p:spPr>
        <p:txBody>
          <a:bodyPr anchor="ctr">
            <a:normAutofit/>
          </a:bodyPr>
          <a:lstStyle>
            <a:lvl1pPr algn="ctr">
              <a:defRPr sz="4400"/>
            </a:lvl1pPr>
          </a:lstStyle>
          <a:p>
            <a:r>
              <a:rPr lang="en-US" dirty="0"/>
              <a:t>Master title style</a:t>
            </a:r>
          </a:p>
        </p:txBody>
      </p:sp>
      <p:sp>
        <p:nvSpPr>
          <p:cNvPr id="3" name="Subtitle 2">
            <a:extLst>
              <a:ext uri="{FF2B5EF4-FFF2-40B4-BE49-F238E27FC236}">
                <a16:creationId xmlns:a16="http://schemas.microsoft.com/office/drawing/2014/main" id="{41091A67-BD5D-4CEE-8C28-499CD603EA94}"/>
              </a:ext>
            </a:extLst>
          </p:cNvPr>
          <p:cNvSpPr>
            <a:spLocks noGrp="1"/>
          </p:cNvSpPr>
          <p:nvPr>
            <p:ph type="subTitle" idx="1" hasCustomPrompt="1"/>
          </p:nvPr>
        </p:nvSpPr>
        <p:spPr>
          <a:xfrm>
            <a:off x="1524000" y="5874025"/>
            <a:ext cx="9144000" cy="661505"/>
          </a:xfrm>
        </p:spPr>
        <p:txBody>
          <a:bodyPr anchor="ct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3550454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57DF-E545-4F8D-BB20-F11095C7A8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7A5E6C-9FCD-4195-9166-B6A516A1B3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96E1E-A736-4739-9794-C02AC9F6166D}"/>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5" name="Footer Placeholder 4">
            <a:extLst>
              <a:ext uri="{FF2B5EF4-FFF2-40B4-BE49-F238E27FC236}">
                <a16:creationId xmlns:a16="http://schemas.microsoft.com/office/drawing/2014/main" id="{6D8E0305-553B-4211-A159-65DFCD9D8F2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6D98EC3-E94E-44BB-A83A-0A84C4F5240E}"/>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109801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A4586B-51EA-4196-9F57-00DA06C6BE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1778A0-4330-4294-9FD7-193B4899FC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D0951-610A-4182-A10F-A55A56A7A2E6}"/>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5" name="Footer Placeholder 4">
            <a:extLst>
              <a:ext uri="{FF2B5EF4-FFF2-40B4-BE49-F238E27FC236}">
                <a16:creationId xmlns:a16="http://schemas.microsoft.com/office/drawing/2014/main" id="{A3200D43-135A-4C4A-A956-DFCF0FD7570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4E2B14-5EE7-47C1-B16F-C400A7AFBD43}"/>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118922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2F76-348E-43D0-9F71-7033F3E4D672}"/>
              </a:ext>
            </a:extLst>
          </p:cNvPr>
          <p:cNvSpPr>
            <a:spLocks noGrp="1"/>
          </p:cNvSpPr>
          <p:nvPr>
            <p:ph type="title" hasCustomPrompt="1"/>
          </p:nvPr>
        </p:nvSpPr>
        <p:spPr>
          <a:xfrm>
            <a:off x="596348" y="457200"/>
            <a:ext cx="6619461" cy="884584"/>
          </a:xfrm>
        </p:spPr>
        <p:txBody>
          <a:bodyPr/>
          <a:lstStyle/>
          <a:p>
            <a:r>
              <a:rPr lang="en-US" dirty="0"/>
              <a:t>Master title style</a:t>
            </a:r>
          </a:p>
        </p:txBody>
      </p:sp>
      <p:sp>
        <p:nvSpPr>
          <p:cNvPr id="3" name="Content Placeholder 2">
            <a:extLst>
              <a:ext uri="{FF2B5EF4-FFF2-40B4-BE49-F238E27FC236}">
                <a16:creationId xmlns:a16="http://schemas.microsoft.com/office/drawing/2014/main" id="{35BD86E1-010B-437E-89B5-34F5E911E64F}"/>
              </a:ext>
            </a:extLst>
          </p:cNvPr>
          <p:cNvSpPr>
            <a:spLocks noGrp="1"/>
          </p:cNvSpPr>
          <p:nvPr>
            <p:ph idx="1" hasCustomPrompt="1"/>
          </p:nvPr>
        </p:nvSpPr>
        <p:spPr/>
        <p:txBody>
          <a:bodyPr/>
          <a:lstStyle>
            <a:lvl1pPr marL="228600" indent="-228600">
              <a:buClr>
                <a:srgbClr val="FF0000"/>
              </a:buClr>
              <a:buFont typeface="Calibri" panose="020F0502020204030204" pitchFamily="34" charset="0"/>
              <a:buChar char="―"/>
              <a:defRPr/>
            </a:lvl1pPr>
            <a:lvl2pPr marL="685800" indent="-228600">
              <a:buClr>
                <a:srgbClr val="00B0F0"/>
              </a:buClr>
              <a:buFont typeface="Calibri" panose="020F0502020204030204" pitchFamily="34" charset="0"/>
              <a:buChar char="―"/>
              <a:defRPr/>
            </a:lvl2pPr>
            <a:lvl3pPr marL="1143000" indent="-228600">
              <a:buClr>
                <a:srgbClr val="00B050"/>
              </a:buClr>
              <a:buFont typeface="Calibri" panose="020F0502020204030204" pitchFamily="34" charset="0"/>
              <a:buChar char="―"/>
              <a:defRPr/>
            </a:lvl3p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8189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7EB01-73B8-456A-90D7-22F0065B83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4E1FD9-1492-47C6-98DE-7E1972184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5B0303-7153-45A6-A99B-73DC254CE341}"/>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5" name="Footer Placeholder 4">
            <a:extLst>
              <a:ext uri="{FF2B5EF4-FFF2-40B4-BE49-F238E27FC236}">
                <a16:creationId xmlns:a16="http://schemas.microsoft.com/office/drawing/2014/main" id="{ABD73657-0ADD-45F5-B232-888E134E7F8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650F91A-0DFC-4EFB-B935-7B87F75C6313}"/>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324711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E0BD-49BD-4732-966D-EB35DE66D3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84AA0C-5B70-4C2C-81C7-2D8910CBC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D973D1-D081-4CC7-8502-B846403255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6D5E9A-B751-46C3-BE75-42FC56DDC2ED}"/>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6" name="Footer Placeholder 5">
            <a:extLst>
              <a:ext uri="{FF2B5EF4-FFF2-40B4-BE49-F238E27FC236}">
                <a16:creationId xmlns:a16="http://schemas.microsoft.com/office/drawing/2014/main" id="{0A3C1FF3-14C4-45B3-9903-55B7DD8901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205058D-84FA-4D92-A62A-3BC129D70DAD}"/>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27210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0F8CC-DB78-4BF4-9220-26D4C4B0D2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FCCADC-048A-4482-9176-9F1AC5ECE9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7D3817-15B5-46EA-94B0-FB4121FBBB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B0EF56-5877-49DE-9D7A-B1AC49CD7F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AC1778-5000-4CDF-8533-B3AF285A5D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69AC88-456B-41D6-ABB0-D4F260BA2487}"/>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8" name="Footer Placeholder 7">
            <a:extLst>
              <a:ext uri="{FF2B5EF4-FFF2-40B4-BE49-F238E27FC236}">
                <a16:creationId xmlns:a16="http://schemas.microsoft.com/office/drawing/2014/main" id="{37E116AD-3A81-461A-9541-FE077955B7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5A30B74-5752-479B-9EBA-639C19F51E65}"/>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68825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754D-E29A-4134-A2AE-2DEE7983B1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33C7D8-417D-4D04-BC8E-9B778033D2E9}"/>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4" name="Footer Placeholder 3">
            <a:extLst>
              <a:ext uri="{FF2B5EF4-FFF2-40B4-BE49-F238E27FC236}">
                <a16:creationId xmlns:a16="http://schemas.microsoft.com/office/drawing/2014/main" id="{4BE5FE46-757C-4580-9D30-58444255E1E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279FD03-2003-4A88-830B-B2B5A56341A9}"/>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2084711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C487B7-EBC2-4A15-8003-31376486398E}"/>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3" name="Footer Placeholder 2">
            <a:extLst>
              <a:ext uri="{FF2B5EF4-FFF2-40B4-BE49-F238E27FC236}">
                <a16:creationId xmlns:a16="http://schemas.microsoft.com/office/drawing/2014/main" id="{7BB1542E-6AC0-45FF-8D23-C8C3CDD5A33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427C6E8E-CC1D-4B23-B5AF-16899D56329D}"/>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388983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820B4-6FBB-45CB-87A2-12784B1D54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B75FC6-2D5D-4C99-9750-D69409B79A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FFA2A1-A8CB-4CE0-9659-3E5B5B470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B96D6-670F-469B-AFB4-F7C58911A918}"/>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6" name="Footer Placeholder 5">
            <a:extLst>
              <a:ext uri="{FF2B5EF4-FFF2-40B4-BE49-F238E27FC236}">
                <a16:creationId xmlns:a16="http://schemas.microsoft.com/office/drawing/2014/main" id="{EE66814F-1CB1-4D2E-B494-C71D7F01039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9B2A82F-61B4-40F9-8AF4-30FF436CFA20}"/>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49188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C830D-699E-487A-8895-8F579C4E7E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500189-018F-4822-8A58-2DAD7AAE9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1F2B77-64A9-426D-A1A2-50D4441FD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3DD14F-8CA0-47B3-BEAE-1B875DA6C073}"/>
              </a:ext>
            </a:extLst>
          </p:cNvPr>
          <p:cNvSpPr>
            <a:spLocks noGrp="1"/>
          </p:cNvSpPr>
          <p:nvPr>
            <p:ph type="dt" sz="half" idx="10"/>
          </p:nvPr>
        </p:nvSpPr>
        <p:spPr>
          <a:xfrm>
            <a:off x="838200" y="6356350"/>
            <a:ext cx="2743200" cy="365125"/>
          </a:xfrm>
          <a:prstGeom prst="rect">
            <a:avLst/>
          </a:prstGeom>
        </p:spPr>
        <p:txBody>
          <a:bodyPr/>
          <a:lstStyle/>
          <a:p>
            <a:fld id="{6BF38256-47A0-47E8-9193-C5671DFFD08A}" type="datetimeFigureOut">
              <a:rPr lang="en-US" smtClean="0"/>
              <a:t>1/10/2022</a:t>
            </a:fld>
            <a:endParaRPr lang="en-US"/>
          </a:p>
        </p:txBody>
      </p:sp>
      <p:sp>
        <p:nvSpPr>
          <p:cNvPr id="6" name="Footer Placeholder 5">
            <a:extLst>
              <a:ext uri="{FF2B5EF4-FFF2-40B4-BE49-F238E27FC236}">
                <a16:creationId xmlns:a16="http://schemas.microsoft.com/office/drawing/2014/main" id="{CC7BF61B-BBF6-4B52-8C44-6CDB1C1395F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1765C14-D55A-418D-9189-AF8399A7C0BD}"/>
              </a:ext>
            </a:extLst>
          </p:cNvPr>
          <p:cNvSpPr>
            <a:spLocks noGrp="1"/>
          </p:cNvSpPr>
          <p:nvPr>
            <p:ph type="sldNum" sz="quarter" idx="12"/>
          </p:nvPr>
        </p:nvSpPr>
        <p:spPr>
          <a:xfrm>
            <a:off x="8610600" y="6356350"/>
            <a:ext cx="2743200" cy="365125"/>
          </a:xfrm>
          <a:prstGeom prst="rect">
            <a:avLst/>
          </a:prstGeom>
        </p:spPr>
        <p:txBody>
          <a:bodyPr/>
          <a:lstStyle/>
          <a:p>
            <a:fld id="{7563F7E2-4333-41AF-A4E3-13C5B20C2B10}" type="slidenum">
              <a:rPr lang="en-US" smtClean="0"/>
              <a:t>‹#›</a:t>
            </a:fld>
            <a:endParaRPr lang="en-US"/>
          </a:p>
        </p:txBody>
      </p:sp>
    </p:spTree>
    <p:extLst>
      <p:ext uri="{BB962C8B-B14F-4D97-AF65-F5344CB8AC3E}">
        <p14:creationId xmlns:p14="http://schemas.microsoft.com/office/powerpoint/2010/main" val="127440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1EA84A-04D6-4A5C-B2D9-31AE55B6A437}"/>
              </a:ext>
            </a:extLst>
          </p:cNvPr>
          <p:cNvSpPr>
            <a:spLocks noGrp="1"/>
          </p:cNvSpPr>
          <p:nvPr>
            <p:ph type="title"/>
          </p:nvPr>
        </p:nvSpPr>
        <p:spPr>
          <a:xfrm>
            <a:off x="596348" y="365126"/>
            <a:ext cx="6619461" cy="976658"/>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C047F76A-FB35-4517-A4F3-23B544262D38}"/>
              </a:ext>
            </a:extLst>
          </p:cNvPr>
          <p:cNvSpPr>
            <a:spLocks noGrp="1"/>
          </p:cNvSpPr>
          <p:nvPr>
            <p:ph type="body" idx="1"/>
          </p:nvPr>
        </p:nvSpPr>
        <p:spPr>
          <a:xfrm>
            <a:off x="596348" y="2007703"/>
            <a:ext cx="10757452" cy="4169259"/>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6635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Calibri" panose="020F0502020204030204" pitchFamily="34" charset="0"/>
        <a:buChar char="―"/>
        <a:defRPr sz="32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Clr>
          <a:srgbClr val="00B0F0"/>
        </a:buClr>
        <a:buFont typeface="Calibri" panose="020F050202020403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Clr>
          <a:srgbClr val="00B050"/>
        </a:buClr>
        <a:buFont typeface="Calibri" panose="020F050202020403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Genesis+37&amp;version=NKJV#fen-NKJV-1103b"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838200" y="5315158"/>
            <a:ext cx="10515600" cy="500426"/>
          </a:xfrm>
        </p:spPr>
        <p:txBody>
          <a:bodyPr anchor="ctr">
            <a:noAutofit/>
          </a:bodyPr>
          <a:lstStyle/>
          <a:p>
            <a:r>
              <a:rPr lang="en-US" sz="4400" dirty="0">
                <a:latin typeface="Britannic Bold" panose="020B0903060703020204" pitchFamily="34" charset="0"/>
              </a:rPr>
              <a:t>Timeless Lessons for the Family</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3431771" y="5892663"/>
            <a:ext cx="5328458" cy="610154"/>
          </a:xfrm>
        </p:spPr>
        <p:txBody>
          <a:bodyPr anchor="ctr">
            <a:noAutofit/>
          </a:bodyPr>
          <a:lstStyle/>
          <a:p>
            <a:r>
              <a:rPr lang="en-US" sz="3600" dirty="0">
                <a:latin typeface="Georgia" panose="02040502050405020303" pitchFamily="18" charset="0"/>
              </a:rPr>
              <a:t>Genesis 6:5-12</a:t>
            </a:r>
          </a:p>
        </p:txBody>
      </p:sp>
      <p:sp>
        <p:nvSpPr>
          <p:cNvPr id="59" name="Rectangle 58">
            <a:extLst>
              <a:ext uri="{FF2B5EF4-FFF2-40B4-BE49-F238E27FC236}">
                <a16:creationId xmlns:a16="http://schemas.microsoft.com/office/drawing/2014/main" id="{1D3FF299-8BC3-4A16-8A7B-A6C46CF07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A family walking in the woods&#10;&#10;Description automatically generated with medium confidence">
            <a:extLst>
              <a:ext uri="{FF2B5EF4-FFF2-40B4-BE49-F238E27FC236}">
                <a16:creationId xmlns:a16="http://schemas.microsoft.com/office/drawing/2014/main" id="{42D1A6C3-205D-44AA-BF71-E3E98C405C93}"/>
              </a:ext>
            </a:extLst>
          </p:cNvPr>
          <p:cNvPicPr>
            <a:picLocks noChangeAspect="1"/>
          </p:cNvPicPr>
          <p:nvPr/>
        </p:nvPicPr>
        <p:blipFill rotWithShape="1">
          <a:blip r:embed="rId2">
            <a:extLst>
              <a:ext uri="{28A0092B-C50C-407E-A947-70E740481C1C}">
                <a14:useLocalDpi xmlns:a14="http://schemas.microsoft.com/office/drawing/2010/main" val="0"/>
              </a:ext>
            </a:extLst>
          </a:blip>
          <a:srcRect l="-159" t="11522" r="159" b="27408"/>
          <a:stretch/>
        </p:blipFill>
        <p:spPr>
          <a:xfrm>
            <a:off x="0" y="0"/>
            <a:ext cx="12192000" cy="4933002"/>
          </a:xfrm>
          <a:prstGeom prst="rect">
            <a:avLst/>
          </a:prstGeom>
        </p:spPr>
      </p:pic>
    </p:spTree>
    <p:extLst>
      <p:ext uri="{BB962C8B-B14F-4D97-AF65-F5344CB8AC3E}">
        <p14:creationId xmlns:p14="http://schemas.microsoft.com/office/powerpoint/2010/main" val="2675418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1" y="507221"/>
            <a:ext cx="6345514" cy="951966"/>
          </a:xfrm>
        </p:spPr>
        <p:txBody>
          <a:bodyPr anchor="ctr">
            <a:normAutofit fontScale="90000"/>
          </a:bodyPr>
          <a:lstStyle/>
          <a:p>
            <a:pPr algn="l"/>
            <a:r>
              <a:rPr lang="en-US" sz="4000" dirty="0">
                <a:latin typeface="Britannic Bold" panose="020B0903060703020204" pitchFamily="34" charset="0"/>
              </a:rPr>
              <a:t>Avoid situations that present temptation</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966398"/>
            <a:ext cx="10860580" cy="4114665"/>
          </a:xfrm>
        </p:spPr>
        <p:txBody>
          <a:bodyPr anchor="t">
            <a:normAutofit/>
          </a:bodyPr>
          <a:lstStyle/>
          <a:p>
            <a:pPr marL="457200" indent="-457200" algn="l">
              <a:buFont typeface="Calibri" panose="020F0502020204030204" pitchFamily="34" charset="0"/>
              <a:buChar char="―"/>
            </a:pPr>
            <a:r>
              <a:rPr lang="en-US" sz="3200" dirty="0">
                <a:latin typeface="Georgia" panose="02040502050405020303" pitchFamily="18" charset="0"/>
              </a:rPr>
              <a:t>Genesis </a:t>
            </a:r>
            <a:r>
              <a:rPr lang="en-US" sz="3200" dirty="0"/>
              <a:t>39:6-9 </a:t>
            </a:r>
            <a:r>
              <a:rPr lang="en-US" sz="2800" dirty="0"/>
              <a:t>Now Joseph was handsome in form and appearance. </a:t>
            </a:r>
            <a:r>
              <a:rPr lang="en-US" sz="2800" baseline="30000" dirty="0"/>
              <a:t>7 </a:t>
            </a:r>
            <a:r>
              <a:rPr lang="en-US" sz="2800" dirty="0"/>
              <a:t>And it came to pass after these things that his master’s wife cast longing eyes on Joseph, and she said, “Lie with me.” </a:t>
            </a:r>
            <a:r>
              <a:rPr lang="en-US" sz="2800" baseline="30000" dirty="0"/>
              <a:t>8 </a:t>
            </a:r>
            <a:r>
              <a:rPr lang="en-US" sz="2800" dirty="0"/>
              <a:t>But he refused and said to his master’s wife, “Look, my master does not know what </a:t>
            </a:r>
            <a:r>
              <a:rPr lang="en-US" sz="2800" i="1" dirty="0"/>
              <a:t>is</a:t>
            </a:r>
            <a:r>
              <a:rPr lang="en-US" sz="2800" dirty="0"/>
              <a:t> with me in the house, and he has committed all that he has to my hand. </a:t>
            </a:r>
            <a:r>
              <a:rPr lang="en-US" sz="2800" baseline="30000" dirty="0"/>
              <a:t>9 </a:t>
            </a:r>
            <a:r>
              <a:rPr lang="en-US" sz="2800" i="1" dirty="0"/>
              <a:t>There is</a:t>
            </a:r>
            <a:r>
              <a:rPr lang="en-US" sz="2800" dirty="0"/>
              <a:t> no one greater in this house than I, nor has he kept back anything from me but you, because you </a:t>
            </a:r>
            <a:r>
              <a:rPr lang="en-US" sz="2800" i="1" dirty="0"/>
              <a:t>are</a:t>
            </a:r>
            <a:r>
              <a:rPr lang="en-US" sz="2800" dirty="0"/>
              <a:t> his wife. How then can I do this great wickedness, and sin against God?”</a:t>
            </a:r>
          </a:p>
        </p:txBody>
      </p:sp>
    </p:spTree>
    <p:extLst>
      <p:ext uri="{BB962C8B-B14F-4D97-AF65-F5344CB8AC3E}">
        <p14:creationId xmlns:p14="http://schemas.microsoft.com/office/powerpoint/2010/main" val="40407390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838200" y="5315158"/>
            <a:ext cx="10515600" cy="500426"/>
          </a:xfrm>
        </p:spPr>
        <p:txBody>
          <a:bodyPr anchor="ctr">
            <a:noAutofit/>
          </a:bodyPr>
          <a:lstStyle/>
          <a:p>
            <a:r>
              <a:rPr lang="en-US" sz="4400" dirty="0">
                <a:latin typeface="Britannic Bold" panose="020B0903060703020204" pitchFamily="34" charset="0"/>
              </a:rPr>
              <a:t>Timeless Lessons for the Family</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3431771" y="5892663"/>
            <a:ext cx="5328458" cy="610154"/>
          </a:xfrm>
        </p:spPr>
        <p:txBody>
          <a:bodyPr anchor="ctr">
            <a:noAutofit/>
          </a:bodyPr>
          <a:lstStyle/>
          <a:p>
            <a:r>
              <a:rPr lang="en-US" sz="3600" dirty="0">
                <a:latin typeface="Georgia" panose="02040502050405020303" pitchFamily="18" charset="0"/>
              </a:rPr>
              <a:t>Genesis 6:5-12</a:t>
            </a:r>
          </a:p>
        </p:txBody>
      </p:sp>
      <p:sp>
        <p:nvSpPr>
          <p:cNvPr id="59" name="Rectangle 58">
            <a:extLst>
              <a:ext uri="{FF2B5EF4-FFF2-40B4-BE49-F238E27FC236}">
                <a16:creationId xmlns:a16="http://schemas.microsoft.com/office/drawing/2014/main" id="{1D3FF299-8BC3-4A16-8A7B-A6C46CF07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A family walking in the woods&#10;&#10;Description automatically generated with medium confidence">
            <a:extLst>
              <a:ext uri="{FF2B5EF4-FFF2-40B4-BE49-F238E27FC236}">
                <a16:creationId xmlns:a16="http://schemas.microsoft.com/office/drawing/2014/main" id="{42D1A6C3-205D-44AA-BF71-E3E98C405C93}"/>
              </a:ext>
            </a:extLst>
          </p:cNvPr>
          <p:cNvPicPr>
            <a:picLocks noChangeAspect="1"/>
          </p:cNvPicPr>
          <p:nvPr/>
        </p:nvPicPr>
        <p:blipFill rotWithShape="1">
          <a:blip r:embed="rId2">
            <a:extLst>
              <a:ext uri="{28A0092B-C50C-407E-A947-70E740481C1C}">
                <a14:useLocalDpi xmlns:a14="http://schemas.microsoft.com/office/drawing/2010/main" val="0"/>
              </a:ext>
            </a:extLst>
          </a:blip>
          <a:srcRect l="-159" t="11522" r="159" b="27408"/>
          <a:stretch/>
        </p:blipFill>
        <p:spPr>
          <a:xfrm>
            <a:off x="0" y="0"/>
            <a:ext cx="12192000" cy="4933002"/>
          </a:xfrm>
          <a:prstGeom prst="rect">
            <a:avLst/>
          </a:prstGeom>
        </p:spPr>
      </p:pic>
    </p:spTree>
    <p:extLst>
      <p:ext uri="{BB962C8B-B14F-4D97-AF65-F5344CB8AC3E}">
        <p14:creationId xmlns:p14="http://schemas.microsoft.com/office/powerpoint/2010/main" val="124364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0" y="365357"/>
            <a:ext cx="6421583" cy="1138699"/>
          </a:xfrm>
        </p:spPr>
        <p:txBody>
          <a:bodyPr anchor="ctr">
            <a:normAutofit fontScale="90000"/>
          </a:bodyPr>
          <a:lstStyle/>
          <a:p>
            <a:pPr algn="l"/>
            <a:r>
              <a:rPr lang="en-US" sz="4000" dirty="0">
                <a:latin typeface="Britannic Bold" panose="020B0903060703020204" pitchFamily="34" charset="0"/>
              </a:rPr>
              <a:t>Is it possible to have a godly</a:t>
            </a:r>
            <a:br>
              <a:rPr lang="en-US" sz="4000" dirty="0">
                <a:latin typeface="Britannic Bold" panose="020B0903060703020204" pitchFamily="34" charset="0"/>
              </a:rPr>
            </a:br>
            <a:r>
              <a:rPr lang="en-US" sz="4000" dirty="0">
                <a:latin typeface="Britannic Bold" panose="020B0903060703020204" pitchFamily="34" charset="0"/>
              </a:rPr>
              <a:t>family in an ungodly world? </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869404"/>
            <a:ext cx="10727576" cy="4211660"/>
          </a:xfrm>
        </p:spPr>
        <p:txBody>
          <a:bodyPr anchor="t">
            <a:normAutofit fontScale="92500"/>
          </a:bodyPr>
          <a:lstStyle/>
          <a:p>
            <a:pPr marL="457200" indent="-457200" algn="l">
              <a:buFont typeface="Calibri" panose="020F0502020204030204" pitchFamily="34" charset="0"/>
              <a:buChar char="―"/>
            </a:pPr>
            <a:r>
              <a:rPr lang="en-US" sz="3200" dirty="0">
                <a:latin typeface="Georgia" panose="02040502050405020303" pitchFamily="18" charset="0"/>
              </a:rPr>
              <a:t>Genesis 6:5-10 </a:t>
            </a:r>
            <a:r>
              <a:rPr lang="en-US" sz="2800" dirty="0"/>
              <a:t>Then the </a:t>
            </a:r>
            <a:r>
              <a:rPr lang="en-US" sz="2800" cap="small" dirty="0">
                <a:effectLst/>
              </a:rPr>
              <a:t>Lord</a:t>
            </a:r>
            <a:r>
              <a:rPr lang="en-US" sz="2800" dirty="0"/>
              <a:t> saw that the wickedness of man </a:t>
            </a:r>
            <a:r>
              <a:rPr lang="en-US" sz="2800" i="1" dirty="0"/>
              <a:t>was</a:t>
            </a:r>
            <a:r>
              <a:rPr lang="en-US" sz="2800" dirty="0"/>
              <a:t> great in the earth, and </a:t>
            </a:r>
            <a:r>
              <a:rPr lang="en-US" sz="2800" i="1" dirty="0"/>
              <a:t>that</a:t>
            </a:r>
            <a:r>
              <a:rPr lang="en-US" sz="2800" dirty="0"/>
              <a:t> every intent of the thoughts of his heart </a:t>
            </a:r>
            <a:r>
              <a:rPr lang="en-US" sz="2800" i="1" dirty="0"/>
              <a:t>was</a:t>
            </a:r>
            <a:r>
              <a:rPr lang="en-US" sz="2800" dirty="0"/>
              <a:t> only evil continually…</a:t>
            </a:r>
            <a:r>
              <a:rPr lang="en-US" sz="2800" baseline="30000" dirty="0"/>
              <a:t>8 </a:t>
            </a:r>
            <a:r>
              <a:rPr lang="en-US" sz="2800" dirty="0"/>
              <a:t>But Noah found grace in the eyes of the </a:t>
            </a:r>
            <a:r>
              <a:rPr lang="en-US" sz="2800" cap="small" dirty="0">
                <a:effectLst/>
              </a:rPr>
              <a:t>Lord</a:t>
            </a:r>
            <a:r>
              <a:rPr lang="en-US" sz="2800" dirty="0"/>
              <a:t>. </a:t>
            </a:r>
            <a:r>
              <a:rPr lang="en-US" sz="2800" baseline="30000" dirty="0"/>
              <a:t>9 </a:t>
            </a:r>
            <a:r>
              <a:rPr lang="en-US" sz="2800" dirty="0"/>
              <a:t>This is the genealogy of Noah. Noah was a just man, perfect in his generations. Noah walked with God. </a:t>
            </a:r>
            <a:r>
              <a:rPr lang="en-US" sz="2800" baseline="30000" dirty="0"/>
              <a:t>10 </a:t>
            </a:r>
            <a:r>
              <a:rPr lang="en-US" sz="2800" dirty="0"/>
              <a:t>And Noah begot three sons: Shem, Ham, and Japheth… 22 </a:t>
            </a:r>
            <a:r>
              <a:rPr lang="en-US" sz="2600" dirty="0"/>
              <a:t>Thus Noah did; according to all that God commanded him, so he did.</a:t>
            </a:r>
          </a:p>
          <a:p>
            <a:pPr marL="457200" indent="-457200" algn="l">
              <a:buFont typeface="Calibri" panose="020F0502020204030204" pitchFamily="34" charset="0"/>
              <a:buChar char="―"/>
            </a:pPr>
            <a:r>
              <a:rPr lang="en-US" sz="2800" dirty="0"/>
              <a:t>Hebrews 11:7 By faith Noah.. moved with godly fear, prepared an ark for the saving of his household, by which he condemned the world and became heir of the righteousness which is according to faith.</a:t>
            </a:r>
          </a:p>
          <a:p>
            <a:pPr marL="457200" indent="-457200" algn="l">
              <a:buFont typeface="Calibri" panose="020F0502020204030204" pitchFamily="34" charset="0"/>
              <a:buChar char="―"/>
            </a:pPr>
            <a:endParaRPr lang="en-US" sz="3200" dirty="0">
              <a:latin typeface="Georgia" panose="02040502050405020303" pitchFamily="18" charset="0"/>
            </a:endParaRPr>
          </a:p>
        </p:txBody>
      </p:sp>
    </p:spTree>
    <p:extLst>
      <p:ext uri="{BB962C8B-B14F-4D97-AF65-F5344CB8AC3E}">
        <p14:creationId xmlns:p14="http://schemas.microsoft.com/office/powerpoint/2010/main" val="40044818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0" y="507221"/>
            <a:ext cx="7119853" cy="951966"/>
          </a:xfrm>
        </p:spPr>
        <p:txBody>
          <a:bodyPr anchor="ctr">
            <a:normAutofit fontScale="90000"/>
          </a:bodyPr>
          <a:lstStyle/>
          <a:p>
            <a:pPr algn="l"/>
            <a:r>
              <a:rPr lang="en-US" sz="4000" dirty="0">
                <a:latin typeface="Britannic Bold" panose="020B0903060703020204" pitchFamily="34" charset="0"/>
              </a:rPr>
              <a:t>What kind of leadership</a:t>
            </a:r>
            <a:r>
              <a:rPr lang="en-US" sz="4000" dirty="0"/>
              <a:t> </a:t>
            </a:r>
            <a:r>
              <a:rPr lang="en-US" sz="4000" dirty="0">
                <a:latin typeface="Britannic Bold" panose="020B0903060703020204" pitchFamily="34" charset="0"/>
              </a:rPr>
              <a:t>is needed to guide our families?</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2144684"/>
            <a:ext cx="10860580" cy="3936379"/>
          </a:xfrm>
        </p:spPr>
        <p:txBody>
          <a:bodyPr anchor="t">
            <a:normAutofit fontScale="92500" lnSpcReduction="20000"/>
          </a:bodyPr>
          <a:lstStyle/>
          <a:p>
            <a:pPr marL="457200" indent="-457200" algn="l">
              <a:buFont typeface="Calibri" panose="020F0502020204030204" pitchFamily="34" charset="0"/>
              <a:buChar char="―"/>
            </a:pPr>
            <a:r>
              <a:rPr lang="en-US" sz="3200" dirty="0">
                <a:latin typeface="Georgia" panose="02040502050405020303" pitchFamily="18" charset="0"/>
              </a:rPr>
              <a:t>Genesis 18:19 </a:t>
            </a:r>
            <a:r>
              <a:rPr lang="en-US" sz="2800" dirty="0"/>
              <a:t>For I have known him, in order that he may command his children and his household after him, that they keep the way of the </a:t>
            </a:r>
            <a:r>
              <a:rPr lang="en-US" sz="2800" cap="small" dirty="0">
                <a:effectLst/>
              </a:rPr>
              <a:t>Lord</a:t>
            </a:r>
            <a:r>
              <a:rPr lang="en-US" sz="2800" dirty="0"/>
              <a:t>, to do righteousness and justice, that the </a:t>
            </a:r>
            <a:r>
              <a:rPr lang="en-US" sz="2800" cap="small" dirty="0">
                <a:effectLst/>
              </a:rPr>
              <a:t>Lord</a:t>
            </a:r>
            <a:r>
              <a:rPr lang="en-US" sz="2800" dirty="0"/>
              <a:t> may bring to Abraham what He has spoken to him.”</a:t>
            </a:r>
          </a:p>
          <a:p>
            <a:pPr marL="457200" indent="-457200" algn="l">
              <a:buFont typeface="Calibri" panose="020F0502020204030204" pitchFamily="34" charset="0"/>
              <a:buChar char="―"/>
            </a:pPr>
            <a:r>
              <a:rPr lang="en-US" sz="3500" dirty="0"/>
              <a:t>Gen 22:1-3</a:t>
            </a:r>
            <a:r>
              <a:rPr lang="en-US" sz="2800" dirty="0"/>
              <a:t>  Now it came to pass after these things that God tested </a:t>
            </a:r>
            <a:r>
              <a:rPr lang="en-US" sz="2800" dirty="0" err="1"/>
              <a:t>Abra</a:t>
            </a:r>
            <a:r>
              <a:rPr lang="en-US" sz="2800" dirty="0"/>
              <a:t>-ham, and said to him, “Abraham!” And he said, “Here I am.” </a:t>
            </a:r>
            <a:r>
              <a:rPr lang="en-US" sz="2800" baseline="30000" dirty="0"/>
              <a:t>2 </a:t>
            </a:r>
            <a:r>
              <a:rPr lang="en-US" sz="2800" dirty="0"/>
              <a:t>Then He said, “Take now your son, your only </a:t>
            </a:r>
            <a:r>
              <a:rPr lang="en-US" sz="2800" i="1" dirty="0"/>
              <a:t>son</a:t>
            </a:r>
            <a:r>
              <a:rPr lang="en-US" sz="2800" dirty="0"/>
              <a:t> Isaac, whom you love, and go to the land of Moriah, and offer him there as a burnt offering on one of the mountains of which I shall tell you.” </a:t>
            </a:r>
            <a:r>
              <a:rPr lang="en-US" sz="2800" baseline="30000" dirty="0"/>
              <a:t>3 </a:t>
            </a:r>
            <a:r>
              <a:rPr lang="en-US" sz="2800" dirty="0"/>
              <a:t>So Abraham rose early in the morning and saddled his donkey, and took two of his young men with him, and Isaac his son; and he split the wood for the burnt offering, and arose and went to the place of which God had told him.</a:t>
            </a:r>
          </a:p>
          <a:p>
            <a:pPr marL="457200" indent="-457200" algn="l">
              <a:buFont typeface="Calibri" panose="020F0502020204030204" pitchFamily="34"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9312881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0" y="507221"/>
            <a:ext cx="7119853" cy="951966"/>
          </a:xfrm>
        </p:spPr>
        <p:txBody>
          <a:bodyPr anchor="ctr">
            <a:normAutofit fontScale="90000"/>
          </a:bodyPr>
          <a:lstStyle/>
          <a:p>
            <a:pPr algn="l"/>
            <a:r>
              <a:rPr lang="en-US" sz="4000" dirty="0">
                <a:latin typeface="Britannic Bold" panose="020B0903060703020204" pitchFamily="34" charset="0"/>
              </a:rPr>
              <a:t>How can our families be impacted by a worldly environment?</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966398"/>
            <a:ext cx="10860580" cy="4114665"/>
          </a:xfrm>
        </p:spPr>
        <p:txBody>
          <a:bodyPr anchor="t">
            <a:normAutofit fontScale="92500" lnSpcReduction="20000"/>
          </a:bodyPr>
          <a:lstStyle/>
          <a:p>
            <a:pPr marL="457200" indent="-457200" algn="l">
              <a:buFont typeface="Calibri" panose="020F0502020204030204" pitchFamily="34" charset="0"/>
              <a:buChar char="―"/>
            </a:pPr>
            <a:r>
              <a:rPr lang="en-US" sz="3200" dirty="0">
                <a:latin typeface="Georgia" panose="02040502050405020303" pitchFamily="18" charset="0"/>
              </a:rPr>
              <a:t>Genesis 13:7-10 </a:t>
            </a:r>
            <a:r>
              <a:rPr lang="en-US" sz="2800" dirty="0"/>
              <a:t>And there was strife between the herdsmen of Abram’s livestock and the herdsmen of Lot’s livestock. The Canaanites and the Perizzites then dwelt in the land. </a:t>
            </a:r>
            <a:r>
              <a:rPr lang="en-US" sz="2800" baseline="30000" dirty="0"/>
              <a:t>8 </a:t>
            </a:r>
            <a:r>
              <a:rPr lang="en-US" sz="2800" dirty="0"/>
              <a:t>So Abram said to Lot, “Please let there be no strife between you and me, and between my herdsmen and your herdsmen; for we </a:t>
            </a:r>
            <a:r>
              <a:rPr lang="en-US" sz="2800" i="1" dirty="0"/>
              <a:t>are</a:t>
            </a:r>
            <a:r>
              <a:rPr lang="en-US" sz="2800" dirty="0"/>
              <a:t> brethren. </a:t>
            </a:r>
            <a:r>
              <a:rPr lang="en-US" sz="2800" baseline="30000" dirty="0"/>
              <a:t>9 </a:t>
            </a:r>
            <a:r>
              <a:rPr lang="en-US" sz="2800" i="1" dirty="0"/>
              <a:t>Is</a:t>
            </a:r>
            <a:r>
              <a:rPr lang="en-US" sz="2800" dirty="0"/>
              <a:t> not the whole land before you? Please separate from me. If </a:t>
            </a:r>
            <a:r>
              <a:rPr lang="en-US" sz="2800" i="1" dirty="0"/>
              <a:t>you take</a:t>
            </a:r>
            <a:r>
              <a:rPr lang="en-US" sz="2800" dirty="0"/>
              <a:t> the left, then I will go to the right; or, if </a:t>
            </a:r>
            <a:r>
              <a:rPr lang="en-US" sz="2800" i="1" dirty="0"/>
              <a:t>you go</a:t>
            </a:r>
            <a:r>
              <a:rPr lang="en-US" sz="2800" dirty="0"/>
              <a:t> to the right, then I will go to the left.”</a:t>
            </a:r>
          </a:p>
          <a:p>
            <a:pPr marL="457200" indent="-457200" algn="l">
              <a:buFont typeface="Calibri" panose="020F0502020204030204" pitchFamily="34" charset="0"/>
              <a:buChar char="―"/>
            </a:pPr>
            <a:r>
              <a:rPr lang="en-US" sz="2800" baseline="30000" dirty="0"/>
              <a:t>10 </a:t>
            </a:r>
            <a:r>
              <a:rPr lang="en-US" sz="2800" dirty="0"/>
              <a:t>And Lot lifted his eyes and saw all the plain of Jordan, that it </a:t>
            </a:r>
            <a:r>
              <a:rPr lang="en-US" sz="2800" i="1" dirty="0"/>
              <a:t>was</a:t>
            </a:r>
            <a:r>
              <a:rPr lang="en-US" sz="2800" dirty="0"/>
              <a:t> well watered everywhere (before the </a:t>
            </a:r>
            <a:r>
              <a:rPr lang="en-US" sz="2800" cap="small" dirty="0"/>
              <a:t>Lord</a:t>
            </a:r>
            <a:r>
              <a:rPr lang="en-US" sz="2800" dirty="0"/>
              <a:t> destroyed Sodom and Gomorrah) like the garden of the </a:t>
            </a:r>
            <a:r>
              <a:rPr lang="en-US" sz="2800" cap="small" dirty="0"/>
              <a:t>Lord</a:t>
            </a:r>
            <a:r>
              <a:rPr lang="en-US" sz="2800" dirty="0"/>
              <a:t>, like the land of Egypt as you go toward </a:t>
            </a:r>
            <a:r>
              <a:rPr lang="en-US" sz="2800" dirty="0" err="1"/>
              <a:t>Zoar</a:t>
            </a:r>
            <a:r>
              <a:rPr lang="en-US" sz="2800" dirty="0"/>
              <a:t>. </a:t>
            </a:r>
            <a:r>
              <a:rPr lang="en-US" sz="2800" baseline="30000" dirty="0"/>
              <a:t>11 </a:t>
            </a:r>
            <a:r>
              <a:rPr lang="en-US" sz="2800" dirty="0"/>
              <a:t>Then Lot chose for himself all the plain of Jordan, and Lot journeyed east. And they separated from each other.</a:t>
            </a:r>
          </a:p>
          <a:p>
            <a:pPr marL="457200" indent="-457200" algn="l">
              <a:buFont typeface="Calibri" panose="020F0502020204030204" pitchFamily="34"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6331839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0" y="507221"/>
            <a:ext cx="7119853" cy="951966"/>
          </a:xfrm>
        </p:spPr>
        <p:txBody>
          <a:bodyPr anchor="ctr">
            <a:normAutofit fontScale="90000"/>
          </a:bodyPr>
          <a:lstStyle/>
          <a:p>
            <a:pPr algn="l"/>
            <a:r>
              <a:rPr lang="en-US" sz="4000" dirty="0">
                <a:latin typeface="Britannic Bold" panose="020B0903060703020204" pitchFamily="34" charset="0"/>
              </a:rPr>
              <a:t>How can parents’ sin be repeated in subsequent generations?</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966398"/>
            <a:ext cx="10860580" cy="4114665"/>
          </a:xfrm>
        </p:spPr>
        <p:txBody>
          <a:bodyPr anchor="t">
            <a:normAutofit/>
          </a:bodyPr>
          <a:lstStyle/>
          <a:p>
            <a:pPr marL="457200" indent="-457200" algn="l">
              <a:buFont typeface="Calibri" panose="020F0502020204030204" pitchFamily="34" charset="0"/>
              <a:buChar char="―"/>
            </a:pPr>
            <a:r>
              <a:rPr lang="en-US" sz="3200" dirty="0">
                <a:latin typeface="Georgia" panose="02040502050405020303" pitchFamily="18" charset="0"/>
              </a:rPr>
              <a:t>Genesis </a:t>
            </a:r>
            <a:r>
              <a:rPr lang="en-US" sz="3200" dirty="0"/>
              <a:t>20:1-3 </a:t>
            </a:r>
            <a:r>
              <a:rPr lang="en-US" sz="2600" dirty="0"/>
              <a:t>And Abraham journeyed from there to the South, and dwelt between Kadesh and </a:t>
            </a:r>
            <a:r>
              <a:rPr lang="en-US" sz="2600" dirty="0" err="1"/>
              <a:t>Shur</a:t>
            </a:r>
            <a:r>
              <a:rPr lang="en-US" sz="2600" dirty="0"/>
              <a:t>, and stayed in </a:t>
            </a:r>
            <a:r>
              <a:rPr lang="en-US" sz="2600" dirty="0" err="1"/>
              <a:t>Gerar</a:t>
            </a:r>
            <a:r>
              <a:rPr lang="en-US" sz="2600" dirty="0"/>
              <a:t>. </a:t>
            </a:r>
            <a:r>
              <a:rPr lang="en-US" sz="2600" baseline="30000" dirty="0"/>
              <a:t>2 </a:t>
            </a:r>
            <a:r>
              <a:rPr lang="en-US" sz="2600" dirty="0"/>
              <a:t>Now Abraham said of Sarah his wife, “She </a:t>
            </a:r>
            <a:r>
              <a:rPr lang="en-US" sz="2600" i="1" dirty="0"/>
              <a:t>is</a:t>
            </a:r>
            <a:r>
              <a:rPr lang="en-US" sz="2600" dirty="0"/>
              <a:t> my sister.” And Abimelech king of </a:t>
            </a:r>
            <a:r>
              <a:rPr lang="en-US" sz="2600" dirty="0" err="1"/>
              <a:t>Gerar</a:t>
            </a:r>
            <a:r>
              <a:rPr lang="en-US" sz="2600" dirty="0"/>
              <a:t> sent and took Sarah. </a:t>
            </a:r>
            <a:r>
              <a:rPr lang="en-US" sz="2600" baseline="30000" dirty="0"/>
              <a:t>3 </a:t>
            </a:r>
            <a:r>
              <a:rPr lang="en-US" sz="2600" dirty="0"/>
              <a:t>But God came to Abimelech in a dream by night, and said to him, “Indeed you </a:t>
            </a:r>
            <a:r>
              <a:rPr lang="en-US" sz="2600" i="1" dirty="0"/>
              <a:t>are</a:t>
            </a:r>
            <a:r>
              <a:rPr lang="en-US" sz="2600" dirty="0"/>
              <a:t> a dead man because of the woman whom you have taken..</a:t>
            </a:r>
          </a:p>
          <a:p>
            <a:pPr marL="457200" indent="-457200" algn="l">
              <a:buFont typeface="Calibri" panose="020F0502020204030204" pitchFamily="34" charset="0"/>
              <a:buChar char="―"/>
            </a:pPr>
            <a:r>
              <a:rPr lang="en-US" sz="2800" dirty="0"/>
              <a:t>Gen 26:6 </a:t>
            </a:r>
            <a:r>
              <a:rPr lang="en-US" sz="2600" dirty="0"/>
              <a:t>So Isaac dwelt in </a:t>
            </a:r>
            <a:r>
              <a:rPr lang="en-US" sz="2600" dirty="0" err="1"/>
              <a:t>Gerar</a:t>
            </a:r>
            <a:r>
              <a:rPr lang="en-US" sz="2600" dirty="0"/>
              <a:t>. </a:t>
            </a:r>
            <a:r>
              <a:rPr lang="en-US" sz="2600" baseline="30000" dirty="0"/>
              <a:t>7 </a:t>
            </a:r>
            <a:r>
              <a:rPr lang="en-US" sz="2600" dirty="0"/>
              <a:t>And the men of the place asked about his wife. And he said, “She </a:t>
            </a:r>
            <a:r>
              <a:rPr lang="en-US" sz="2600" i="1" dirty="0"/>
              <a:t>is</a:t>
            </a:r>
            <a:r>
              <a:rPr lang="en-US" sz="2600" dirty="0"/>
              <a:t> my sister”; for he was afraid to say, “</a:t>
            </a:r>
            <a:r>
              <a:rPr lang="en-US" sz="2600" i="1" dirty="0"/>
              <a:t>She is</a:t>
            </a:r>
            <a:r>
              <a:rPr lang="en-US" sz="2600" dirty="0"/>
              <a:t> my wife,” </a:t>
            </a:r>
            <a:r>
              <a:rPr lang="en-US" sz="2600" i="1" dirty="0"/>
              <a:t>because he thought,</a:t>
            </a:r>
            <a:r>
              <a:rPr lang="en-US" sz="2600" dirty="0"/>
              <a:t> “lest the men of the place kill me for Rebekah, because she </a:t>
            </a:r>
            <a:r>
              <a:rPr lang="en-US" sz="2600" i="1" dirty="0"/>
              <a:t>is</a:t>
            </a:r>
            <a:r>
              <a:rPr lang="en-US" sz="2600" dirty="0"/>
              <a:t> beautiful to behold.”</a:t>
            </a:r>
          </a:p>
          <a:p>
            <a:pPr marL="457200" indent="-457200" algn="l">
              <a:buFont typeface="Calibri" panose="020F0502020204030204" pitchFamily="34"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39250007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0" y="507221"/>
            <a:ext cx="7119853" cy="951966"/>
          </a:xfrm>
        </p:spPr>
        <p:txBody>
          <a:bodyPr anchor="ctr">
            <a:normAutofit fontScale="90000"/>
          </a:bodyPr>
          <a:lstStyle/>
          <a:p>
            <a:pPr algn="l"/>
            <a:r>
              <a:rPr lang="en-US" sz="4000" dirty="0">
                <a:latin typeface="Britannic Bold" panose="020B0903060703020204" pitchFamily="34" charset="0"/>
              </a:rPr>
              <a:t>Parents must work as a team, not as opponents</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966398"/>
            <a:ext cx="10860580" cy="4114665"/>
          </a:xfrm>
        </p:spPr>
        <p:txBody>
          <a:bodyPr anchor="t">
            <a:normAutofit lnSpcReduction="10000"/>
          </a:bodyPr>
          <a:lstStyle/>
          <a:p>
            <a:pPr marL="457200" indent="-457200" algn="l">
              <a:buFont typeface="Calibri" panose="020F0502020204030204" pitchFamily="34" charset="0"/>
              <a:buChar char="―"/>
            </a:pPr>
            <a:r>
              <a:rPr lang="en-US" sz="3200" dirty="0">
                <a:latin typeface="Georgia" panose="02040502050405020303" pitchFamily="18" charset="0"/>
              </a:rPr>
              <a:t>Genesis </a:t>
            </a:r>
            <a:r>
              <a:rPr lang="en-US" sz="3200" dirty="0"/>
              <a:t>27:1-3 </a:t>
            </a:r>
            <a:r>
              <a:rPr lang="en-US" sz="2800" dirty="0"/>
              <a:t>when Isaac was old and his eyes were so dim that he could not see, that he called Esau his older son and said to him, “My son.”.. go out to the field and hunt game for me. </a:t>
            </a:r>
            <a:r>
              <a:rPr lang="en-US" sz="2800" baseline="30000" dirty="0"/>
              <a:t>4 </a:t>
            </a:r>
            <a:r>
              <a:rPr lang="en-US" sz="2800" dirty="0"/>
              <a:t>And make me savory food, such as I love, and bring </a:t>
            </a:r>
            <a:r>
              <a:rPr lang="en-US" sz="2800" i="1" dirty="0"/>
              <a:t>it</a:t>
            </a:r>
            <a:r>
              <a:rPr lang="en-US" sz="2800" dirty="0"/>
              <a:t> to me that I may eat, that my soul may bless you before I die.”</a:t>
            </a:r>
          </a:p>
          <a:p>
            <a:pPr marL="457200" indent="-457200" algn="l">
              <a:buFont typeface="Calibri" panose="020F0502020204030204" pitchFamily="34" charset="0"/>
              <a:buChar char="―"/>
            </a:pPr>
            <a:r>
              <a:rPr lang="en-US" sz="2800" dirty="0">
                <a:latin typeface="Georgia" panose="02040502050405020303" pitchFamily="18" charset="0"/>
              </a:rPr>
              <a:t>Gen 27:5-8 </a:t>
            </a:r>
            <a:r>
              <a:rPr lang="en-US" sz="2800" dirty="0"/>
              <a:t>So Rebekah spoke to Jacob her son, saying, Now therefore, my son, obey my voice according to what I command you. </a:t>
            </a:r>
            <a:r>
              <a:rPr lang="en-US" sz="2800" baseline="30000" dirty="0"/>
              <a:t>9 </a:t>
            </a:r>
            <a:r>
              <a:rPr lang="en-US" sz="2800" dirty="0"/>
              <a:t>Go now to the flock and bring me from there two choice kids of the goats, and I will make savory food from them for your father, such as he loves. </a:t>
            </a:r>
            <a:r>
              <a:rPr lang="en-US" sz="2800" baseline="30000" dirty="0"/>
              <a:t>10 </a:t>
            </a:r>
            <a:r>
              <a:rPr lang="en-US" sz="2800" dirty="0"/>
              <a:t>Then you shall take </a:t>
            </a:r>
            <a:r>
              <a:rPr lang="en-US" sz="2800" i="1" dirty="0"/>
              <a:t>it</a:t>
            </a:r>
            <a:r>
              <a:rPr lang="en-US" sz="2800" dirty="0"/>
              <a:t> to your father, that he may eat </a:t>
            </a:r>
            <a:r>
              <a:rPr lang="en-US" sz="2800" i="1" dirty="0"/>
              <a:t>it,</a:t>
            </a:r>
            <a:r>
              <a:rPr lang="en-US" sz="2800" dirty="0"/>
              <a:t> and that he may bless you before his death.”</a:t>
            </a:r>
            <a:endParaRPr lang="en-US" sz="2800" dirty="0">
              <a:latin typeface="Georgia" panose="02040502050405020303" pitchFamily="18" charset="0"/>
            </a:endParaRPr>
          </a:p>
        </p:txBody>
      </p:sp>
    </p:spTree>
    <p:extLst>
      <p:ext uri="{BB962C8B-B14F-4D97-AF65-F5344CB8AC3E}">
        <p14:creationId xmlns:p14="http://schemas.microsoft.com/office/powerpoint/2010/main" val="25737824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1" y="507221"/>
            <a:ext cx="6345514" cy="951966"/>
          </a:xfrm>
        </p:spPr>
        <p:txBody>
          <a:bodyPr anchor="ctr">
            <a:normAutofit fontScale="90000"/>
          </a:bodyPr>
          <a:lstStyle/>
          <a:p>
            <a:pPr algn="l"/>
            <a:r>
              <a:rPr lang="en-US" sz="4000" dirty="0">
                <a:latin typeface="Britannic Bold" panose="020B0903060703020204" pitchFamily="34" charset="0"/>
              </a:rPr>
              <a:t>The Danger of Parental Favoritism</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966398"/>
            <a:ext cx="10860580" cy="4114665"/>
          </a:xfrm>
        </p:spPr>
        <p:txBody>
          <a:bodyPr anchor="t">
            <a:normAutofit/>
          </a:bodyPr>
          <a:lstStyle/>
          <a:p>
            <a:pPr marL="457200" indent="-457200" algn="l">
              <a:buFont typeface="Calibri" panose="020F0502020204030204" pitchFamily="34" charset="0"/>
              <a:buChar char="―"/>
            </a:pPr>
            <a:r>
              <a:rPr lang="en-US" sz="3200" dirty="0">
                <a:latin typeface="Georgia" panose="02040502050405020303" pitchFamily="18" charset="0"/>
              </a:rPr>
              <a:t>Genesis 25:27-28 </a:t>
            </a:r>
            <a:r>
              <a:rPr lang="en-US" sz="2800" dirty="0"/>
              <a:t>So the boys grew. And Esau was a skillful hunter, a man of the field; but Jacob was a mild man, dwelling in tents. </a:t>
            </a:r>
            <a:r>
              <a:rPr lang="en-US" sz="2800" baseline="30000" dirty="0"/>
              <a:t>28 </a:t>
            </a:r>
            <a:r>
              <a:rPr lang="en-US" sz="2800" dirty="0"/>
              <a:t>And Isaac loved Esau because he ate </a:t>
            </a:r>
            <a:r>
              <a:rPr lang="en-US" sz="2800" i="1" dirty="0"/>
              <a:t>of his</a:t>
            </a:r>
            <a:r>
              <a:rPr lang="en-US" sz="2800" dirty="0"/>
              <a:t> game, but Rebekah loved Jacob.</a:t>
            </a:r>
          </a:p>
          <a:p>
            <a:pPr marL="457200" indent="-457200" algn="l">
              <a:buFont typeface="Calibri" panose="020F0502020204030204" pitchFamily="34" charset="0"/>
              <a:buChar char="―"/>
            </a:pPr>
            <a:r>
              <a:rPr lang="en-US" sz="3200" dirty="0">
                <a:latin typeface="Georgia" panose="02040502050405020303" pitchFamily="18" charset="0"/>
              </a:rPr>
              <a:t>Genesis 37:3-4 </a:t>
            </a:r>
            <a:r>
              <a:rPr lang="en-US" sz="2800" dirty="0"/>
              <a:t>Now Israel loved Joseph more than all his children, because he </a:t>
            </a:r>
            <a:r>
              <a:rPr lang="en-US" sz="2800" i="1" dirty="0"/>
              <a:t>was</a:t>
            </a:r>
            <a:r>
              <a:rPr lang="en-US" sz="2800" dirty="0"/>
              <a:t> the son of his old age. Also he made him a tunic of </a:t>
            </a:r>
            <a:r>
              <a:rPr lang="en-US" sz="2800" i="1" dirty="0"/>
              <a:t>many</a:t>
            </a:r>
            <a:r>
              <a:rPr lang="en-US" sz="2800" dirty="0"/>
              <a:t> colors. </a:t>
            </a:r>
            <a:r>
              <a:rPr lang="en-US" sz="2800" baseline="30000" dirty="0"/>
              <a:t>4 </a:t>
            </a:r>
            <a:r>
              <a:rPr lang="en-US" sz="2800" dirty="0"/>
              <a:t>But when his brothers saw that their father loved him more than all his brothers, they hated him and could not speak peaceably to him.</a:t>
            </a:r>
            <a:endParaRPr lang="en-US" sz="2800" dirty="0">
              <a:latin typeface="Georgia" panose="02040502050405020303" pitchFamily="18" charset="0"/>
            </a:endParaRPr>
          </a:p>
        </p:txBody>
      </p:sp>
    </p:spTree>
    <p:extLst>
      <p:ext uri="{BB962C8B-B14F-4D97-AF65-F5344CB8AC3E}">
        <p14:creationId xmlns:p14="http://schemas.microsoft.com/office/powerpoint/2010/main" val="19425117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1" y="507221"/>
            <a:ext cx="6345514" cy="951966"/>
          </a:xfrm>
        </p:spPr>
        <p:txBody>
          <a:bodyPr anchor="ctr">
            <a:normAutofit fontScale="90000"/>
          </a:bodyPr>
          <a:lstStyle/>
          <a:p>
            <a:pPr algn="l"/>
            <a:r>
              <a:rPr lang="en-US" sz="4000" dirty="0">
                <a:latin typeface="Britannic Bold" panose="020B0903060703020204" pitchFamily="34" charset="0"/>
              </a:rPr>
              <a:t>The Danger of Parental Favoritism</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966398"/>
            <a:ext cx="10860580" cy="4114665"/>
          </a:xfrm>
        </p:spPr>
        <p:txBody>
          <a:bodyPr anchor="t">
            <a:normAutofit/>
          </a:bodyPr>
          <a:lstStyle/>
          <a:p>
            <a:pPr marL="457200" indent="-457200" algn="l">
              <a:buFont typeface="Calibri" panose="020F0502020204030204" pitchFamily="34" charset="0"/>
              <a:buChar char="―"/>
            </a:pPr>
            <a:r>
              <a:rPr lang="en-US" sz="3200" dirty="0">
                <a:latin typeface="Georgia" panose="02040502050405020303" pitchFamily="18" charset="0"/>
              </a:rPr>
              <a:t>Genesis 25:27-28 </a:t>
            </a:r>
            <a:r>
              <a:rPr lang="en-US" sz="2800" dirty="0"/>
              <a:t>So the boys grew. And Esau was a skillful hunter, a man of the field; but Jacob was a mild man, dwelling in tents. </a:t>
            </a:r>
            <a:r>
              <a:rPr lang="en-US" sz="2800" baseline="30000" dirty="0"/>
              <a:t>28 </a:t>
            </a:r>
            <a:r>
              <a:rPr lang="en-US" sz="2800" dirty="0"/>
              <a:t>And Isaac loved Esau because he ate </a:t>
            </a:r>
            <a:r>
              <a:rPr lang="en-US" sz="2800" i="1" dirty="0"/>
              <a:t>of his</a:t>
            </a:r>
            <a:r>
              <a:rPr lang="en-US" sz="2800" dirty="0"/>
              <a:t> game, but Rebekah loved Jacob.</a:t>
            </a:r>
          </a:p>
          <a:p>
            <a:pPr marL="457200" indent="-457200" algn="l">
              <a:buFont typeface="Calibri" panose="020F0502020204030204" pitchFamily="34" charset="0"/>
              <a:buChar char="―"/>
            </a:pPr>
            <a:r>
              <a:rPr lang="en-US" sz="3200" dirty="0">
                <a:latin typeface="Georgia" panose="02040502050405020303" pitchFamily="18" charset="0"/>
              </a:rPr>
              <a:t>Genesis 37:3-4 </a:t>
            </a:r>
            <a:r>
              <a:rPr lang="en-US" sz="2800" dirty="0"/>
              <a:t>Now Israel loved Joseph more than all his children, because he </a:t>
            </a:r>
            <a:r>
              <a:rPr lang="en-US" sz="2800" i="1" dirty="0"/>
              <a:t>was</a:t>
            </a:r>
            <a:r>
              <a:rPr lang="en-US" sz="2800" dirty="0"/>
              <a:t> the son of his old age. Also he made him a tunic of </a:t>
            </a:r>
            <a:r>
              <a:rPr lang="en-US" sz="2800" i="1" dirty="0"/>
              <a:t>many</a:t>
            </a:r>
            <a:r>
              <a:rPr lang="en-US" sz="2800" dirty="0"/>
              <a:t> colors. </a:t>
            </a:r>
            <a:r>
              <a:rPr lang="en-US" sz="2800" baseline="30000" dirty="0"/>
              <a:t>4 </a:t>
            </a:r>
            <a:r>
              <a:rPr lang="en-US" sz="2800" dirty="0"/>
              <a:t>But when his brothers saw that their father loved him more than all his brothers, they hated him and could not speak peaceably to him.</a:t>
            </a:r>
            <a:endParaRPr lang="en-US" sz="2800" dirty="0">
              <a:latin typeface="Georgia" panose="02040502050405020303" pitchFamily="18" charset="0"/>
            </a:endParaRPr>
          </a:p>
        </p:txBody>
      </p:sp>
    </p:spTree>
    <p:extLst>
      <p:ext uri="{BB962C8B-B14F-4D97-AF65-F5344CB8AC3E}">
        <p14:creationId xmlns:p14="http://schemas.microsoft.com/office/powerpoint/2010/main" val="16498775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family walking in the woods&#10;&#10;Description automatically generated with medium confidence">
            <a:extLst>
              <a:ext uri="{FF2B5EF4-FFF2-40B4-BE49-F238E27FC236}">
                <a16:creationId xmlns:a16="http://schemas.microsoft.com/office/drawing/2014/main" id="{9A5FD255-0DA1-43B8-98CD-79BA63247255}"/>
              </a:ext>
            </a:extLst>
          </p:cNvPr>
          <p:cNvPicPr>
            <a:picLocks noChangeAspect="1"/>
          </p:cNvPicPr>
          <p:nvPr/>
        </p:nvPicPr>
        <p:blipFill rotWithShape="1">
          <a:blip r:embed="rId2">
            <a:extLst>
              <a:ext uri="{28A0092B-C50C-407E-A947-70E740481C1C}">
                <a14:useLocalDpi xmlns:a14="http://schemas.microsoft.com/office/drawing/2010/main" val="0"/>
              </a:ext>
            </a:extLst>
          </a:blip>
          <a:srcRect t="6531" r="23298" b="2560"/>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1A79AE6-D084-4CAC-B667-303B544E4A95}"/>
              </a:ext>
            </a:extLst>
          </p:cNvPr>
          <p:cNvSpPr/>
          <p:nvPr/>
        </p:nvSpPr>
        <p:spPr>
          <a:xfrm>
            <a:off x="16395" y="10"/>
            <a:ext cx="4172989"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BFD5D70-1A1B-497D-860C-F329B15EF1B0}"/>
              </a:ext>
            </a:extLst>
          </p:cNvPr>
          <p:cNvSpPr/>
          <p:nvPr/>
        </p:nvSpPr>
        <p:spPr>
          <a:xfrm>
            <a:off x="4227576" y="0"/>
            <a:ext cx="7980819"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7B9081-9B70-4667-B923-AF3FADC469CD}"/>
              </a:ext>
            </a:extLst>
          </p:cNvPr>
          <p:cNvSpPr>
            <a:spLocks noGrp="1"/>
          </p:cNvSpPr>
          <p:nvPr>
            <p:ph type="ctrTitle"/>
          </p:nvPr>
        </p:nvSpPr>
        <p:spPr>
          <a:xfrm>
            <a:off x="477981" y="507221"/>
            <a:ext cx="6345514" cy="951966"/>
          </a:xfrm>
        </p:spPr>
        <p:txBody>
          <a:bodyPr anchor="ctr">
            <a:normAutofit fontScale="90000"/>
          </a:bodyPr>
          <a:lstStyle/>
          <a:p>
            <a:pPr algn="l"/>
            <a:r>
              <a:rPr lang="en-US" sz="4000" dirty="0">
                <a:latin typeface="Britannic Bold" panose="020B0903060703020204" pitchFamily="34" charset="0"/>
              </a:rPr>
              <a:t>Sibling relationships can be disastrous</a:t>
            </a:r>
          </a:p>
        </p:txBody>
      </p:sp>
      <p:sp>
        <p:nvSpPr>
          <p:cNvPr id="3" name="Subtitle 2">
            <a:extLst>
              <a:ext uri="{FF2B5EF4-FFF2-40B4-BE49-F238E27FC236}">
                <a16:creationId xmlns:a16="http://schemas.microsoft.com/office/drawing/2014/main" id="{11E2E520-8684-4B23-98B6-1251B78A94F2}"/>
              </a:ext>
            </a:extLst>
          </p:cNvPr>
          <p:cNvSpPr>
            <a:spLocks noGrp="1"/>
          </p:cNvSpPr>
          <p:nvPr>
            <p:ph type="subTitle" idx="1"/>
          </p:nvPr>
        </p:nvSpPr>
        <p:spPr>
          <a:xfrm>
            <a:off x="477980" y="1966398"/>
            <a:ext cx="10860580" cy="4114665"/>
          </a:xfrm>
        </p:spPr>
        <p:txBody>
          <a:bodyPr anchor="t">
            <a:normAutofit/>
          </a:bodyPr>
          <a:lstStyle/>
          <a:p>
            <a:pPr marL="457200" indent="-457200" algn="l">
              <a:buFont typeface="Calibri" panose="020F0502020204030204" pitchFamily="34" charset="0"/>
              <a:buChar char="―"/>
            </a:pPr>
            <a:r>
              <a:rPr lang="en-US" sz="3200" dirty="0">
                <a:latin typeface="Georgia" panose="02040502050405020303" pitchFamily="18" charset="0"/>
              </a:rPr>
              <a:t>Genesis </a:t>
            </a:r>
            <a:r>
              <a:rPr lang="en-US" sz="3200" dirty="0"/>
              <a:t>37:18-20 </a:t>
            </a:r>
            <a:r>
              <a:rPr lang="en-US" sz="2800" dirty="0"/>
              <a:t>Now when they saw him afar off, even before he came near them, they conspired against him to kill him. </a:t>
            </a:r>
            <a:r>
              <a:rPr lang="en-US" sz="2800" baseline="30000" dirty="0"/>
              <a:t>19 </a:t>
            </a:r>
            <a:r>
              <a:rPr lang="en-US" sz="2800" dirty="0"/>
              <a:t>Then they said to one another, “Look, this </a:t>
            </a:r>
            <a:r>
              <a:rPr lang="en-US" sz="2800" baseline="30000" dirty="0"/>
              <a:t>[</a:t>
            </a:r>
            <a:r>
              <a:rPr lang="en-US" sz="2800" baseline="30000" dirty="0">
                <a:hlinkClick r:id="rId3" tooltip="See footnote b"/>
              </a:rPr>
              <a:t>b</a:t>
            </a:r>
            <a:r>
              <a:rPr lang="en-US" sz="2800" baseline="30000" dirty="0"/>
              <a:t>]</a:t>
            </a:r>
            <a:r>
              <a:rPr lang="en-US" sz="2800" dirty="0"/>
              <a:t>dreamer is coming! </a:t>
            </a:r>
            <a:r>
              <a:rPr lang="en-US" sz="2800" baseline="30000" dirty="0"/>
              <a:t>20 </a:t>
            </a:r>
            <a:r>
              <a:rPr lang="en-US" sz="2800" dirty="0"/>
              <a:t>Come therefore, let us now kill him and cast him into some pit; and we shall say, ‘Some wild beast has devoured him.’ We shall see what will become of his dreams!”</a:t>
            </a:r>
          </a:p>
          <a:p>
            <a:pPr marL="457200" indent="-457200" algn="l">
              <a:buFont typeface="Calibri" panose="020F0502020204030204" pitchFamily="34" charset="0"/>
              <a:buChar char="―"/>
            </a:pPr>
            <a:r>
              <a:rPr lang="en-US" sz="2800" dirty="0">
                <a:latin typeface="Georgia" panose="02040502050405020303" pitchFamily="18" charset="0"/>
              </a:rPr>
              <a:t>Gen 50:19-20 </a:t>
            </a:r>
            <a:r>
              <a:rPr lang="en-US" sz="2800" dirty="0"/>
              <a:t>Joseph said to them, “Do not be afraid, for </a:t>
            </a:r>
            <a:r>
              <a:rPr lang="en-US" sz="2800" i="1" dirty="0"/>
              <a:t>am</a:t>
            </a:r>
            <a:r>
              <a:rPr lang="en-US" sz="2800" dirty="0"/>
              <a:t> I in the place of God? </a:t>
            </a:r>
            <a:r>
              <a:rPr lang="en-US" sz="2800" baseline="30000" dirty="0"/>
              <a:t>20 </a:t>
            </a:r>
            <a:r>
              <a:rPr lang="en-US" sz="2800" dirty="0"/>
              <a:t>But as for you, you meant evil against me; </a:t>
            </a:r>
            <a:r>
              <a:rPr lang="en-US" sz="2800" i="1" dirty="0"/>
              <a:t>but</a:t>
            </a:r>
            <a:r>
              <a:rPr lang="en-US" sz="2800" dirty="0"/>
              <a:t> God meant it for good, in order to bring it about as </a:t>
            </a:r>
            <a:r>
              <a:rPr lang="en-US" sz="2800" i="1" dirty="0"/>
              <a:t>it is</a:t>
            </a:r>
            <a:r>
              <a:rPr lang="en-US" sz="2800" dirty="0"/>
              <a:t> this day, to save many people alive. </a:t>
            </a:r>
            <a:endParaRPr lang="en-US" sz="2800" dirty="0">
              <a:latin typeface="Georgia" panose="02040502050405020303" pitchFamily="18" charset="0"/>
            </a:endParaRPr>
          </a:p>
        </p:txBody>
      </p:sp>
    </p:spTree>
    <p:extLst>
      <p:ext uri="{BB962C8B-B14F-4D97-AF65-F5344CB8AC3E}">
        <p14:creationId xmlns:p14="http://schemas.microsoft.com/office/powerpoint/2010/main" val="23860566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1382</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Britannic Bold</vt:lpstr>
      <vt:lpstr>Calibri</vt:lpstr>
      <vt:lpstr>Georgia</vt:lpstr>
      <vt:lpstr>Office Theme</vt:lpstr>
      <vt:lpstr>Timeless Lessons for the Family</vt:lpstr>
      <vt:lpstr>Is it possible to have a godly family in an ungodly world? </vt:lpstr>
      <vt:lpstr>What kind of leadership is needed to guide our families?</vt:lpstr>
      <vt:lpstr>How can our families be impacted by a worldly environment?</vt:lpstr>
      <vt:lpstr>How can parents’ sin be repeated in subsequent generations?</vt:lpstr>
      <vt:lpstr>Parents must work as a team, not as opponents</vt:lpstr>
      <vt:lpstr>The Danger of Parental Favoritism</vt:lpstr>
      <vt:lpstr>The Danger of Parental Favoritism</vt:lpstr>
      <vt:lpstr>Sibling relationships can be disastrous</vt:lpstr>
      <vt:lpstr>Avoid situations that present temptation</vt:lpstr>
      <vt:lpstr>Timeless Lessons for the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for the Family</dc:title>
  <dc:creator>PAUL BAILEY</dc:creator>
  <cp:lastModifiedBy>PAUL BAILEY</cp:lastModifiedBy>
  <cp:revision>2</cp:revision>
  <dcterms:created xsi:type="dcterms:W3CDTF">2021-12-19T01:57:39Z</dcterms:created>
  <dcterms:modified xsi:type="dcterms:W3CDTF">2022-01-10T20:22:56Z</dcterms:modified>
</cp:coreProperties>
</file>