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5" r:id="rId4"/>
    <p:sldId id="262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EB54A5-F2C6-4B9E-8EFA-26FC2CE4B601}" v="1492" dt="2022-03-06T18:44:44.6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064" autoAdjust="0"/>
    <p:restoredTop sz="94660"/>
  </p:normalViewPr>
  <p:slideViewPr>
    <p:cSldViewPr snapToGrid="0">
      <p:cViewPr varScale="1">
        <p:scale>
          <a:sx n="63" d="100"/>
          <a:sy n="63" d="100"/>
        </p:scale>
        <p:origin x="3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EA581-D485-4A3E-9167-BC9C33AE807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34548" y="4690096"/>
            <a:ext cx="9144000" cy="1006475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6E8E30-C53E-4D9A-BB48-74137E10557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5784575"/>
            <a:ext cx="9144000" cy="636104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2566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37D70-D554-4B1F-9F48-9EE0D2A68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EFB580-1D39-4464-995B-37106AF3A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25BAB-2B42-486F-ADE3-5367EFBB91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72BB69-A9CD-4FD5-B4C8-314F310C3F39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112E4-1344-4A33-BC66-B398DA6E2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E53A9-7F66-45D8-9902-F73C220F8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5D34B-9D28-48EF-AB0C-432481E4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4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A0EE74-9E08-4438-AAF4-A59F8759D9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C6E911-B45E-4573-8084-93A864D76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46711-BBC5-4A9F-9984-DDF7C6AC09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72BB69-A9CD-4FD5-B4C8-314F310C3F39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39C02-E200-446C-BE7D-10D01BBB0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06CB6-ABBB-4A69-8DA5-3064101E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5D34B-9D28-48EF-AB0C-432481E4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60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88CE1-7F44-4434-B5BB-FF6F88DB33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6104" y="365126"/>
            <a:ext cx="6520070" cy="857387"/>
          </a:xfrm>
        </p:spPr>
        <p:txBody>
          <a:bodyPr/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0DF4E-ED60-4424-B5AC-58806AFA90C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6104" y="2156791"/>
            <a:ext cx="10717696" cy="4114800"/>
          </a:xfrm>
        </p:spPr>
        <p:txBody>
          <a:bodyPr/>
          <a:lstStyle>
            <a:lvl2pPr marL="685800" indent="-228600">
              <a:buFont typeface="Calibri" panose="020F0502020204030204" pitchFamily="34" charset="0"/>
              <a:buChar char="―"/>
              <a:defRPr/>
            </a:lvl2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661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8EBD5-415E-46F5-B782-CBA60D05A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1B196-3C99-4BD7-91B0-1C15A6903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790A5-6B6F-4175-93E1-905F7ABAA5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72BB69-A9CD-4FD5-B4C8-314F310C3F39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6CA23-B92E-4E05-B9D9-4EFB36403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601B2-F046-4033-AC6D-B26F4A79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5D34B-9D28-48EF-AB0C-432481E4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5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7AAFE-8835-4DA9-84DF-4C5026437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A6B59-3FCA-4CA4-807E-C4DA59959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B4A5C-6F1B-47F3-8789-9E228AB95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C34B12-8E66-48CD-8B82-8DBB9F13B0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72BB69-A9CD-4FD5-B4C8-314F310C3F39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F45DD-B39D-4F93-BE36-EBF6AA185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A81C37-8E2E-4737-B52C-8E3D6D38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5D34B-9D28-48EF-AB0C-432481E4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0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FC508-A196-4419-A778-C79E9734D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597DC-0342-4A85-81BB-BE262941C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A7A37E-C879-4560-92DC-1C3056A42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9DBE47-5832-4501-862F-B13899A3A5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61CB6B-57B8-4C1B-B2C3-B9C93174C0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E2DE82-0C04-4F79-924C-2DF837B7EE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72BB69-A9CD-4FD5-B4C8-314F310C3F39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216094-CA06-461F-8733-CBB5FC63F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DE28F3-8127-46D4-B494-A2375E2C3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5D34B-9D28-48EF-AB0C-432481E4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1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F734-1A1B-4E8F-B895-92E99B10E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B82B4A-C041-4498-AA2F-EB4BF3FE83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72BB69-A9CD-4FD5-B4C8-314F310C3F39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14391-0F3C-42AE-A91C-A9004471B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089971-4A36-4E24-BCDA-CD2A9CD18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5D34B-9D28-48EF-AB0C-432481E4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8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DB6EC3-262D-4737-8748-90324FA134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72BB69-A9CD-4FD5-B4C8-314F310C3F39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91DB18-9099-4BFF-A351-BE36768E5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BF471B-7748-4448-8E9A-B887FD8E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5D34B-9D28-48EF-AB0C-432481E4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3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7A920-F94B-4554-860A-9F42E2F30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BC6BB-4D1E-40BA-AF4B-FFF78D686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F50EB-CB46-47D1-8C03-2A91F7011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50CD5-8A48-4303-9DA7-2F4DA1ED3F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72BB69-A9CD-4FD5-B4C8-314F310C3F39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334BD-E007-43EE-9AB9-936C18473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2AA4D-C65A-482B-96D2-372D8F3A2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5D34B-9D28-48EF-AB0C-432481E4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12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0E58-CFB3-4D8E-AD16-8FF2D7506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50F9F5-E411-4256-A229-0607B2B8E1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7D31E-9E0E-4309-8872-56B0F6745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0B3E51-44F9-4F60-A499-6F8E2A4769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72BB69-A9CD-4FD5-B4C8-314F310C3F39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9B941-F65F-4EBC-93F8-659539991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22ACB-F78C-4838-AE8C-1372EFB8E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5D34B-9D28-48EF-AB0C-432481E4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2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1CA42F-52F5-439E-B333-3D94F06BE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04" y="365126"/>
            <a:ext cx="6520070" cy="11058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B213A-B3C8-4D0B-95BE-3E44167EF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6104" y="2156791"/>
            <a:ext cx="10717696" cy="402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2365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ritannic Bold" panose="020B09030607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Calibri" panose="020F0502020204030204" pitchFamily="34" charset="0"/>
        <a:buChar char="―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50"/>
        </a:buClr>
        <a:buFont typeface="Calibri" panose="020F0502020204030204" pitchFamily="34" charset="0"/>
        <a:buChar char="―"/>
        <a:defRPr sz="26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A31D5-A28A-46BA-9514-232659F93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927600"/>
            <a:ext cx="10515600" cy="932688"/>
          </a:xfrm>
        </p:spPr>
        <p:txBody>
          <a:bodyPr anchor="ctr">
            <a:normAutofit/>
          </a:bodyPr>
          <a:lstStyle/>
          <a:p>
            <a:r>
              <a:rPr lang="en-US" sz="4400" dirty="0">
                <a:latin typeface="Britannic Bold" panose="020B0903060703020204" pitchFamily="34" charset="0"/>
              </a:rPr>
              <a:t>Stephen Defends the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82C91C-8ED6-4CC8-B3B7-1D691D24D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860288"/>
            <a:ext cx="10515600" cy="774192"/>
          </a:xfrm>
        </p:spPr>
        <p:txBody>
          <a:bodyPr anchor="ctr">
            <a:no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Acts 7:1-60</a:t>
            </a:r>
          </a:p>
        </p:txBody>
      </p:sp>
      <p:pic>
        <p:nvPicPr>
          <p:cNvPr id="5" name="Picture 4" descr="A person standing in front of a group of people&#10;&#10;Description automatically generated with medium confidence">
            <a:extLst>
              <a:ext uri="{FF2B5EF4-FFF2-40B4-BE49-F238E27FC236}">
                <a16:creationId xmlns:a16="http://schemas.microsoft.com/office/drawing/2014/main" id="{97D0F2B0-E5FB-420D-B2C8-ED12295F08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96"/>
          <a:stretch/>
        </p:blipFill>
        <p:spPr>
          <a:xfrm>
            <a:off x="10158" y="-71120"/>
            <a:ext cx="12181841" cy="460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22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person in a white robe&#10;&#10;Description automatically generated with low confidence">
            <a:extLst>
              <a:ext uri="{FF2B5EF4-FFF2-40B4-BE49-F238E27FC236}">
                <a16:creationId xmlns:a16="http://schemas.microsoft.com/office/drawing/2014/main" id="{C7992949-8799-49E9-ACAD-590481C06D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800" y="374052"/>
            <a:ext cx="4724400" cy="6021673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392F11E-3E7F-420C-92D0-9E9E38D1175B}"/>
              </a:ext>
            </a:extLst>
          </p:cNvPr>
          <p:cNvSpPr/>
          <p:nvPr/>
        </p:nvSpPr>
        <p:spPr>
          <a:xfrm>
            <a:off x="6654800" y="374053"/>
            <a:ext cx="4724400" cy="6021672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315CC5-C591-4C27-89A4-95E0F0C01829}"/>
              </a:ext>
            </a:extLst>
          </p:cNvPr>
          <p:cNvSpPr/>
          <p:nvPr/>
        </p:nvSpPr>
        <p:spPr>
          <a:xfrm>
            <a:off x="5151120" y="0"/>
            <a:ext cx="7040880" cy="68580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E0C692-3CE4-4D79-AF8C-BBC48453F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280" y="457200"/>
            <a:ext cx="6858000" cy="843280"/>
          </a:xfrm>
        </p:spPr>
        <p:txBody>
          <a:bodyPr anchor="ctr">
            <a:normAutofit/>
          </a:bodyPr>
          <a:lstStyle/>
          <a:p>
            <a:r>
              <a:rPr lang="en-US" sz="4000" dirty="0"/>
              <a:t>Stephen before the Court </a:t>
            </a:r>
            <a:r>
              <a:rPr lang="en-US" sz="3000" dirty="0">
                <a:solidFill>
                  <a:srgbClr val="FF0000"/>
                </a:solidFill>
              </a:rPr>
              <a:t>7:1</a:t>
            </a:r>
            <a:r>
              <a:rPr lang="en-US" sz="4000" dirty="0"/>
              <a:t> </a:t>
            </a:r>
            <a:endParaRPr lang="en-US" sz="4000" dirty="0">
              <a:latin typeface="Britannic Bold" panose="020B0903060703020204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6BBBD3-1C49-4A5A-A461-567B3DE66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9280" y="1676401"/>
            <a:ext cx="10789920" cy="4719324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marL="457200" indent="-457200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Acts 7:1 </a:t>
            </a:r>
            <a:r>
              <a:rPr lang="en-US" sz="3200" dirty="0"/>
              <a:t>Then the high priest said, “Are these things so?”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3000" dirty="0"/>
              <a:t>Blasphemed Moses and God? The temple, Law?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3000" dirty="0"/>
              <a:t>Christ’s words .. Luke 21:12-18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3000" dirty="0"/>
              <a:t>Stephen’s full sermon .. 7:2-53</a:t>
            </a:r>
          </a:p>
          <a:p>
            <a:pPr marL="1371600" lvl="2" indent="-457200">
              <a:buFont typeface="Calibri" panose="020F0502020204030204" pitchFamily="34" charset="0"/>
              <a:buChar char="―"/>
            </a:pPr>
            <a:r>
              <a:rPr lang="en-US" sz="2800" dirty="0"/>
              <a:t>Purpose: to answer the charges with truth</a:t>
            </a:r>
          </a:p>
          <a:p>
            <a:pPr marL="1371600" lvl="2" indent="-457200">
              <a:buFont typeface="Calibri" panose="020F0502020204030204" pitchFamily="34" charset="0"/>
              <a:buChar char="―"/>
            </a:pPr>
            <a:r>
              <a:rPr lang="en-US" sz="2800" dirty="0"/>
              <a:t>Establish three facts.. </a:t>
            </a:r>
          </a:p>
          <a:p>
            <a:pPr marL="1828800" lvl="3" indent="-457200">
              <a:buFont typeface="Calibri" panose="020F0502020204030204" pitchFamily="34" charset="0"/>
              <a:buChar char="―"/>
            </a:pPr>
            <a:r>
              <a:rPr lang="en-US" sz="2600" dirty="0"/>
              <a:t>God’s ultimate purpose is not the temple, but Christ</a:t>
            </a:r>
          </a:p>
          <a:p>
            <a:pPr marL="1828800" lvl="3" indent="-457200">
              <a:buFont typeface="Calibri" panose="020F0502020204030204" pitchFamily="34" charset="0"/>
              <a:buChar char="―"/>
            </a:pPr>
            <a:r>
              <a:rPr lang="en-US" sz="2600" dirty="0"/>
              <a:t>God has faithfully blessed Israel, regardless of temple</a:t>
            </a:r>
          </a:p>
          <a:p>
            <a:pPr marL="1828800" lvl="3" indent="-457200">
              <a:buFont typeface="Calibri" panose="020F0502020204030204" pitchFamily="34" charset="0"/>
              <a:buChar char="―"/>
            </a:pPr>
            <a:r>
              <a:rPr lang="en-US" sz="2600" dirty="0"/>
              <a:t>Israel has long history of resisting God’s plan</a:t>
            </a:r>
          </a:p>
          <a:p>
            <a:pPr marL="1828800" lvl="3" indent="-457200">
              <a:buFont typeface="Calibri" panose="020F0502020204030204" pitchFamily="34" charset="0"/>
              <a:buChar char="―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4203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person in a white robe&#10;&#10;Description automatically generated with low confidence">
            <a:extLst>
              <a:ext uri="{FF2B5EF4-FFF2-40B4-BE49-F238E27FC236}">
                <a16:creationId xmlns:a16="http://schemas.microsoft.com/office/drawing/2014/main" id="{C7992949-8799-49E9-ACAD-590481C06D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800" y="374052"/>
            <a:ext cx="4724400" cy="6021673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392F11E-3E7F-420C-92D0-9E9E38D1175B}"/>
              </a:ext>
            </a:extLst>
          </p:cNvPr>
          <p:cNvSpPr/>
          <p:nvPr/>
        </p:nvSpPr>
        <p:spPr>
          <a:xfrm>
            <a:off x="6654800" y="374053"/>
            <a:ext cx="4724400" cy="6021672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315CC5-C591-4C27-89A4-95E0F0C01829}"/>
              </a:ext>
            </a:extLst>
          </p:cNvPr>
          <p:cNvSpPr/>
          <p:nvPr/>
        </p:nvSpPr>
        <p:spPr>
          <a:xfrm>
            <a:off x="5151120" y="0"/>
            <a:ext cx="7040880" cy="68580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E0C692-3CE4-4D79-AF8C-BBC48453F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280" y="457200"/>
            <a:ext cx="7640320" cy="843280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Britannic Bold" panose="020B0903060703020204" pitchFamily="34" charset="0"/>
              </a:rPr>
              <a:t>Abraham </a:t>
            </a:r>
            <a:r>
              <a:rPr lang="en-US" sz="3000" dirty="0">
                <a:solidFill>
                  <a:srgbClr val="FF0000"/>
                </a:solidFill>
                <a:latin typeface="Britannic Bold" panose="020B0903060703020204" pitchFamily="34" charset="0"/>
              </a:rPr>
              <a:t>7:2-8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6BBBD3-1C49-4A5A-A461-567B3DE66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9280" y="1757681"/>
            <a:ext cx="10789920" cy="4638044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marL="457200" indent="-457200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Stephen is respectful .. “Brethren and fathers”</a:t>
            </a:r>
            <a:endParaRPr lang="en-US" sz="3200" dirty="0">
              <a:latin typeface="Georgia" panose="02040502050405020303" pitchFamily="18" charset="0"/>
            </a:endParaRPr>
          </a:p>
          <a:p>
            <a:pPr marL="457200" indent="-457200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Georgia" panose="02040502050405020303" pitchFamily="18" charset="0"/>
              </a:rPr>
              <a:t>God began the relationship when he chose Abraham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2800" dirty="0"/>
              <a:t>Abraham left Ur, traveled to Haran, then to Canaan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2800" dirty="0"/>
              <a:t>Didn’t give the land to Abraham, but in promise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2800" dirty="0"/>
              <a:t>Established circumcision as token of the covenant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2800" dirty="0"/>
              <a:t>Abraham begot Isaac (circumcised 8</a:t>
            </a:r>
            <a:r>
              <a:rPr lang="en-US" sz="2800" baseline="30000" dirty="0"/>
              <a:t>th</a:t>
            </a:r>
            <a:r>
              <a:rPr lang="en-US" sz="2800" dirty="0"/>
              <a:t> day)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2800" dirty="0"/>
              <a:t>Isaac begot Jacob, Jacob begot twelve patriarchs</a:t>
            </a:r>
          </a:p>
          <a:p>
            <a:pPr marL="457200" indent="-457200">
              <a:buClr>
                <a:srgbClr val="FF0000"/>
              </a:buClr>
              <a:buFont typeface="Calibri" panose="020F0502020204030204" pitchFamily="34" charset="0"/>
              <a:buChar char="―"/>
            </a:pPr>
            <a:endParaRPr lang="en-US" sz="3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28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person in a white robe&#10;&#10;Description automatically generated with low confidence">
            <a:extLst>
              <a:ext uri="{FF2B5EF4-FFF2-40B4-BE49-F238E27FC236}">
                <a16:creationId xmlns:a16="http://schemas.microsoft.com/office/drawing/2014/main" id="{C7992949-8799-49E9-ACAD-590481C06D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800" y="374052"/>
            <a:ext cx="4724400" cy="6021673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392F11E-3E7F-420C-92D0-9E9E38D1175B}"/>
              </a:ext>
            </a:extLst>
          </p:cNvPr>
          <p:cNvSpPr/>
          <p:nvPr/>
        </p:nvSpPr>
        <p:spPr>
          <a:xfrm>
            <a:off x="6654800" y="374053"/>
            <a:ext cx="4724400" cy="6021672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315CC5-C591-4C27-89A4-95E0F0C01829}"/>
              </a:ext>
            </a:extLst>
          </p:cNvPr>
          <p:cNvSpPr/>
          <p:nvPr/>
        </p:nvSpPr>
        <p:spPr>
          <a:xfrm>
            <a:off x="5151120" y="0"/>
            <a:ext cx="7040880" cy="68580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E0C692-3CE4-4D79-AF8C-BBC48453F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280" y="457200"/>
            <a:ext cx="7640320" cy="843280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Britannic Bold" panose="020B0903060703020204" pitchFamily="34" charset="0"/>
              </a:rPr>
              <a:t>Joseph </a:t>
            </a:r>
            <a:r>
              <a:rPr lang="en-US" sz="3000" dirty="0">
                <a:solidFill>
                  <a:srgbClr val="FF0000"/>
                </a:solidFill>
                <a:latin typeface="Britannic Bold" panose="020B0903060703020204" pitchFamily="34" charset="0"/>
              </a:rPr>
              <a:t>7:9-16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6BBBD3-1C49-4A5A-A461-567B3DE66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9280" y="1757681"/>
            <a:ext cx="10789920" cy="4638044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marL="457200" indent="-457200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Ten of the patriarchs sold their brother into slavery</a:t>
            </a:r>
          </a:p>
          <a:p>
            <a:pPr marL="457200" indent="-457200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Joseph waited on God to deliver him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God used the evil of Joseph’s brothers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Raised Joseph to prime minister of Egypt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2800" dirty="0"/>
              <a:t>Used Joseph to provide for his people in famine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For 400 years Israel grew in a</a:t>
            </a:r>
            <a:r>
              <a:rPr lang="en-US" sz="2800" dirty="0"/>
              <a:t> fertile region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God fulfilled His covenant in spite of their rebellion</a:t>
            </a:r>
          </a:p>
        </p:txBody>
      </p:sp>
    </p:spTree>
    <p:extLst>
      <p:ext uri="{BB962C8B-B14F-4D97-AF65-F5344CB8AC3E}">
        <p14:creationId xmlns:p14="http://schemas.microsoft.com/office/powerpoint/2010/main" val="48997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person in a white robe&#10;&#10;Description automatically generated with low confidence">
            <a:extLst>
              <a:ext uri="{FF2B5EF4-FFF2-40B4-BE49-F238E27FC236}">
                <a16:creationId xmlns:a16="http://schemas.microsoft.com/office/drawing/2014/main" id="{C7992949-8799-49E9-ACAD-590481C06D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800" y="374052"/>
            <a:ext cx="4724400" cy="6021673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392F11E-3E7F-420C-92D0-9E9E38D1175B}"/>
              </a:ext>
            </a:extLst>
          </p:cNvPr>
          <p:cNvSpPr/>
          <p:nvPr/>
        </p:nvSpPr>
        <p:spPr>
          <a:xfrm>
            <a:off x="6654800" y="374053"/>
            <a:ext cx="4724400" cy="6021672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315CC5-C591-4C27-89A4-95E0F0C01829}"/>
              </a:ext>
            </a:extLst>
          </p:cNvPr>
          <p:cNvSpPr/>
          <p:nvPr/>
        </p:nvSpPr>
        <p:spPr>
          <a:xfrm>
            <a:off x="5151120" y="0"/>
            <a:ext cx="7040880" cy="68580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E0C692-3CE4-4D79-AF8C-BBC48453F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280" y="457200"/>
            <a:ext cx="6634480" cy="843280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Britannic Bold" panose="020B0903060703020204" pitchFamily="34" charset="0"/>
              </a:rPr>
              <a:t>Moses </a:t>
            </a:r>
            <a:r>
              <a:rPr lang="en-US" sz="3000" dirty="0">
                <a:solidFill>
                  <a:srgbClr val="FF0000"/>
                </a:solidFill>
                <a:latin typeface="Britannic Bold" panose="020B0903060703020204" pitchFamily="34" charset="0"/>
              </a:rPr>
              <a:t>7:17-35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6BBBD3-1C49-4A5A-A461-567B3DE66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9280" y="1757681"/>
            <a:ext cx="10789920" cy="4638044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marL="457200" indent="-457200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God blessed the Israelites.. Egyptians enslaved them</a:t>
            </a:r>
          </a:p>
          <a:p>
            <a:pPr marL="457200" indent="-457200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God raised up a deliverer named Moses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God used the Egyptians to equip him for leadership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2800" dirty="0"/>
              <a:t>Moses attempted to lead his own way.. they rejected him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Moses fled Egypt, dwelt in Midian forty years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2800" dirty="0"/>
              <a:t>God appeared to Moses.. “I am the God of your father”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God sent His ruler back whom they had rejected</a:t>
            </a:r>
          </a:p>
        </p:txBody>
      </p:sp>
    </p:spTree>
    <p:extLst>
      <p:ext uri="{BB962C8B-B14F-4D97-AF65-F5344CB8AC3E}">
        <p14:creationId xmlns:p14="http://schemas.microsoft.com/office/powerpoint/2010/main" val="40606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person in a white robe&#10;&#10;Description automatically generated with low confidence">
            <a:extLst>
              <a:ext uri="{FF2B5EF4-FFF2-40B4-BE49-F238E27FC236}">
                <a16:creationId xmlns:a16="http://schemas.microsoft.com/office/drawing/2014/main" id="{C7992949-8799-49E9-ACAD-590481C06D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800" y="374052"/>
            <a:ext cx="4724400" cy="6021673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392F11E-3E7F-420C-92D0-9E9E38D1175B}"/>
              </a:ext>
            </a:extLst>
          </p:cNvPr>
          <p:cNvSpPr/>
          <p:nvPr/>
        </p:nvSpPr>
        <p:spPr>
          <a:xfrm>
            <a:off x="6654800" y="374053"/>
            <a:ext cx="4724400" cy="6021672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315CC5-C591-4C27-89A4-95E0F0C01829}"/>
              </a:ext>
            </a:extLst>
          </p:cNvPr>
          <p:cNvSpPr/>
          <p:nvPr/>
        </p:nvSpPr>
        <p:spPr>
          <a:xfrm>
            <a:off x="5151120" y="0"/>
            <a:ext cx="7040880" cy="68580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E0C692-3CE4-4D79-AF8C-BBC48453F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280" y="457200"/>
            <a:ext cx="6634480" cy="843280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Britannic Bold" panose="020B0903060703020204" pitchFamily="34" charset="0"/>
              </a:rPr>
              <a:t>The Exodus </a:t>
            </a:r>
            <a:r>
              <a:rPr lang="en-US" sz="3000" dirty="0">
                <a:solidFill>
                  <a:srgbClr val="FF0000"/>
                </a:solidFill>
                <a:latin typeface="Britannic Bold" panose="020B0903060703020204" pitchFamily="34" charset="0"/>
              </a:rPr>
              <a:t>7:36-45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6BBBD3-1C49-4A5A-A461-567B3DE66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9280" y="1757681"/>
            <a:ext cx="10789920" cy="4638044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marL="457200" indent="-457200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God used Moses to free and lead them to promised land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Moses promised God would raise up a prophet like Him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2800" dirty="0"/>
              <a:t>Moses received the Law on Mt Sinai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Our father again rejected Moses, rebelled.. “make us gods”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2800" dirty="0"/>
              <a:t>Made a golden calf.. Offered sacrifices, rejoiced in own doing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God’s grace despite the sin of the majority</a:t>
            </a:r>
          </a:p>
        </p:txBody>
      </p:sp>
    </p:spTree>
    <p:extLst>
      <p:ext uri="{BB962C8B-B14F-4D97-AF65-F5344CB8AC3E}">
        <p14:creationId xmlns:p14="http://schemas.microsoft.com/office/powerpoint/2010/main" val="302158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person in a white robe&#10;&#10;Description automatically generated with low confidence">
            <a:extLst>
              <a:ext uri="{FF2B5EF4-FFF2-40B4-BE49-F238E27FC236}">
                <a16:creationId xmlns:a16="http://schemas.microsoft.com/office/drawing/2014/main" id="{C7992949-8799-49E9-ACAD-590481C06D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800" y="374052"/>
            <a:ext cx="4724400" cy="6021673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392F11E-3E7F-420C-92D0-9E9E38D1175B}"/>
              </a:ext>
            </a:extLst>
          </p:cNvPr>
          <p:cNvSpPr/>
          <p:nvPr/>
        </p:nvSpPr>
        <p:spPr>
          <a:xfrm>
            <a:off x="6654800" y="374053"/>
            <a:ext cx="4724400" cy="6021672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315CC5-C591-4C27-89A4-95E0F0C01829}"/>
              </a:ext>
            </a:extLst>
          </p:cNvPr>
          <p:cNvSpPr/>
          <p:nvPr/>
        </p:nvSpPr>
        <p:spPr>
          <a:xfrm>
            <a:off x="5151120" y="0"/>
            <a:ext cx="7040880" cy="68580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E0C692-3CE4-4D79-AF8C-BBC48453F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280" y="457200"/>
            <a:ext cx="6634480" cy="843280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Britannic Bold" panose="020B0903060703020204" pitchFamily="34" charset="0"/>
              </a:rPr>
              <a:t>David and Solomon </a:t>
            </a:r>
            <a:r>
              <a:rPr lang="en-US" sz="3000" dirty="0">
                <a:solidFill>
                  <a:srgbClr val="FF0000"/>
                </a:solidFill>
                <a:latin typeface="Britannic Bold" panose="020B0903060703020204" pitchFamily="34" charset="0"/>
              </a:rPr>
              <a:t>7:46-50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6BBBD3-1C49-4A5A-A461-567B3DE66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9280" y="1757681"/>
            <a:ext cx="10789920" cy="4638044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marL="457200" indent="-457200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Israel’s glory peaked with King David and Solomon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Israel worshiped at tabernacle until Solomon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2800" dirty="0"/>
              <a:t>Permanent temple built in Jerusalem</a:t>
            </a:r>
          </a:p>
          <a:p>
            <a:pPr marL="914400" lvl="1" indent="-457200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But Israel’s disobedience led to destruction, captivity</a:t>
            </a:r>
            <a:endParaRPr lang="en-US" sz="2800" dirty="0"/>
          </a:p>
          <a:p>
            <a:pPr marL="457200" indent="-457200">
              <a:buFont typeface="Calibri" panose="020F0502020204030204" pitchFamily="34" charset="0"/>
              <a:buChar char="―"/>
            </a:pPr>
            <a:r>
              <a:rPr lang="en-US" sz="3000" dirty="0"/>
              <a:t>Stephen’s indictment.. 7:51-53</a:t>
            </a:r>
          </a:p>
          <a:p>
            <a:pPr marL="457200" indent="-457200">
              <a:buFont typeface="Calibri" panose="020F0502020204030204" pitchFamily="34" charset="0"/>
              <a:buChar char="―"/>
            </a:pPr>
            <a:r>
              <a:rPr lang="en-US" sz="3000" dirty="0">
                <a:latin typeface="Georgia" panose="02040502050405020303" pitchFamily="18" charset="0"/>
              </a:rPr>
              <a:t>Council responds with rage.. 7:54</a:t>
            </a:r>
          </a:p>
          <a:p>
            <a:pPr marL="457200" indent="-457200">
              <a:buFont typeface="Calibri" panose="020F0502020204030204" pitchFamily="34" charset="0"/>
              <a:buChar char="―"/>
            </a:pPr>
            <a:r>
              <a:rPr lang="en-US" sz="3000" dirty="0"/>
              <a:t>Stephen’s calm, faithful behavior.. 7:55-60</a:t>
            </a:r>
            <a:endParaRPr lang="en-US" sz="3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72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A31D5-A28A-46BA-9514-232659F93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927600"/>
            <a:ext cx="10515600" cy="932688"/>
          </a:xfrm>
        </p:spPr>
        <p:txBody>
          <a:bodyPr anchor="ctr">
            <a:normAutofit/>
          </a:bodyPr>
          <a:lstStyle/>
          <a:p>
            <a:r>
              <a:rPr lang="en-US" sz="4400" dirty="0">
                <a:latin typeface="Britannic Bold" panose="020B0903060703020204" pitchFamily="34" charset="0"/>
              </a:rPr>
              <a:t>Stephen Defends the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82C91C-8ED6-4CC8-B3B7-1D691D24D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860288"/>
            <a:ext cx="10515600" cy="774192"/>
          </a:xfrm>
        </p:spPr>
        <p:txBody>
          <a:bodyPr anchor="ctr">
            <a:no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Acts 7:1-60</a:t>
            </a:r>
          </a:p>
        </p:txBody>
      </p:sp>
      <p:pic>
        <p:nvPicPr>
          <p:cNvPr id="5" name="Picture 4" descr="A person standing in front of a group of people&#10;&#10;Description automatically generated with medium confidence">
            <a:extLst>
              <a:ext uri="{FF2B5EF4-FFF2-40B4-BE49-F238E27FC236}">
                <a16:creationId xmlns:a16="http://schemas.microsoft.com/office/drawing/2014/main" id="{97D0F2B0-E5FB-420D-B2C8-ED12295F08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96"/>
          <a:stretch/>
        </p:blipFill>
        <p:spPr>
          <a:xfrm>
            <a:off x="10158" y="-71120"/>
            <a:ext cx="12181841" cy="460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229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393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Britannic Bold</vt:lpstr>
      <vt:lpstr>Calibri</vt:lpstr>
      <vt:lpstr>Georgia</vt:lpstr>
      <vt:lpstr>Office Theme</vt:lpstr>
      <vt:lpstr>Stephen Defends the Faith</vt:lpstr>
      <vt:lpstr>Stephen before the Court 7:1 </vt:lpstr>
      <vt:lpstr>Abraham 7:2-8</vt:lpstr>
      <vt:lpstr>Joseph 7:9-16</vt:lpstr>
      <vt:lpstr>Moses 7:17-35</vt:lpstr>
      <vt:lpstr>The Exodus 7:36-45</vt:lpstr>
      <vt:lpstr>David and Solomon 7:46-50</vt:lpstr>
      <vt:lpstr>Stephen Defends the Faith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Stephen Defends the Faith</dc:title>
  <dc:creator>PAUL BAILEY</dc:creator>
  <cp:lastModifiedBy>PAUL BAILEY</cp:lastModifiedBy>
  <cp:revision>2</cp:revision>
  <dcterms:created xsi:type="dcterms:W3CDTF">2022-03-06T04:35:14Z</dcterms:created>
  <dcterms:modified xsi:type="dcterms:W3CDTF">2022-03-26T23:48:08Z</dcterms:modified>
</cp:coreProperties>
</file>