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0" r:id="rId3"/>
    <p:sldId id="267" r:id="rId4"/>
    <p:sldId id="257" r:id="rId5"/>
    <p:sldId id="269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AC227-87B5-4E41-A95F-DC30443A8CE9}" v="998" dt="2022-05-08T17:41:46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48" autoAdjust="0"/>
    <p:restoredTop sz="94660"/>
  </p:normalViewPr>
  <p:slideViewPr>
    <p:cSldViewPr snapToGrid="0">
      <p:cViewPr varScale="1">
        <p:scale>
          <a:sx n="63" d="100"/>
          <a:sy n="63" d="100"/>
        </p:scale>
        <p:origin x="5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24A6-CFE2-A5B1-0DE5-AAB0C7766A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3513" y="5071579"/>
            <a:ext cx="9144000" cy="836337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BCB03-3A07-3C5B-6C1F-B35AE5232F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03513" y="5907916"/>
            <a:ext cx="9144000" cy="492884"/>
          </a:xfrm>
        </p:spPr>
        <p:txBody>
          <a:bodyPr>
            <a:no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742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FD1A-CDF2-EB3C-40A5-7D384069E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C34A8-B90E-8C66-61BF-C054EE9B7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4D071-5E9D-5463-0943-567EDBF3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DAD3F-4C55-4A36-BC3F-7719B6E1C48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9ECD7-BD53-EADD-6B4A-4F4A459F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B7D88-E66A-7FB2-CB09-174AEA4DE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84A97-CB57-46BF-BAF1-F53B9DBD3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1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BE1F38-8ABC-007F-80F4-EF06E37F48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7E972-EEFE-5F4B-523C-0AE9895F3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02DBA-87F1-D438-CDC2-E4AC298FA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DAD3F-4C55-4A36-BC3F-7719B6E1C48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2EE34-E852-C07E-997B-B262966F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95BF8-BFFB-BA2C-198F-AE09EB757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84A97-CB57-46BF-BAF1-F53B9DBD3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2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889B-73CE-3FBD-7958-F159AAD6B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43641-B63D-24A0-A8A6-3430337A8FB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267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807A8-8B6C-0091-6E21-AF25A954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58A6-048F-5ED9-C404-A60CDEDAD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BCE5A-25B6-1C80-F251-E43C138B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DAD3F-4C55-4A36-BC3F-7719B6E1C48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5CE01-C93C-2C9B-3D20-3ABAC33F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1BCA6-0A46-1DAD-16B5-6D4DA3746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84A97-CB57-46BF-BAF1-F53B9DBD3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5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5585D-312E-2FE1-6DF6-44C0AC3B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CBF91-2EEE-301A-335C-245F174C6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E5F7B-63C8-6BAC-8685-300946712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2FCB3-588F-D3E8-1053-1CC37D8108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DAD3F-4C55-4A36-BC3F-7719B6E1C48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1BB87-44A4-8860-7F1D-0B33FD7E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D37F1-FD90-8CB9-3790-13755D6D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84A97-CB57-46BF-BAF1-F53B9DBD3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8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089D1-7661-B88E-112B-545C1F10F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CDCB1-8CB8-3C65-EC60-BEF3E80E6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F5EFB-766F-3677-462C-EAFFCDCF3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C70CA-3B1F-E763-7DC9-50648AAC5A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6078B-29BD-6EEF-62AC-E10054108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77BBA9-181F-DE84-D43F-680A9346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DAD3F-4C55-4A36-BC3F-7719B6E1C48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C480E-EC32-893F-D5DE-D22D80F9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69664-88E4-93C0-FA54-2DD18092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84A97-CB57-46BF-BAF1-F53B9DBD3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5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9C74-FC5C-F07C-2FFD-848E01BA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F41CC-383D-FF79-2BA9-0A09C364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DAD3F-4C55-4A36-BC3F-7719B6E1C48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A2022-3265-31AD-BEDA-2FA55E27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9C8C2-9BAC-43FD-213E-988FE0AC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84A97-CB57-46BF-BAF1-F53B9DBD3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8FE262-9D56-0DCA-50C6-C9C1D71C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DAD3F-4C55-4A36-BC3F-7719B6E1C48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A0E59F-C164-FDE9-9E3E-344EEF62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7B241-C6BF-2684-5A00-7E601E17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84A97-CB57-46BF-BAF1-F53B9DBD3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3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A76F8-F9F2-54CA-60F5-8C4613F6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C2418-947A-E7E6-F59F-F5B011A90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2D984-68AA-1481-6F43-5023B94AF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FE48C-D88C-938F-D8F2-9EAD965F7D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DAD3F-4C55-4A36-BC3F-7719B6E1C48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6D335-2D9F-8ADB-081A-256C79A8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F65D0-3669-2235-1299-EA7678FC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84A97-CB57-46BF-BAF1-F53B9DBD3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1179-76A4-372A-00E2-F13A2273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FEFF8-D60A-35B5-EDAC-F79791D73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69241-461E-5CEB-B506-B0C435D85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756B1-B00E-B054-18E7-94A58C5AF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DAD3F-4C55-4A36-BC3F-7719B6E1C48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B4C70-CA93-8F9E-47D7-63339AA79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DB50E-5DA4-3E46-22C0-DE6C0A63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84A97-CB57-46BF-BAF1-F53B9DBD3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CF2F5B-C833-4FDF-6581-B278FD56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457200"/>
            <a:ext cx="6301409" cy="8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E6D91-AEA6-E0F8-FD7F-1314993DE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104" y="1825625"/>
            <a:ext cx="107176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537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Britannic Bold" panose="020B09030607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Calibri" panose="020F0502020204030204" pitchFamily="34" charset="0"/>
        <a:buChar char="—"/>
        <a:defRPr sz="3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Calibri" panose="020F0502020204030204" pitchFamily="34" charset="0"/>
        <a:buChar char="—"/>
        <a:defRPr sz="3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Calibri" panose="020F0502020204030204" pitchFamily="34" charset="0"/>
        <a:buChar char="—"/>
        <a:defRPr sz="2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035B-671C-7AF8-1792-D4DC245CD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54880"/>
            <a:ext cx="10515600" cy="932688"/>
          </a:xfrm>
        </p:spPr>
        <p:txBody>
          <a:bodyPr anchor="ctr">
            <a:normAutofit/>
          </a:bodyPr>
          <a:lstStyle/>
          <a:p>
            <a:r>
              <a:rPr lang="en-US" sz="4400" dirty="0">
                <a:latin typeface="Britannic Bold" panose="020B0903060703020204" pitchFamily="34" charset="0"/>
              </a:rPr>
              <a:t>Singing in our Struggles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35EAA-C990-2EB6-B904-7F1F04E22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687568"/>
            <a:ext cx="10515600" cy="753872"/>
          </a:xfrm>
        </p:spPr>
        <p:txBody>
          <a:bodyPr anchor="t">
            <a:no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Acts 16:1-40</a:t>
            </a:r>
          </a:p>
        </p:txBody>
      </p:sp>
      <p:pic>
        <p:nvPicPr>
          <p:cNvPr id="5" name="Picture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DA5362DD-DD3F-36E5-DF63-FEC52E0BA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7226"/>
          <a:stretch/>
        </p:blipFill>
        <p:spPr>
          <a:xfrm>
            <a:off x="0" y="0"/>
            <a:ext cx="12184093" cy="44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60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 outside&#10;&#10;Description automatically generated with low confidence">
            <a:extLst>
              <a:ext uri="{FF2B5EF4-FFF2-40B4-BE49-F238E27FC236}">
                <a16:creationId xmlns:a16="http://schemas.microsoft.com/office/drawing/2014/main" id="{99268190-0F2A-A1B5-7FC2-786AAA50A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8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DA5362DD-DD3F-36E5-DF63-FEC52E0BA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9052" r="3201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CA60B4-A58F-E65F-DBB6-18F6BB8A0198}"/>
              </a:ext>
            </a:extLst>
          </p:cNvPr>
          <p:cNvSpPr/>
          <p:nvPr/>
        </p:nvSpPr>
        <p:spPr>
          <a:xfrm>
            <a:off x="-117904" y="27442"/>
            <a:ext cx="4165600" cy="683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419AB-5933-5E92-85BD-78277E17F8B2}"/>
              </a:ext>
            </a:extLst>
          </p:cNvPr>
          <p:cNvSpPr/>
          <p:nvPr/>
        </p:nvSpPr>
        <p:spPr>
          <a:xfrm>
            <a:off x="4315000" y="0"/>
            <a:ext cx="7877000" cy="686714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D035B-671C-7AF8-1792-D4DC245CD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521" y="301929"/>
            <a:ext cx="7526599" cy="94011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000" dirty="0"/>
              <a:t>The Gospel Begins in Europe </a:t>
            </a:r>
            <a:r>
              <a:rPr lang="en-US" sz="3400" dirty="0">
                <a:solidFill>
                  <a:srgbClr val="FF0000"/>
                </a:solidFill>
              </a:rPr>
              <a:t>11-24</a:t>
            </a:r>
            <a:endParaRPr lang="en-US" sz="34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35EAA-C990-2EB6-B904-7F1F04E22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1960880"/>
            <a:ext cx="10982500" cy="4120183"/>
          </a:xfrm>
        </p:spPr>
        <p:txBody>
          <a:bodyPr>
            <a:normAutofit/>
          </a:bodyPr>
          <a:lstStyle/>
          <a:p>
            <a:pPr marL="571500" indent="-571500" algn="l">
              <a:buFont typeface="Calibri" panose="020F0502020204030204" pitchFamily="34" charset="0"/>
              <a:buChar char="—"/>
            </a:pPr>
            <a:r>
              <a:rPr lang="en-US" dirty="0"/>
              <a:t>Initial </a:t>
            </a:r>
            <a:r>
              <a:rPr lang="en-US" dirty="0" err="1"/>
              <a:t>impact..evangelism</a:t>
            </a:r>
            <a:r>
              <a:rPr lang="en-US" dirty="0"/>
              <a:t> 11-15</a:t>
            </a:r>
            <a:endParaRPr lang="en-US" dirty="0">
              <a:latin typeface="Georgia" panose="02040502050405020303" pitchFamily="18" charset="0"/>
            </a:endParaRPr>
          </a:p>
          <a:p>
            <a:pPr marL="1028700" lvl="1" indent="-571500" algn="l">
              <a:buFont typeface="Calibri" panose="020F0502020204030204" pitchFamily="34" charset="0"/>
              <a:buChar char="—"/>
            </a:pPr>
            <a:r>
              <a:rPr lang="en-US" sz="3000" dirty="0">
                <a:latin typeface="Georgia" panose="02040502050405020303" pitchFamily="18" charset="0"/>
              </a:rPr>
              <a:t>Group of women by riverside</a:t>
            </a:r>
          </a:p>
          <a:p>
            <a:pPr marL="1028700" lvl="1" indent="-571500" algn="l">
              <a:buFont typeface="Calibri" panose="020F0502020204030204" pitchFamily="34" charset="0"/>
              <a:buChar char="—"/>
            </a:pPr>
            <a:r>
              <a:rPr lang="en-US" sz="3000" dirty="0"/>
              <a:t>Lydia’s heart opens to the gospel</a:t>
            </a:r>
          </a:p>
          <a:p>
            <a:pPr marL="571500" indent="-571500" algn="l">
              <a:buFont typeface="Calibri" panose="020F0502020204030204" pitchFamily="34" charset="0"/>
              <a:buChar char="—"/>
            </a:pPr>
            <a:r>
              <a:rPr lang="en-US" dirty="0">
                <a:latin typeface="Georgia" panose="02040502050405020303" pitchFamily="18" charset="0"/>
              </a:rPr>
              <a:t>Opposition.. Demonism 16-24</a:t>
            </a:r>
          </a:p>
          <a:p>
            <a:pPr marL="1028700" lvl="1" indent="-571500" algn="l">
              <a:buFont typeface="Calibri" panose="020F0502020204030204" pitchFamily="34" charset="0"/>
              <a:buChar char="—"/>
            </a:pPr>
            <a:r>
              <a:rPr lang="en-US" sz="3000" dirty="0"/>
              <a:t>Slave girl with evil spirit</a:t>
            </a:r>
          </a:p>
          <a:p>
            <a:pPr marL="1028700" lvl="1" indent="-571500" algn="l">
              <a:buFont typeface="Calibri" panose="020F0502020204030204" pitchFamily="34" charset="0"/>
              <a:buChar char="—"/>
            </a:pPr>
            <a:r>
              <a:rPr lang="en-US" sz="3000" dirty="0"/>
              <a:t>Her master’s lost profits </a:t>
            </a:r>
            <a:endParaRPr lang="en-US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66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DA5362DD-DD3F-36E5-DF63-FEC52E0BA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9052" r="3201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CA60B4-A58F-E65F-DBB6-18F6BB8A0198}"/>
              </a:ext>
            </a:extLst>
          </p:cNvPr>
          <p:cNvSpPr/>
          <p:nvPr/>
        </p:nvSpPr>
        <p:spPr>
          <a:xfrm>
            <a:off x="-117904" y="27442"/>
            <a:ext cx="4165600" cy="683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419AB-5933-5E92-85BD-78277E17F8B2}"/>
              </a:ext>
            </a:extLst>
          </p:cNvPr>
          <p:cNvSpPr/>
          <p:nvPr/>
        </p:nvSpPr>
        <p:spPr>
          <a:xfrm>
            <a:off x="4315000" y="0"/>
            <a:ext cx="7877000" cy="686714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D035B-671C-7AF8-1792-D4DC245CD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521" y="301929"/>
            <a:ext cx="7526599" cy="940117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/>
              <a:t>Pain and Mistreatment </a:t>
            </a:r>
            <a:r>
              <a:rPr lang="en-US" sz="3400" dirty="0">
                <a:solidFill>
                  <a:srgbClr val="FF0000"/>
                </a:solidFill>
              </a:rPr>
              <a:t>25-34</a:t>
            </a:r>
            <a:endParaRPr lang="en-US" sz="34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35EAA-C990-2EB6-B904-7F1F04E22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1960880"/>
            <a:ext cx="10982500" cy="4120183"/>
          </a:xfrm>
        </p:spPr>
        <p:txBody>
          <a:bodyPr>
            <a:normAutofit/>
          </a:bodyPr>
          <a:lstStyle/>
          <a:p>
            <a:pPr marL="571500" indent="-571500" algn="l">
              <a:buFont typeface="Calibri" panose="020F0502020204030204" pitchFamily="34" charset="0"/>
              <a:buChar char="—"/>
            </a:pPr>
            <a:r>
              <a:rPr lang="en-US" dirty="0"/>
              <a:t>Paul and Silas beaten and imprisoned</a:t>
            </a:r>
          </a:p>
          <a:p>
            <a:pPr marL="1028700" lvl="1" indent="-571500" algn="l">
              <a:buFont typeface="Calibri" panose="020F0502020204030204" pitchFamily="34" charset="0"/>
              <a:buChar char="—"/>
            </a:pPr>
            <a:r>
              <a:rPr lang="en-US" sz="3000" dirty="0">
                <a:latin typeface="Georgia" panose="02040502050405020303" pitchFamily="18" charset="0"/>
              </a:rPr>
              <a:t>Prayer and praise</a:t>
            </a:r>
          </a:p>
          <a:p>
            <a:pPr marL="1028700" lvl="1" indent="-571500" algn="l">
              <a:buFont typeface="Calibri" panose="020F0502020204030204" pitchFamily="34" charset="0"/>
              <a:buChar char="—"/>
            </a:pPr>
            <a:r>
              <a:rPr lang="en-US" sz="3000" dirty="0"/>
              <a:t>Deliverance and salvation</a:t>
            </a:r>
          </a:p>
          <a:p>
            <a:pPr marL="1028700" lvl="1" indent="-571500" algn="l">
              <a:buFont typeface="Calibri" panose="020F0502020204030204" pitchFamily="34" charset="0"/>
              <a:buChar char="—"/>
            </a:pPr>
            <a:r>
              <a:rPr lang="en-US" sz="3000" dirty="0">
                <a:latin typeface="Georgia" panose="02040502050405020303" pitchFamily="18" charset="0"/>
              </a:rPr>
              <a:t>Conversion of the jailer</a:t>
            </a:r>
          </a:p>
          <a:p>
            <a:pPr marL="571500" indent="-571500" algn="l">
              <a:buFont typeface="Calibri" panose="020F0502020204030204" pitchFamily="34" charset="0"/>
              <a:buChar char="—"/>
            </a:pPr>
            <a:r>
              <a:rPr lang="en-US" dirty="0"/>
              <a:t>Remarkable release.. Encouragement</a:t>
            </a:r>
          </a:p>
          <a:p>
            <a:pPr marL="1028700" lvl="1" indent="-571500" algn="l">
              <a:buFont typeface="Calibri" panose="020F0502020204030204" pitchFamily="34" charset="0"/>
              <a:buChar char="—"/>
            </a:pPr>
            <a:r>
              <a:rPr lang="en-US" sz="3000" dirty="0"/>
              <a:t>City leaders realize their mistake</a:t>
            </a:r>
          </a:p>
          <a:p>
            <a:pPr marL="1028700" lvl="1" indent="-571500" algn="l">
              <a:buFont typeface="Calibri" panose="020F0502020204030204" pitchFamily="34" charset="0"/>
              <a:buChar char="—"/>
            </a:pPr>
            <a:r>
              <a:rPr lang="en-US" sz="3000" dirty="0"/>
              <a:t>Paul calls for public apology</a:t>
            </a:r>
          </a:p>
        </p:txBody>
      </p:sp>
    </p:spTree>
    <p:extLst>
      <p:ext uri="{BB962C8B-B14F-4D97-AF65-F5344CB8AC3E}">
        <p14:creationId xmlns:p14="http://schemas.microsoft.com/office/powerpoint/2010/main" val="3458754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035B-671C-7AF8-1792-D4DC245CD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54880"/>
            <a:ext cx="10515600" cy="932688"/>
          </a:xfrm>
        </p:spPr>
        <p:txBody>
          <a:bodyPr anchor="ctr">
            <a:normAutofit/>
          </a:bodyPr>
          <a:lstStyle/>
          <a:p>
            <a:r>
              <a:rPr lang="en-US" sz="4400" dirty="0">
                <a:latin typeface="Britannic Bold" panose="020B0903060703020204" pitchFamily="34" charset="0"/>
              </a:rPr>
              <a:t>Singing in our Struggles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35EAA-C990-2EB6-B904-7F1F04E22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687568"/>
            <a:ext cx="10515600" cy="753872"/>
          </a:xfrm>
        </p:spPr>
        <p:txBody>
          <a:bodyPr anchor="t">
            <a:no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Acts 16:1-40</a:t>
            </a:r>
          </a:p>
        </p:txBody>
      </p:sp>
      <p:pic>
        <p:nvPicPr>
          <p:cNvPr id="5" name="Picture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DA5362DD-DD3F-36E5-DF63-FEC52E0BA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7226"/>
          <a:stretch/>
        </p:blipFill>
        <p:spPr>
          <a:xfrm>
            <a:off x="0" y="0"/>
            <a:ext cx="12184093" cy="44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iver running through a valley&#10;&#10;Description automatically generated with low confidence">
            <a:extLst>
              <a:ext uri="{FF2B5EF4-FFF2-40B4-BE49-F238E27FC236}">
                <a16:creationId xmlns:a16="http://schemas.microsoft.com/office/drawing/2014/main" id="{6C4559CD-A537-09D0-7838-A98457762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1787"/>
          </a:xfrm>
          <a:prstGeom prst="rect">
            <a:avLst/>
          </a:prstGeom>
        </p:spPr>
      </p:pic>
      <p:pic>
        <p:nvPicPr>
          <p:cNvPr id="7" name="Picture 6" descr="A picture containing mountain, nature, hill, ravine&#10;&#10;Description automatically generated">
            <a:extLst>
              <a:ext uri="{FF2B5EF4-FFF2-40B4-BE49-F238E27FC236}">
                <a16:creationId xmlns:a16="http://schemas.microsoft.com/office/drawing/2014/main" id="{B4308FBF-B700-EE22-CD11-1D1B8C0C1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23BF109-FD28-001D-1D95-77FA76371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" y="0"/>
            <a:ext cx="12192001" cy="6858000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pic>
        <p:nvPicPr>
          <p:cNvPr id="9" name="Picture 8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249C1CFB-EA13-4B99-44F3-AAFC7312B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376" y="215339"/>
            <a:ext cx="1298688" cy="1839808"/>
          </a:xfrm>
          <a:prstGeom prst="rect">
            <a:avLst/>
          </a:prstGeom>
        </p:spPr>
      </p:pic>
      <p:pic>
        <p:nvPicPr>
          <p:cNvPr id="11" name="Picture 10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8642B8AF-68E3-8567-64A7-A035F9893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2" r="18674"/>
          <a:stretch/>
        </p:blipFill>
        <p:spPr>
          <a:xfrm>
            <a:off x="9253857" y="215339"/>
            <a:ext cx="1298688" cy="18398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17D437-0628-43B1-F101-2404EBB02180}"/>
              </a:ext>
            </a:extLst>
          </p:cNvPr>
          <p:cNvSpPr txBox="1"/>
          <p:nvPr/>
        </p:nvSpPr>
        <p:spPr>
          <a:xfrm>
            <a:off x="7907336" y="1978098"/>
            <a:ext cx="11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Paul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2FF5B4-4539-0B1D-B1D1-3E1388B7BE72}"/>
              </a:ext>
            </a:extLst>
          </p:cNvPr>
          <p:cNvSpPr txBox="1"/>
          <p:nvPr/>
        </p:nvSpPr>
        <p:spPr>
          <a:xfrm>
            <a:off x="9240898" y="1964836"/>
            <a:ext cx="11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Silas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ACC10B-EBDB-3DE9-3A37-C788120A0147}"/>
              </a:ext>
            </a:extLst>
          </p:cNvPr>
          <p:cNvSpPr/>
          <p:nvPr/>
        </p:nvSpPr>
        <p:spPr>
          <a:xfrm>
            <a:off x="5130799" y="2661920"/>
            <a:ext cx="6908801" cy="3454400"/>
          </a:xfrm>
          <a:prstGeom prst="roundRect">
            <a:avLst/>
          </a:prstGeom>
          <a:noFill/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DA5362DD-DD3F-36E5-DF63-FEC52E0BA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9052" r="3201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CA60B4-A58F-E65F-DBB6-18F6BB8A0198}"/>
              </a:ext>
            </a:extLst>
          </p:cNvPr>
          <p:cNvSpPr/>
          <p:nvPr/>
        </p:nvSpPr>
        <p:spPr>
          <a:xfrm>
            <a:off x="-117904" y="27442"/>
            <a:ext cx="4165600" cy="683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419AB-5933-5E92-85BD-78277E17F8B2}"/>
              </a:ext>
            </a:extLst>
          </p:cNvPr>
          <p:cNvSpPr/>
          <p:nvPr/>
        </p:nvSpPr>
        <p:spPr>
          <a:xfrm>
            <a:off x="4315000" y="0"/>
            <a:ext cx="7877000" cy="686714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D035B-671C-7AF8-1792-D4DC245CD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521" y="301929"/>
            <a:ext cx="6542579" cy="940117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/>
              <a:t>Allowing God to Lead </a:t>
            </a:r>
            <a:r>
              <a:rPr lang="en-US" sz="3400" dirty="0">
                <a:solidFill>
                  <a:srgbClr val="FF0000"/>
                </a:solidFill>
              </a:rPr>
              <a:t>1-10</a:t>
            </a:r>
            <a:endParaRPr lang="en-US" sz="34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35EAA-C990-2EB6-B904-7F1F04E22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1960880"/>
            <a:ext cx="10982500" cy="4120183"/>
          </a:xfrm>
        </p:spPr>
        <p:txBody>
          <a:bodyPr>
            <a:normAutofit/>
          </a:bodyPr>
          <a:lstStyle/>
          <a:p>
            <a:pPr marL="571500" indent="-571500" algn="l">
              <a:buFont typeface="Calibri" panose="020F0502020204030204" pitchFamily="34" charset="0"/>
              <a:buChar char="—"/>
            </a:pPr>
            <a:r>
              <a:rPr lang="en-US" sz="3600" dirty="0">
                <a:latin typeface="Georgia" panose="02040502050405020303" pitchFamily="18" charset="0"/>
              </a:rPr>
              <a:t>Paul and Silas return to Lystra 1-3</a:t>
            </a:r>
          </a:p>
          <a:p>
            <a:pPr marL="1028700" lvl="1" indent="-571500" algn="l">
              <a:buFont typeface="Calibri" panose="020F0502020204030204" pitchFamily="34" charset="0"/>
              <a:buChar char="—"/>
            </a:pPr>
            <a:r>
              <a:rPr lang="en-US" sz="3000" dirty="0">
                <a:latin typeface="Georgia" panose="02040502050405020303" pitchFamily="18" charset="0"/>
              </a:rPr>
              <a:t>Young disciple Timothy</a:t>
            </a:r>
          </a:p>
          <a:p>
            <a:pPr marL="1028700" lvl="1" indent="-571500" algn="l">
              <a:buFont typeface="Calibri" panose="020F0502020204030204" pitchFamily="34" charset="0"/>
              <a:buChar char="—"/>
            </a:pPr>
            <a:r>
              <a:rPr lang="en-US" sz="3000" dirty="0">
                <a:latin typeface="Georgia" panose="02040502050405020303" pitchFamily="18" charset="0"/>
              </a:rPr>
              <a:t>Timothy </a:t>
            </a:r>
            <a:r>
              <a:rPr lang="en-US" sz="3000" dirty="0"/>
              <a:t>chosen to join them</a:t>
            </a:r>
          </a:p>
          <a:p>
            <a:pPr marL="571500" indent="-571500" algn="l">
              <a:buFont typeface="Calibri" panose="020F0502020204030204" pitchFamily="34" charset="0"/>
              <a:buChar char="—"/>
            </a:pPr>
            <a:r>
              <a:rPr lang="en-US" dirty="0"/>
              <a:t>Strengthening the churches 4-5</a:t>
            </a:r>
          </a:p>
          <a:p>
            <a:pPr marL="1028700" lvl="1" indent="-571500" algn="l">
              <a:buFont typeface="Calibri" panose="020F0502020204030204" pitchFamily="34" charset="0"/>
              <a:buChar char="—"/>
            </a:pPr>
            <a:r>
              <a:rPr lang="en-US" sz="3000" dirty="0"/>
              <a:t>Reading the letter</a:t>
            </a:r>
          </a:p>
          <a:p>
            <a:pPr marL="1028700" lvl="1" indent="-571500" algn="l">
              <a:buFont typeface="Calibri" panose="020F0502020204030204" pitchFamily="34" charset="0"/>
              <a:buChar char="—"/>
            </a:pPr>
            <a:r>
              <a:rPr lang="en-US" sz="3000" dirty="0"/>
              <a:t>Edifying with the word</a:t>
            </a:r>
          </a:p>
          <a:p>
            <a:pPr lvl="1" algn="l"/>
            <a:endParaRPr lang="en-US" sz="3000" dirty="0">
              <a:latin typeface="Georgia" panose="02040502050405020303" pitchFamily="18" charset="0"/>
            </a:endParaRPr>
          </a:p>
          <a:p>
            <a:pPr marL="1028700" lvl="1" indent="-571500" algn="l">
              <a:buFont typeface="Calibri" panose="020F0502020204030204" pitchFamily="34" charset="0"/>
              <a:buChar char="—"/>
            </a:pPr>
            <a:endParaRPr lang="en-US" dirty="0">
              <a:latin typeface="Georgia" panose="02040502050405020303" pitchFamily="18" charset="0"/>
            </a:endParaRPr>
          </a:p>
          <a:p>
            <a:pPr algn="l"/>
            <a:endParaRPr 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33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id="{1E8D23D4-ABC6-BD07-E516-B76DBF96D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3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23BF109-FD28-001D-1D95-77FA76371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" y="0"/>
            <a:ext cx="12192001" cy="6858000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pic>
        <p:nvPicPr>
          <p:cNvPr id="9" name="Picture 8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249C1CFB-EA13-4B99-44F3-AAFC7312B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092" y="99201"/>
            <a:ext cx="1298688" cy="1839808"/>
          </a:xfrm>
          <a:prstGeom prst="rect">
            <a:avLst/>
          </a:prstGeom>
        </p:spPr>
      </p:pic>
      <p:pic>
        <p:nvPicPr>
          <p:cNvPr id="11" name="Picture 10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8642B8AF-68E3-8567-64A7-A035F9893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2" r="18674"/>
          <a:stretch/>
        </p:blipFill>
        <p:spPr>
          <a:xfrm>
            <a:off x="5664019" y="99201"/>
            <a:ext cx="1298688" cy="18398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17D437-0628-43B1-F101-2404EBB02180}"/>
              </a:ext>
            </a:extLst>
          </p:cNvPr>
          <p:cNvSpPr txBox="1"/>
          <p:nvPr/>
        </p:nvSpPr>
        <p:spPr>
          <a:xfrm>
            <a:off x="4223092" y="1939009"/>
            <a:ext cx="11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Paul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2FF5B4-4539-0B1D-B1D1-3E1388B7BE72}"/>
              </a:ext>
            </a:extLst>
          </p:cNvPr>
          <p:cNvSpPr txBox="1"/>
          <p:nvPr/>
        </p:nvSpPr>
        <p:spPr>
          <a:xfrm>
            <a:off x="5664019" y="1939008"/>
            <a:ext cx="11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Silas</a:t>
            </a:r>
          </a:p>
        </p:txBody>
      </p:sp>
      <p:pic>
        <p:nvPicPr>
          <p:cNvPr id="4" name="Picture 3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BC5D63F1-51CA-6C8C-5B72-104938E88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46" y="99201"/>
            <a:ext cx="1298688" cy="18398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9F687B-86A5-7C4D-B1DE-A3ACA943C880}"/>
              </a:ext>
            </a:extLst>
          </p:cNvPr>
          <p:cNvSpPr txBox="1"/>
          <p:nvPr/>
        </p:nvSpPr>
        <p:spPr>
          <a:xfrm>
            <a:off x="6962707" y="1939007"/>
            <a:ext cx="1625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Timothy</a:t>
            </a:r>
          </a:p>
        </p:txBody>
      </p:sp>
    </p:spTree>
    <p:extLst>
      <p:ext uri="{BB962C8B-B14F-4D97-AF65-F5344CB8AC3E}">
        <p14:creationId xmlns:p14="http://schemas.microsoft.com/office/powerpoint/2010/main" val="311848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DA5362DD-DD3F-36E5-DF63-FEC52E0BA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9052" r="3201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CA60B4-A58F-E65F-DBB6-18F6BB8A0198}"/>
              </a:ext>
            </a:extLst>
          </p:cNvPr>
          <p:cNvSpPr/>
          <p:nvPr/>
        </p:nvSpPr>
        <p:spPr>
          <a:xfrm>
            <a:off x="-117904" y="27442"/>
            <a:ext cx="4165600" cy="683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419AB-5933-5E92-85BD-78277E17F8B2}"/>
              </a:ext>
            </a:extLst>
          </p:cNvPr>
          <p:cNvSpPr/>
          <p:nvPr/>
        </p:nvSpPr>
        <p:spPr>
          <a:xfrm>
            <a:off x="4315000" y="0"/>
            <a:ext cx="7877000" cy="686714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D035B-671C-7AF8-1792-D4DC245CD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521" y="301929"/>
            <a:ext cx="6542579" cy="940117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/>
              <a:t>Allowing God to Lead </a:t>
            </a:r>
            <a:r>
              <a:rPr lang="en-US" sz="3400" dirty="0">
                <a:solidFill>
                  <a:srgbClr val="FF0000"/>
                </a:solidFill>
              </a:rPr>
              <a:t>1-10</a:t>
            </a:r>
            <a:endParaRPr lang="en-US" sz="34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35EAA-C990-2EB6-B904-7F1F04E22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1960880"/>
            <a:ext cx="10982500" cy="4120183"/>
          </a:xfrm>
        </p:spPr>
        <p:txBody>
          <a:bodyPr>
            <a:normAutofit/>
          </a:bodyPr>
          <a:lstStyle/>
          <a:p>
            <a:pPr marL="571500" indent="-571500" algn="l">
              <a:buFont typeface="Calibri" panose="020F0502020204030204" pitchFamily="34" charset="0"/>
              <a:buChar char="—"/>
            </a:pPr>
            <a:r>
              <a:rPr lang="en-US" dirty="0"/>
              <a:t>The Holy Spirit closes doors 6-7</a:t>
            </a:r>
          </a:p>
          <a:p>
            <a:pPr marL="1028700" lvl="1" indent="-571500" algn="l">
              <a:buFont typeface="Calibri" panose="020F0502020204030204" pitchFamily="34" charset="0"/>
              <a:buChar char="—"/>
            </a:pPr>
            <a:r>
              <a:rPr lang="en-US" sz="3000" dirty="0">
                <a:latin typeface="Georgia" panose="02040502050405020303" pitchFamily="18" charset="0"/>
              </a:rPr>
              <a:t>Forbidden to Asia</a:t>
            </a:r>
          </a:p>
          <a:p>
            <a:pPr marL="1028700" lvl="1" indent="-571500" algn="l">
              <a:buFont typeface="Calibri" panose="020F0502020204030204" pitchFamily="34" charset="0"/>
              <a:buChar char="—"/>
            </a:pPr>
            <a:r>
              <a:rPr lang="en-US" sz="3000" dirty="0"/>
              <a:t>Not permitted to Bithynia</a:t>
            </a:r>
          </a:p>
          <a:p>
            <a:pPr marL="571500" indent="-571500" algn="l">
              <a:buFont typeface="Calibri" panose="020F0502020204030204" pitchFamily="34" charset="0"/>
              <a:buChar char="—"/>
            </a:pPr>
            <a:r>
              <a:rPr lang="en-US" dirty="0"/>
              <a:t>At Troas.. a Vision in the night 8-10</a:t>
            </a:r>
            <a:endParaRPr lang="en-US" dirty="0">
              <a:latin typeface="Georgia" panose="02040502050405020303" pitchFamily="18" charset="0"/>
            </a:endParaRPr>
          </a:p>
          <a:p>
            <a:pPr marL="1028700" lvl="1" indent="-571500" algn="l">
              <a:buFont typeface="Calibri" panose="020F0502020204030204" pitchFamily="34" charset="0"/>
              <a:buChar char="—"/>
            </a:pPr>
            <a:r>
              <a:rPr lang="en-US" sz="3000" dirty="0"/>
              <a:t>Come help us in Macedonia</a:t>
            </a:r>
          </a:p>
          <a:p>
            <a:pPr marL="1028700" lvl="1" indent="-571500" algn="l">
              <a:buFont typeface="Calibri" panose="020F0502020204030204" pitchFamily="34" charset="0"/>
              <a:buChar char="—"/>
            </a:pPr>
            <a:r>
              <a:rPr lang="en-US" sz="3000" dirty="0"/>
              <a:t>The Lord had called us</a:t>
            </a:r>
            <a:endParaRPr lang="en-US" sz="3000" dirty="0">
              <a:latin typeface="Georgia" panose="02040502050405020303" pitchFamily="18" charset="0"/>
            </a:endParaRPr>
          </a:p>
          <a:p>
            <a:pPr marL="1028700" lvl="1" indent="-571500" algn="l">
              <a:buFont typeface="Calibri" panose="020F0502020204030204" pitchFamily="34" charset="0"/>
              <a:buChar char="—"/>
            </a:pPr>
            <a:endParaRPr lang="en-US" dirty="0">
              <a:latin typeface="Georgia" panose="02040502050405020303" pitchFamily="18" charset="0"/>
            </a:endParaRPr>
          </a:p>
          <a:p>
            <a:pPr algn="l"/>
            <a:endParaRPr 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49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0679E38-67CC-7DDB-AA12-A97941741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E721B08-95B7-64EB-6023-2871DB1CE4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t="660" r="56111" b="6637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7C01734B-0539-8ECF-EAA2-38E3E8742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50" y="3668941"/>
            <a:ext cx="1298688" cy="18398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B26928-12EF-9A2E-A9FA-1CA0932BF2E7}"/>
              </a:ext>
            </a:extLst>
          </p:cNvPr>
          <p:cNvSpPr txBox="1"/>
          <p:nvPr/>
        </p:nvSpPr>
        <p:spPr>
          <a:xfrm>
            <a:off x="1111342" y="5446935"/>
            <a:ext cx="11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Paul</a:t>
            </a:r>
          </a:p>
        </p:txBody>
      </p:sp>
      <p:pic>
        <p:nvPicPr>
          <p:cNvPr id="8" name="Picture 7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6258F3EB-D965-2871-4E0A-A7CCFE55B8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2" r="18674"/>
          <a:stretch/>
        </p:blipFill>
        <p:spPr>
          <a:xfrm>
            <a:off x="2476953" y="3700743"/>
            <a:ext cx="1298688" cy="18398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B09A27-1ED5-41ED-3D0F-AC9395D9E653}"/>
              </a:ext>
            </a:extLst>
          </p:cNvPr>
          <p:cNvSpPr txBox="1"/>
          <p:nvPr/>
        </p:nvSpPr>
        <p:spPr>
          <a:xfrm>
            <a:off x="2523268" y="5446934"/>
            <a:ext cx="11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Silas</a:t>
            </a:r>
          </a:p>
        </p:txBody>
      </p:sp>
      <p:pic>
        <p:nvPicPr>
          <p:cNvPr id="10" name="Picture 9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A6649217-ADC6-71AD-B028-E6D8614494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31" y="3668941"/>
            <a:ext cx="1298688" cy="18398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DC19E0-F860-168C-D91C-3F1135C888F2}"/>
              </a:ext>
            </a:extLst>
          </p:cNvPr>
          <p:cNvSpPr txBox="1"/>
          <p:nvPr/>
        </p:nvSpPr>
        <p:spPr>
          <a:xfrm>
            <a:off x="3741535" y="5446933"/>
            <a:ext cx="1625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Timothy</a:t>
            </a:r>
          </a:p>
        </p:txBody>
      </p:sp>
      <p:pic>
        <p:nvPicPr>
          <p:cNvPr id="13" name="Picture 12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0847C09E-0EE8-62C7-9E70-595754D9E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09" y="3637139"/>
            <a:ext cx="1366057" cy="18716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B59813-266F-7BA1-7E11-61E97A96E13A}"/>
              </a:ext>
            </a:extLst>
          </p:cNvPr>
          <p:cNvSpPr txBox="1"/>
          <p:nvPr/>
        </p:nvSpPr>
        <p:spPr>
          <a:xfrm>
            <a:off x="5357324" y="5422120"/>
            <a:ext cx="117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Luke</a:t>
            </a:r>
          </a:p>
        </p:txBody>
      </p:sp>
    </p:spTree>
    <p:extLst>
      <p:ext uri="{BB962C8B-B14F-4D97-AF65-F5344CB8AC3E}">
        <p14:creationId xmlns:p14="http://schemas.microsoft.com/office/powerpoint/2010/main" val="270580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DA5362DD-DD3F-36E5-DF63-FEC52E0BA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9052" r="3201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CA60B4-A58F-E65F-DBB6-18F6BB8A0198}"/>
              </a:ext>
            </a:extLst>
          </p:cNvPr>
          <p:cNvSpPr/>
          <p:nvPr/>
        </p:nvSpPr>
        <p:spPr>
          <a:xfrm>
            <a:off x="-117904" y="27442"/>
            <a:ext cx="4165600" cy="683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419AB-5933-5E92-85BD-78277E17F8B2}"/>
              </a:ext>
            </a:extLst>
          </p:cNvPr>
          <p:cNvSpPr/>
          <p:nvPr/>
        </p:nvSpPr>
        <p:spPr>
          <a:xfrm>
            <a:off x="4315000" y="0"/>
            <a:ext cx="7877000" cy="686714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D035B-671C-7AF8-1792-D4DC245CD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521" y="301929"/>
            <a:ext cx="7526599" cy="94011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000" dirty="0"/>
              <a:t>The Gospel Begins in Europe </a:t>
            </a:r>
            <a:r>
              <a:rPr lang="en-US" sz="3400" dirty="0">
                <a:solidFill>
                  <a:srgbClr val="FF0000"/>
                </a:solidFill>
              </a:rPr>
              <a:t>11-24</a:t>
            </a:r>
            <a:endParaRPr lang="en-US" sz="34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35EAA-C990-2EB6-B904-7F1F04E22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1960880"/>
            <a:ext cx="10982500" cy="4120183"/>
          </a:xfrm>
        </p:spPr>
        <p:txBody>
          <a:bodyPr>
            <a:normAutofit/>
          </a:bodyPr>
          <a:lstStyle/>
          <a:p>
            <a:pPr marL="571500" indent="-571500" algn="l">
              <a:buFont typeface="Calibri" panose="020F0502020204030204" pitchFamily="34" charset="0"/>
              <a:buChar char="—"/>
            </a:pPr>
            <a:r>
              <a:rPr lang="en-US" dirty="0"/>
              <a:t>Initial </a:t>
            </a:r>
            <a:r>
              <a:rPr lang="en-US" dirty="0" err="1"/>
              <a:t>impact..evangelism</a:t>
            </a:r>
            <a:r>
              <a:rPr lang="en-US" dirty="0"/>
              <a:t> 11-15</a:t>
            </a:r>
            <a:endParaRPr lang="en-US" dirty="0">
              <a:latin typeface="Georgia" panose="02040502050405020303" pitchFamily="18" charset="0"/>
            </a:endParaRPr>
          </a:p>
          <a:p>
            <a:pPr marL="1028700" lvl="1" indent="-571500" algn="l">
              <a:buFont typeface="Calibri" panose="020F0502020204030204" pitchFamily="34" charset="0"/>
              <a:buChar char="—"/>
            </a:pPr>
            <a:r>
              <a:rPr lang="en-US" sz="3000" dirty="0">
                <a:latin typeface="Georgia" panose="02040502050405020303" pitchFamily="18" charset="0"/>
              </a:rPr>
              <a:t>Group of women by riverside</a:t>
            </a:r>
          </a:p>
          <a:p>
            <a:pPr marL="1028700" lvl="1" indent="-571500" algn="l">
              <a:buFont typeface="Calibri" panose="020F0502020204030204" pitchFamily="34" charset="0"/>
              <a:buChar char="—"/>
            </a:pPr>
            <a:r>
              <a:rPr lang="en-US" sz="3000" dirty="0"/>
              <a:t>Lydia’s heart opens to the gospel</a:t>
            </a:r>
          </a:p>
        </p:txBody>
      </p:sp>
    </p:spTree>
    <p:extLst>
      <p:ext uri="{BB962C8B-B14F-4D97-AF65-F5344CB8AC3E}">
        <p14:creationId xmlns:p14="http://schemas.microsoft.com/office/powerpoint/2010/main" val="2541635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180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Britannic Bold</vt:lpstr>
      <vt:lpstr>Calibri</vt:lpstr>
      <vt:lpstr>Georgia</vt:lpstr>
      <vt:lpstr>Office Theme</vt:lpstr>
      <vt:lpstr>Singing in our Struggles</vt:lpstr>
      <vt:lpstr>PowerPoint Presentation</vt:lpstr>
      <vt:lpstr>PowerPoint Presentation</vt:lpstr>
      <vt:lpstr>Allowing God to Lead 1-10</vt:lpstr>
      <vt:lpstr>PowerPoint Presentation</vt:lpstr>
      <vt:lpstr>PowerPoint Presentation</vt:lpstr>
      <vt:lpstr>Allowing God to Lead 1-10</vt:lpstr>
      <vt:lpstr>PowerPoint Presentation</vt:lpstr>
      <vt:lpstr>The Gospel Begins in Europe 11-24</vt:lpstr>
      <vt:lpstr>PowerPoint Presentation</vt:lpstr>
      <vt:lpstr>The Gospel Begins in Europe 11-24</vt:lpstr>
      <vt:lpstr>Pain and Mistreatment 25-34</vt:lpstr>
      <vt:lpstr>Singing in our Struggles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BAILEY</dc:creator>
  <cp:lastModifiedBy>PAUL BAILEY</cp:lastModifiedBy>
  <cp:revision>2</cp:revision>
  <dcterms:created xsi:type="dcterms:W3CDTF">2022-05-08T02:23:45Z</dcterms:created>
  <dcterms:modified xsi:type="dcterms:W3CDTF">2022-05-21T21:36:03Z</dcterms:modified>
</cp:coreProperties>
</file>