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9" r:id="rId3"/>
    <p:sldId id="257" r:id="rId4"/>
    <p:sldId id="270" r:id="rId5"/>
    <p:sldId id="268" r:id="rId6"/>
    <p:sldId id="267" r:id="rId7"/>
    <p:sldId id="271" r:id="rId8"/>
    <p:sldId id="272" r:id="rId9"/>
    <p:sldId id="273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7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1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3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7D015-DCE3-BAE8-5854-5DF55751BDE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822713"/>
            <a:ext cx="9144000" cy="68725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8016AD-68A5-31A8-7AF7-1DF1698C13A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687250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51447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3056B-35B3-3427-DA25-1C0001199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353EF6-18B3-EFBC-4711-FC85456724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825B6-BFB8-99F7-C871-F4A09BF483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D2DA9F-6C81-4626-86C2-E97683760B8B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247D4-D1B7-798C-AA00-B0C4D136E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5D761-758C-CBAE-A8EA-154A1EC86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355E4E-7522-4CE0-865C-9403A02F7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83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2D14A1-B2DF-B455-8884-F2BC38CE5E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E7209E-4A23-9A3B-6044-4AA967335B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E0434-F6F3-4AD8-8497-642BEC09E9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D2DA9F-6C81-4626-86C2-E97683760B8B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ECBCA-772A-C219-0C9F-FB84BD361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F2AE3-502C-5C36-4E31-92EBB74B8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355E4E-7522-4CE0-865C-9403A02F7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03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463D6-A2C1-DF2E-403E-372D658E5E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42134-AE79-48F0-043B-633E2F92ED50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43284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A7C01-1A2C-4F67-E4E3-667C4ED125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309E88-6C8C-B95D-F5BA-A867A0300DD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639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EEA54-1DDC-010A-D93B-537D6A3AE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2F79F-4482-188E-1876-3865AD9B50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263EF7-AC89-9538-D645-0B11B9BDEB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8151A0-29F4-EDBA-6264-AC86B97763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D2DA9F-6C81-4626-86C2-E97683760B8B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6FFC0E-65AA-F2FA-A34B-F0FFFA0E1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95450-B201-4BE8-7CFF-D66B5523F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355E4E-7522-4CE0-865C-9403A02F7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5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5BBF4-99A5-42CF-5324-FC182825C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3FC57C-AAFD-1382-4FA3-163DC5096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BD27F0-062A-7B78-EECC-5A03E952B9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2F044E-2449-F5BF-9CD2-88DFBB204E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66E83A-66F2-D4C3-C4CE-290A6C3E06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CB9FE3-20C5-40D5-D1CC-E8A73C45B8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D2DA9F-6C81-4626-86C2-E97683760B8B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E12DB2-DDAB-CED5-1603-52B2F70B7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15A353-514E-6669-DA8B-1258AC72E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355E4E-7522-4CE0-865C-9403A02F7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447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425BF-DECD-22D6-E858-C3B14B1CD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A64BB5-310B-8039-D5FD-F8F39B50A7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D2DA9F-6C81-4626-86C2-E97683760B8B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1600FB-F3D0-D6AC-B898-C0E6C7471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4AD88A-EBC1-C594-236B-83A7EFCBD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355E4E-7522-4CE0-865C-9403A02F7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58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B7140D-369E-CA27-BEAC-0FF279848C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D2DA9F-6C81-4626-86C2-E97683760B8B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893860-7BE6-2CC8-2B3C-3CE8479FE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577F-54A4-D366-8D61-FBA3EF378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355E4E-7522-4CE0-865C-9403A02F7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57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65D4D-229C-A3ED-01F7-91F973F51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37442-C6DE-FADF-1335-70573C455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784C91-F87A-677E-D4E8-7757820149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42F7C8-0948-1C3C-AB19-38CE938036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D2DA9F-6C81-4626-86C2-E97683760B8B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20E65E-59E9-BC56-571F-BD8388E05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31B35F-6FAC-DAA7-71F7-07C57ECA5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355E4E-7522-4CE0-865C-9403A02F7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16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D9434-2860-FAAC-3BDB-C99487FFB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035516-BD2B-991A-6478-A899C9FB95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0C33AE-00BE-2419-A04B-3316182BA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371405-65A9-62D2-86F0-131CB5E04E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D2DA9F-6C81-4626-86C2-E97683760B8B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4DF50B-920A-F80E-415B-79B97214C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5047B-1C98-F98A-0F7B-BBE521EBC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355E4E-7522-4CE0-865C-9403A02F7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8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C5D96A-E616-83FF-AE06-7776B2C65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226" y="365125"/>
            <a:ext cx="6351104" cy="8971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CD3820-F11A-82B9-29D8-DE01DC524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6226" y="1848677"/>
            <a:ext cx="10737574" cy="4452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02245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Britannic Bold" panose="020B09030607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0000"/>
        </a:buClr>
        <a:buFont typeface="Calibri" panose="020F0502020204030204" pitchFamily="34" charset="0"/>
        <a:buChar char="—"/>
        <a:defRPr sz="3600" kern="1200">
          <a:solidFill>
            <a:schemeClr val="tx1"/>
          </a:solidFill>
          <a:latin typeface="Georgia" panose="02040502050405020303" pitchFamily="18" charset="0"/>
          <a:ea typeface="+mn-ea"/>
          <a:cs typeface="BrowalliaUPC" panose="020B0502040204020203" pitchFamily="34" charset="-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Calibri" panose="020F0502020204030204" pitchFamily="34" charset="0"/>
        <a:buChar char="—"/>
        <a:defRPr sz="3000" kern="1200">
          <a:solidFill>
            <a:schemeClr val="tx1"/>
          </a:solidFill>
          <a:latin typeface="Georgia" panose="02040502050405020303" pitchFamily="18" charset="0"/>
          <a:ea typeface="+mn-ea"/>
          <a:cs typeface="BrowalliaUPC" panose="020B0502040204020203" pitchFamily="34" charset="-34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2D050"/>
        </a:buClr>
        <a:buFont typeface="Calibri" panose="020F0502020204030204" pitchFamily="34" charset="0"/>
        <a:buChar char="—"/>
        <a:defRPr sz="2600" kern="1200">
          <a:solidFill>
            <a:schemeClr val="tx1"/>
          </a:solidFill>
          <a:latin typeface="Georgia" panose="02040502050405020303" pitchFamily="18" charset="0"/>
          <a:ea typeface="+mn-ea"/>
          <a:cs typeface="BrowalliaUPC" panose="020B0502040204020203" pitchFamily="34" charset="-34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BrowalliaUPC" panose="020B0502040204020203" pitchFamily="34" charset="-34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BrowalliaUPC" panose="020B0502040204020203" pitchFamily="34" charset="-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9D9FE-DCCF-2DBF-DBF6-9C0FBA2716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449" y="4880757"/>
            <a:ext cx="10901471" cy="819003"/>
          </a:xfrm>
          <a:noFill/>
        </p:spPr>
        <p:txBody>
          <a:bodyPr anchor="ctr">
            <a:normAutofit/>
          </a:bodyPr>
          <a:lstStyle/>
          <a:p>
            <a:r>
              <a:rPr lang="en-US" sz="4800" dirty="0"/>
              <a:t>The Gospel for All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46C1EE-EAC6-F5C0-09D9-EB8AEA0580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0449" y="5608320"/>
            <a:ext cx="10901471" cy="910443"/>
          </a:xfrm>
          <a:noFill/>
        </p:spPr>
        <p:txBody>
          <a:bodyPr>
            <a:noAutofit/>
          </a:bodyPr>
          <a:lstStyle/>
          <a:p>
            <a:r>
              <a:rPr lang="en-US" sz="4000" dirty="0"/>
              <a:t>Acts 17:1-34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1C9B213A-A5BC-D744-284D-C4E32CCAB8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57" b="13892"/>
          <a:stretch/>
        </p:blipFill>
        <p:spPr>
          <a:xfrm>
            <a:off x="20" y="0"/>
            <a:ext cx="12191979" cy="4429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352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Text Box 15">
            <a:extLst>
              <a:ext uri="{FF2B5EF4-FFF2-40B4-BE49-F238E27FC236}">
                <a16:creationId xmlns:a16="http://schemas.microsoft.com/office/drawing/2014/main" id="{1A46D6DB-16F9-13F1-39A8-CA16CDA7B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726" y="1641475"/>
            <a:ext cx="5749203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1.</a:t>
            </a:r>
          </a:p>
          <a:p>
            <a:r>
              <a:rPr lang="en-US" altLang="en-US"/>
              <a:t>I heard an old, old story, How a Savior came from glory,</a:t>
            </a:r>
          </a:p>
          <a:p>
            <a:r>
              <a:rPr lang="en-US" altLang="en-US"/>
              <a:t>How He gave his life on Calvary To save a wretch like me;</a:t>
            </a:r>
          </a:p>
          <a:p>
            <a:r>
              <a:rPr lang="en-US" altLang="en-US"/>
              <a:t>I heard about His groaning, Of His precious blood's atoning,</a:t>
            </a:r>
          </a:p>
          <a:p>
            <a:r>
              <a:rPr lang="en-US" altLang="en-US"/>
              <a:t>Then I repented of my sins And won the victory.</a:t>
            </a:r>
          </a:p>
        </p:txBody>
      </p:sp>
      <p:pic>
        <p:nvPicPr>
          <p:cNvPr id="2064" name="Picture 16">
            <a:extLst>
              <a:ext uri="{FF2B5EF4-FFF2-40B4-BE49-F238E27FC236}">
                <a16:creationId xmlns:a16="http://schemas.microsoft.com/office/drawing/2014/main" id="{AB070837-B233-8646-1F8C-F0C6EB8AE3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0" name="Rectangle 12">
            <a:extLst>
              <a:ext uri="{FF2B5EF4-FFF2-40B4-BE49-F238E27FC236}">
                <a16:creationId xmlns:a16="http://schemas.microsoft.com/office/drawing/2014/main" id="{AE802012-8F26-5D30-D3DB-CA396E815F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77724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2800">
                <a:latin typeface="Arial" panose="020B0604020202020204" pitchFamily="34" charset="0"/>
              </a:rPr>
              <a:t>1 – Victory in Jesus</a:t>
            </a:r>
          </a:p>
        </p:txBody>
      </p:sp>
      <p:sp>
        <p:nvSpPr>
          <p:cNvPr id="2061" name="Text Box 13">
            <a:extLst>
              <a:ext uri="{FF2B5EF4-FFF2-40B4-BE49-F238E27FC236}">
                <a16:creationId xmlns:a16="http://schemas.microsoft.com/office/drawing/2014/main" id="{B69DACEE-89C1-5B47-6099-1D9CCCAC0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476" y="6553200"/>
            <a:ext cx="2549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© 2001 The Paperless Hymnal™</a:t>
            </a:r>
          </a:p>
        </p:txBody>
      </p:sp>
      <p:sp>
        <p:nvSpPr>
          <p:cNvPr id="2062" name="Text Box 14">
            <a:extLst>
              <a:ext uri="{FF2B5EF4-FFF2-40B4-BE49-F238E27FC236}">
                <a16:creationId xmlns:a16="http://schemas.microsoft.com/office/drawing/2014/main" id="{15E3AA68-C630-BC67-B2CD-9006E8550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1" y="5959476"/>
            <a:ext cx="527753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Words and Music by: E. M. Bartlett</a:t>
            </a:r>
          </a:p>
          <a:p>
            <a:r>
              <a:rPr lang="en-US" altLang="en-US" sz="1200"/>
              <a:t>Copyright © 1939 by E.M. Bartlett. Copyright 1967 by Mrs. E.M. Bartlett, renewal.</a:t>
            </a:r>
          </a:p>
          <a:p>
            <a:r>
              <a:rPr lang="en-US" altLang="en-US" sz="1200"/>
              <a:t>Assigned to Albert E. Brumley &amp; Sons/SESAC (admin. By ICG).</a:t>
            </a:r>
          </a:p>
          <a:p>
            <a:r>
              <a:rPr lang="en-US" altLang="en-US" sz="1200"/>
              <a:t>All rights reserved. Used by permission.</a:t>
            </a:r>
          </a:p>
        </p:txBody>
      </p:sp>
      <p:sp>
        <p:nvSpPr>
          <p:cNvPr id="2065" name="Text Box 17">
            <a:extLst>
              <a:ext uri="{FF2B5EF4-FFF2-40B4-BE49-F238E27FC236}">
                <a16:creationId xmlns:a16="http://schemas.microsoft.com/office/drawing/2014/main" id="{83D1A38F-C993-E508-D1AA-2AAC1B062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401" y="76200"/>
            <a:ext cx="860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latin typeface="Arial" panose="020B0604020202020204" pitchFamily="34" charset="0"/>
              </a:rPr>
              <a:t>717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>
            <a:extLst>
              <a:ext uri="{FF2B5EF4-FFF2-40B4-BE49-F238E27FC236}">
                <a16:creationId xmlns:a16="http://schemas.microsoft.com/office/drawing/2014/main" id="{DCBFA7FA-712B-8925-9DA5-4B4929AA1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0" name="Text Box 8">
            <a:extLst>
              <a:ext uri="{FF2B5EF4-FFF2-40B4-BE49-F238E27FC236}">
                <a16:creationId xmlns:a16="http://schemas.microsoft.com/office/drawing/2014/main" id="{FEFDA875-CFF6-1374-03B0-6E1EA182D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726" y="423227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3082" name="Rectangle 10">
            <a:extLst>
              <a:ext uri="{FF2B5EF4-FFF2-40B4-BE49-F238E27FC236}">
                <a16:creationId xmlns:a16="http://schemas.microsoft.com/office/drawing/2014/main" id="{739097A2-58E2-5CBB-6274-DA62A1B23F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77724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2800">
                <a:latin typeface="Arial" panose="020B0604020202020204" pitchFamily="34" charset="0"/>
              </a:rPr>
              <a:t>1 – Victory in Jesus</a:t>
            </a:r>
          </a:p>
        </p:txBody>
      </p:sp>
      <p:sp>
        <p:nvSpPr>
          <p:cNvPr id="3083" name="Text Box 11">
            <a:extLst>
              <a:ext uri="{FF2B5EF4-FFF2-40B4-BE49-F238E27FC236}">
                <a16:creationId xmlns:a16="http://schemas.microsoft.com/office/drawing/2014/main" id="{789B60E9-C115-D592-DB5F-34A9C464D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476" y="6553200"/>
            <a:ext cx="2549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© 2001 The Paperless Hymnal™</a:t>
            </a:r>
          </a:p>
        </p:txBody>
      </p:sp>
      <p:sp>
        <p:nvSpPr>
          <p:cNvPr id="3085" name="Text Box 13">
            <a:extLst>
              <a:ext uri="{FF2B5EF4-FFF2-40B4-BE49-F238E27FC236}">
                <a16:creationId xmlns:a16="http://schemas.microsoft.com/office/drawing/2014/main" id="{A5D8CFF6-E75C-7FA6-E535-82E996E46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401" y="76200"/>
            <a:ext cx="860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latin typeface="Arial" panose="020B0604020202020204" pitchFamily="34" charset="0"/>
              </a:rPr>
              <a:t>717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7">
            <a:extLst>
              <a:ext uri="{FF2B5EF4-FFF2-40B4-BE49-F238E27FC236}">
                <a16:creationId xmlns:a16="http://schemas.microsoft.com/office/drawing/2014/main" id="{14120B65-2412-DC7A-4D85-F09619DBA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6" y="1565276"/>
            <a:ext cx="550419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O victory in Jesus, my Savior, forever,</a:t>
            </a:r>
          </a:p>
          <a:p>
            <a:r>
              <a:rPr lang="en-US" altLang="en-US"/>
              <a:t>He sought me and bought me with His redeeming blood;</a:t>
            </a:r>
          </a:p>
          <a:p>
            <a:r>
              <a:rPr lang="en-US" altLang="en-US"/>
              <a:t>He loved me ere I knew Him, and all my love is due Him,</a:t>
            </a:r>
          </a:p>
          <a:p>
            <a:r>
              <a:rPr lang="en-US" altLang="en-US"/>
              <a:t>He plunged me to victory, beneath the cleansing flood.</a:t>
            </a:r>
          </a:p>
        </p:txBody>
      </p:sp>
      <p:pic>
        <p:nvPicPr>
          <p:cNvPr id="4107" name="Picture 11">
            <a:extLst>
              <a:ext uri="{FF2B5EF4-FFF2-40B4-BE49-F238E27FC236}">
                <a16:creationId xmlns:a16="http://schemas.microsoft.com/office/drawing/2014/main" id="{68275486-5118-FAFB-CD9A-14C1F75A49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1" name="Rectangle 5">
            <a:extLst>
              <a:ext uri="{FF2B5EF4-FFF2-40B4-BE49-F238E27FC236}">
                <a16:creationId xmlns:a16="http://schemas.microsoft.com/office/drawing/2014/main" id="{E4DBF9F0-7FBE-D8BF-0591-F9B8EF2E5A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77724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2800">
                <a:latin typeface="Arial" panose="020B0604020202020204" pitchFamily="34" charset="0"/>
              </a:rPr>
              <a:t>c – Victory in Jesus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C5FC2687-652B-640A-98F0-745CCD566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476" y="6553200"/>
            <a:ext cx="2549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© 2001 The Paperless Hymnal™</a:t>
            </a:r>
          </a:p>
        </p:txBody>
      </p:sp>
      <p:sp>
        <p:nvSpPr>
          <p:cNvPr id="4106" name="Text Box 10">
            <a:extLst>
              <a:ext uri="{FF2B5EF4-FFF2-40B4-BE49-F238E27FC236}">
                <a16:creationId xmlns:a16="http://schemas.microsoft.com/office/drawing/2014/main" id="{A80952A2-EF32-929D-F979-FB7D6739B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401" y="76200"/>
            <a:ext cx="860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latin typeface="Arial" panose="020B0604020202020204" pitchFamily="34" charset="0"/>
              </a:rPr>
              <a:t>717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>
            <a:extLst>
              <a:ext uri="{FF2B5EF4-FFF2-40B4-BE49-F238E27FC236}">
                <a16:creationId xmlns:a16="http://schemas.microsoft.com/office/drawing/2014/main" id="{EF1A981F-3930-EB42-AF99-5EEE302146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Rectangle 5">
            <a:extLst>
              <a:ext uri="{FF2B5EF4-FFF2-40B4-BE49-F238E27FC236}">
                <a16:creationId xmlns:a16="http://schemas.microsoft.com/office/drawing/2014/main" id="{E8231585-F116-589C-30E7-60FAF2E813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77724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2800">
                <a:latin typeface="Arial" panose="020B0604020202020204" pitchFamily="34" charset="0"/>
              </a:rPr>
              <a:t>c – Victory in Jesus</a:t>
            </a:r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5F835F08-90A6-89F2-348A-76E58C142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476" y="6553200"/>
            <a:ext cx="2549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© 2001 The Paperless Hymnal™</a:t>
            </a:r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C9599A16-2D51-0080-DA2C-FD7094230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401" y="76200"/>
            <a:ext cx="860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latin typeface="Arial" panose="020B0604020202020204" pitchFamily="34" charset="0"/>
              </a:rPr>
              <a:t>717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Text Box 12">
            <a:extLst>
              <a:ext uri="{FF2B5EF4-FFF2-40B4-BE49-F238E27FC236}">
                <a16:creationId xmlns:a16="http://schemas.microsoft.com/office/drawing/2014/main" id="{B871A9D5-D792-156C-6AA8-FEB665485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1" y="1752600"/>
            <a:ext cx="6396559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2.</a:t>
            </a:r>
          </a:p>
          <a:p>
            <a:r>
              <a:rPr lang="en-US" altLang="en-US"/>
              <a:t>I heard about His healing, Of His cleansing power revealing,</a:t>
            </a:r>
          </a:p>
          <a:p>
            <a:r>
              <a:rPr lang="en-US" altLang="en-US"/>
              <a:t>How He made the lame to walk again And caused the blind to see;</a:t>
            </a:r>
          </a:p>
          <a:p>
            <a:r>
              <a:rPr lang="en-US" altLang="en-US"/>
              <a:t>And then, I cried, "Dear Jesus, Come and heal my broken spirit,"</a:t>
            </a:r>
          </a:p>
          <a:p>
            <a:r>
              <a:rPr lang="en-US" altLang="en-US"/>
              <a:t>I then obeyed His blest commands And gained the victory.</a:t>
            </a:r>
          </a:p>
        </p:txBody>
      </p:sp>
      <p:pic>
        <p:nvPicPr>
          <p:cNvPr id="14349" name="Picture 13">
            <a:extLst>
              <a:ext uri="{FF2B5EF4-FFF2-40B4-BE49-F238E27FC236}">
                <a16:creationId xmlns:a16="http://schemas.microsoft.com/office/drawing/2014/main" id="{48C0DE39-5F0C-3761-25FF-499B882843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2" name="Text Box 6">
            <a:extLst>
              <a:ext uri="{FF2B5EF4-FFF2-40B4-BE49-F238E27FC236}">
                <a16:creationId xmlns:a16="http://schemas.microsoft.com/office/drawing/2014/main" id="{2CE3343D-A871-5CB8-0F4E-C6ECA31B3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1" y="441960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D44D70D7-C63C-3009-6FEC-902345B7A7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77724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2800">
                <a:latin typeface="Arial" panose="020B0604020202020204" pitchFamily="34" charset="0"/>
              </a:rPr>
              <a:t>2 – Victory in Jesus</a:t>
            </a:r>
          </a:p>
        </p:txBody>
      </p:sp>
      <p:sp>
        <p:nvSpPr>
          <p:cNvPr id="14346" name="Text Box 10">
            <a:extLst>
              <a:ext uri="{FF2B5EF4-FFF2-40B4-BE49-F238E27FC236}">
                <a16:creationId xmlns:a16="http://schemas.microsoft.com/office/drawing/2014/main" id="{1998AB76-695A-2A68-864C-9C71FF89F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476" y="6553200"/>
            <a:ext cx="2549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© 2001 The Paperless Hymnal™</a:t>
            </a:r>
          </a:p>
        </p:txBody>
      </p:sp>
      <p:sp>
        <p:nvSpPr>
          <p:cNvPr id="14347" name="Text Box 11">
            <a:extLst>
              <a:ext uri="{FF2B5EF4-FFF2-40B4-BE49-F238E27FC236}">
                <a16:creationId xmlns:a16="http://schemas.microsoft.com/office/drawing/2014/main" id="{47B040EB-C66B-D5F1-9B5F-AD04FF071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1" y="5959476"/>
            <a:ext cx="527753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Words and Music by: E. M. Bartlett</a:t>
            </a:r>
          </a:p>
          <a:p>
            <a:r>
              <a:rPr lang="en-US" altLang="en-US" sz="1200"/>
              <a:t>Copyright © 1939 by E.M. Bartlett. Copyright 1967 by Mrs. E.M. Bartlett, renewal.</a:t>
            </a:r>
          </a:p>
          <a:p>
            <a:r>
              <a:rPr lang="en-US" altLang="en-US" sz="1200"/>
              <a:t>Assigned to Albert E. Brumley &amp; Sons/SESAC (admin. By ICG).</a:t>
            </a:r>
          </a:p>
          <a:p>
            <a:r>
              <a:rPr lang="en-US" altLang="en-US" sz="1200"/>
              <a:t>All rights reserved. Used by permission.</a:t>
            </a:r>
          </a:p>
        </p:txBody>
      </p:sp>
      <p:sp>
        <p:nvSpPr>
          <p:cNvPr id="14350" name="Text Box 14">
            <a:extLst>
              <a:ext uri="{FF2B5EF4-FFF2-40B4-BE49-F238E27FC236}">
                <a16:creationId xmlns:a16="http://schemas.microsoft.com/office/drawing/2014/main" id="{B3943678-7BD6-6732-003B-FFCC8ADB9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401" y="76200"/>
            <a:ext cx="860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latin typeface="Arial" panose="020B0604020202020204" pitchFamily="34" charset="0"/>
              </a:rPr>
              <a:t>717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8" name="Picture 8">
            <a:extLst>
              <a:ext uri="{FF2B5EF4-FFF2-40B4-BE49-F238E27FC236}">
                <a16:creationId xmlns:a16="http://schemas.microsoft.com/office/drawing/2014/main" id="{7F739106-11BF-9198-FB43-B807CE9E7F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5" name="Text Box 5">
            <a:extLst>
              <a:ext uri="{FF2B5EF4-FFF2-40B4-BE49-F238E27FC236}">
                <a16:creationId xmlns:a16="http://schemas.microsoft.com/office/drawing/2014/main" id="{A5C271BC-A85A-0F3F-8F1A-F040A024A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1" y="441960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03CB41EF-055A-96EC-8B1B-C168895ED9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77724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2800">
                <a:latin typeface="Arial" panose="020B0604020202020204" pitchFamily="34" charset="0"/>
              </a:rPr>
              <a:t>2 – Victory in Jesus</a:t>
            </a:r>
          </a:p>
        </p:txBody>
      </p:sp>
      <p:sp>
        <p:nvSpPr>
          <p:cNvPr id="15367" name="Text Box 7">
            <a:extLst>
              <a:ext uri="{FF2B5EF4-FFF2-40B4-BE49-F238E27FC236}">
                <a16:creationId xmlns:a16="http://schemas.microsoft.com/office/drawing/2014/main" id="{D1B94A64-2D0C-33FB-2F04-1B56E21545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476" y="6553200"/>
            <a:ext cx="2549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© 2001 The Paperless Hymnal™</a:t>
            </a:r>
          </a:p>
        </p:txBody>
      </p:sp>
      <p:sp>
        <p:nvSpPr>
          <p:cNvPr id="15369" name="Text Box 9">
            <a:extLst>
              <a:ext uri="{FF2B5EF4-FFF2-40B4-BE49-F238E27FC236}">
                <a16:creationId xmlns:a16="http://schemas.microsoft.com/office/drawing/2014/main" id="{7F396B12-E3EA-56AD-5A5F-DF876102F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401" y="76200"/>
            <a:ext cx="860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latin typeface="Arial" panose="020B0604020202020204" pitchFamily="34" charset="0"/>
              </a:rPr>
              <a:t>717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>
            <a:extLst>
              <a:ext uri="{FF2B5EF4-FFF2-40B4-BE49-F238E27FC236}">
                <a16:creationId xmlns:a16="http://schemas.microsoft.com/office/drawing/2014/main" id="{5A6E3BEB-86F2-0A05-F4CB-BC08E8B59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6" y="1565276"/>
            <a:ext cx="550419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O victory in Jesus, my Savior, forever,</a:t>
            </a:r>
          </a:p>
          <a:p>
            <a:r>
              <a:rPr lang="en-US" altLang="en-US"/>
              <a:t>He sought me and bought me with His redeeming blood;</a:t>
            </a:r>
          </a:p>
          <a:p>
            <a:r>
              <a:rPr lang="en-US" altLang="en-US"/>
              <a:t>He loved me ere I knew Him, and all my love is due Him,</a:t>
            </a:r>
          </a:p>
          <a:p>
            <a:r>
              <a:rPr lang="en-US" altLang="en-US"/>
              <a:t>He plunged me to victory, beneath the cleansing flood.</a:t>
            </a:r>
          </a:p>
        </p:txBody>
      </p:sp>
      <p:pic>
        <p:nvPicPr>
          <p:cNvPr id="40963" name="Picture 3">
            <a:extLst>
              <a:ext uri="{FF2B5EF4-FFF2-40B4-BE49-F238E27FC236}">
                <a16:creationId xmlns:a16="http://schemas.microsoft.com/office/drawing/2014/main" id="{A58F99BA-A066-9E04-B102-619300BF59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64" name="Rectangle 4">
            <a:extLst>
              <a:ext uri="{FF2B5EF4-FFF2-40B4-BE49-F238E27FC236}">
                <a16:creationId xmlns:a16="http://schemas.microsoft.com/office/drawing/2014/main" id="{6FA1428B-F678-D89F-94F2-7F92A92B42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77724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2800">
                <a:latin typeface="Arial" panose="020B0604020202020204" pitchFamily="34" charset="0"/>
              </a:rPr>
              <a:t>c – Victory in Jesus</a:t>
            </a:r>
          </a:p>
        </p:txBody>
      </p:sp>
      <p:sp>
        <p:nvSpPr>
          <p:cNvPr id="40965" name="Text Box 5">
            <a:extLst>
              <a:ext uri="{FF2B5EF4-FFF2-40B4-BE49-F238E27FC236}">
                <a16:creationId xmlns:a16="http://schemas.microsoft.com/office/drawing/2014/main" id="{59EFF9A7-3459-0C81-060B-E4593874A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476" y="6553200"/>
            <a:ext cx="2549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© 2001 The Paperless Hymnal™</a:t>
            </a:r>
          </a:p>
        </p:txBody>
      </p:sp>
      <p:sp>
        <p:nvSpPr>
          <p:cNvPr id="40966" name="Text Box 6">
            <a:extLst>
              <a:ext uri="{FF2B5EF4-FFF2-40B4-BE49-F238E27FC236}">
                <a16:creationId xmlns:a16="http://schemas.microsoft.com/office/drawing/2014/main" id="{BCA725CF-99E1-6B8F-3C27-EC035678C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401" y="76200"/>
            <a:ext cx="860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latin typeface="Arial" panose="020B0604020202020204" pitchFamily="34" charset="0"/>
              </a:rPr>
              <a:t>717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>
            <a:extLst>
              <a:ext uri="{FF2B5EF4-FFF2-40B4-BE49-F238E27FC236}">
                <a16:creationId xmlns:a16="http://schemas.microsoft.com/office/drawing/2014/main" id="{BE2B7929-6CAE-8640-CB7D-4EEF7A31C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3" name="Rectangle 3">
            <a:extLst>
              <a:ext uri="{FF2B5EF4-FFF2-40B4-BE49-F238E27FC236}">
                <a16:creationId xmlns:a16="http://schemas.microsoft.com/office/drawing/2014/main" id="{B0100ED3-BC12-5D62-1B39-B5546A2D44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77724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2800">
                <a:latin typeface="Arial" panose="020B0604020202020204" pitchFamily="34" charset="0"/>
              </a:rPr>
              <a:t>c – Victory in Jesus</a:t>
            </a:r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1C45B188-F2D4-8F4E-FAC9-FF939CC68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476" y="6553200"/>
            <a:ext cx="2549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© 2001 The Paperless Hymnal™</a:t>
            </a:r>
          </a:p>
        </p:txBody>
      </p:sp>
      <p:sp>
        <p:nvSpPr>
          <p:cNvPr id="35845" name="Text Box 5">
            <a:extLst>
              <a:ext uri="{FF2B5EF4-FFF2-40B4-BE49-F238E27FC236}">
                <a16:creationId xmlns:a16="http://schemas.microsoft.com/office/drawing/2014/main" id="{9CEF5C67-C066-E2C5-3793-2A675381D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401" y="76200"/>
            <a:ext cx="860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latin typeface="Arial" panose="020B0604020202020204" pitchFamily="34" charset="0"/>
              </a:rPr>
              <a:t>717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4" name="Text Box 12">
            <a:extLst>
              <a:ext uri="{FF2B5EF4-FFF2-40B4-BE49-F238E27FC236}">
                <a16:creationId xmlns:a16="http://schemas.microsoft.com/office/drawing/2014/main" id="{F3FEE33E-82A2-D115-033B-6C13AC3AB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1" y="1905000"/>
            <a:ext cx="5853269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3.</a:t>
            </a:r>
          </a:p>
          <a:p>
            <a:r>
              <a:rPr lang="en-US" altLang="en-US"/>
              <a:t>I heard about a mansion He has built for me in glory,</a:t>
            </a:r>
          </a:p>
          <a:p>
            <a:r>
              <a:rPr lang="en-US" altLang="en-US"/>
              <a:t>And I heard about the streets of gold Beyond the crystal sea;</a:t>
            </a:r>
          </a:p>
          <a:p>
            <a:r>
              <a:rPr lang="en-US" altLang="en-US"/>
              <a:t>About the angels singing, And the old redemption story,</a:t>
            </a:r>
          </a:p>
          <a:p>
            <a:r>
              <a:rPr lang="en-US" altLang="en-US"/>
              <a:t>And some sweet day I'll sing up there The song of victory.</a:t>
            </a:r>
          </a:p>
        </p:txBody>
      </p:sp>
      <p:pic>
        <p:nvPicPr>
          <p:cNvPr id="18446" name="Picture 14">
            <a:extLst>
              <a:ext uri="{FF2B5EF4-FFF2-40B4-BE49-F238E27FC236}">
                <a16:creationId xmlns:a16="http://schemas.microsoft.com/office/drawing/2014/main" id="{95F783EA-8A11-CF2A-B216-10020BFAA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40" name="Rectangle 8">
            <a:extLst>
              <a:ext uri="{FF2B5EF4-FFF2-40B4-BE49-F238E27FC236}">
                <a16:creationId xmlns:a16="http://schemas.microsoft.com/office/drawing/2014/main" id="{2BC2A820-CF14-4C3A-C9A5-4EFAD6DE4B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77724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2800">
                <a:latin typeface="Arial" panose="020B0604020202020204" pitchFamily="34" charset="0"/>
              </a:rPr>
              <a:t>3 – Victory in Jesus</a:t>
            </a:r>
          </a:p>
        </p:txBody>
      </p:sp>
      <p:sp>
        <p:nvSpPr>
          <p:cNvPr id="18442" name="Text Box 10">
            <a:extLst>
              <a:ext uri="{FF2B5EF4-FFF2-40B4-BE49-F238E27FC236}">
                <a16:creationId xmlns:a16="http://schemas.microsoft.com/office/drawing/2014/main" id="{4A76F5FF-775F-B4A4-208D-B1B3EA2E8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476" y="6553200"/>
            <a:ext cx="2549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© 2001 The Paperless Hymnal™</a:t>
            </a:r>
          </a:p>
        </p:txBody>
      </p:sp>
      <p:sp>
        <p:nvSpPr>
          <p:cNvPr id="18443" name="Text Box 11">
            <a:extLst>
              <a:ext uri="{FF2B5EF4-FFF2-40B4-BE49-F238E27FC236}">
                <a16:creationId xmlns:a16="http://schemas.microsoft.com/office/drawing/2014/main" id="{9D447B5E-0518-6B4F-EF01-60FD58EC4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1" y="5959476"/>
            <a:ext cx="527753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Words and Music by: E. M. Bartlett</a:t>
            </a:r>
          </a:p>
          <a:p>
            <a:r>
              <a:rPr lang="en-US" altLang="en-US" sz="1200"/>
              <a:t>Copyright © 1939 by E.M. Bartlett. Copyright 1967 by Mrs. E.M. Bartlett, renewal.</a:t>
            </a:r>
          </a:p>
          <a:p>
            <a:r>
              <a:rPr lang="en-US" altLang="en-US" sz="1200"/>
              <a:t>Assigned to Albert E. Brumley &amp; Sons/SESAC (admin. By ICG).</a:t>
            </a:r>
          </a:p>
          <a:p>
            <a:r>
              <a:rPr lang="en-US" altLang="en-US" sz="1200"/>
              <a:t>All rights reserved. Used by permission.</a:t>
            </a:r>
          </a:p>
        </p:txBody>
      </p:sp>
      <p:sp>
        <p:nvSpPr>
          <p:cNvPr id="18447" name="Text Box 15">
            <a:extLst>
              <a:ext uri="{FF2B5EF4-FFF2-40B4-BE49-F238E27FC236}">
                <a16:creationId xmlns:a16="http://schemas.microsoft.com/office/drawing/2014/main" id="{A689C280-7FEF-6414-8C16-C798E5221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401" y="76200"/>
            <a:ext cx="860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latin typeface="Arial" panose="020B0604020202020204" pitchFamily="34" charset="0"/>
              </a:rPr>
              <a:t>717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4" name="Picture 8">
            <a:extLst>
              <a:ext uri="{FF2B5EF4-FFF2-40B4-BE49-F238E27FC236}">
                <a16:creationId xmlns:a16="http://schemas.microsoft.com/office/drawing/2014/main" id="{6777E722-AF17-C948-8E58-9789515EF5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2" name="Rectangle 6">
            <a:extLst>
              <a:ext uri="{FF2B5EF4-FFF2-40B4-BE49-F238E27FC236}">
                <a16:creationId xmlns:a16="http://schemas.microsoft.com/office/drawing/2014/main" id="{6FB5B35C-3329-F942-BEB4-8F4617D916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77724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2800">
                <a:latin typeface="Arial" panose="020B0604020202020204" pitchFamily="34" charset="0"/>
              </a:rPr>
              <a:t>3 – Victory in Jesus</a:t>
            </a:r>
          </a:p>
        </p:txBody>
      </p:sp>
      <p:sp>
        <p:nvSpPr>
          <p:cNvPr id="19463" name="Text Box 7">
            <a:extLst>
              <a:ext uri="{FF2B5EF4-FFF2-40B4-BE49-F238E27FC236}">
                <a16:creationId xmlns:a16="http://schemas.microsoft.com/office/drawing/2014/main" id="{8B79605D-E544-CF08-2A2D-93B94031B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476" y="6553200"/>
            <a:ext cx="2549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© 2001 The Paperless Hymnal™</a:t>
            </a:r>
          </a:p>
        </p:txBody>
      </p:sp>
      <p:sp>
        <p:nvSpPr>
          <p:cNvPr id="19465" name="Text Box 9">
            <a:extLst>
              <a:ext uri="{FF2B5EF4-FFF2-40B4-BE49-F238E27FC236}">
                <a16:creationId xmlns:a16="http://schemas.microsoft.com/office/drawing/2014/main" id="{0EBE91C0-6609-8D80-5E40-563059C49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401" y="76200"/>
            <a:ext cx="860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latin typeface="Arial" panose="020B0604020202020204" pitchFamily="34" charset="0"/>
              </a:rPr>
              <a:t>717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p&#10;&#10;Description automatically generated">
            <a:extLst>
              <a:ext uri="{FF2B5EF4-FFF2-40B4-BE49-F238E27FC236}">
                <a16:creationId xmlns:a16="http://schemas.microsoft.com/office/drawing/2014/main" id="{BD01FCC7-0464-076B-ECD6-768E3EDC94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173" b="38528"/>
          <a:stretch/>
        </p:blipFill>
        <p:spPr>
          <a:xfrm>
            <a:off x="0" y="0"/>
            <a:ext cx="12174906" cy="6887572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AF8FB29-2B62-6405-1A51-DBD4523C7898}"/>
              </a:ext>
            </a:extLst>
          </p:cNvPr>
          <p:cNvSpPr/>
          <p:nvPr/>
        </p:nvSpPr>
        <p:spPr>
          <a:xfrm>
            <a:off x="1696720" y="2161310"/>
            <a:ext cx="2329015" cy="629391"/>
          </a:xfrm>
          <a:prstGeom prst="roundRect">
            <a:avLst/>
          </a:prstGeom>
          <a:noFill/>
          <a:ln w="889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4A4A30B-D330-B42B-76B0-8A4486981869}"/>
              </a:ext>
            </a:extLst>
          </p:cNvPr>
          <p:cNvSpPr/>
          <p:nvPr/>
        </p:nvSpPr>
        <p:spPr>
          <a:xfrm>
            <a:off x="17094" y="1648692"/>
            <a:ext cx="1217940" cy="512618"/>
          </a:xfrm>
          <a:prstGeom prst="roundRect">
            <a:avLst/>
          </a:prstGeom>
          <a:noFill/>
          <a:ln w="889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89EC4B6-1F11-94A2-15AB-62D86F3E7E0F}"/>
              </a:ext>
            </a:extLst>
          </p:cNvPr>
          <p:cNvSpPr/>
          <p:nvPr/>
        </p:nvSpPr>
        <p:spPr>
          <a:xfrm>
            <a:off x="1696720" y="2161310"/>
            <a:ext cx="2329015" cy="641268"/>
          </a:xfrm>
          <a:prstGeom prst="roundRect">
            <a:avLst/>
          </a:prstGeom>
          <a:noFill/>
          <a:ln w="889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C182012-3AC7-51CE-0CBC-3C7E8BCD60D3}"/>
              </a:ext>
            </a:extLst>
          </p:cNvPr>
          <p:cNvSpPr/>
          <p:nvPr/>
        </p:nvSpPr>
        <p:spPr>
          <a:xfrm>
            <a:off x="1345151" y="4235534"/>
            <a:ext cx="1433676" cy="478970"/>
          </a:xfrm>
          <a:prstGeom prst="roundRect">
            <a:avLst/>
          </a:prstGeom>
          <a:noFill/>
          <a:ln w="889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5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>
            <a:extLst>
              <a:ext uri="{FF2B5EF4-FFF2-40B4-BE49-F238E27FC236}">
                <a16:creationId xmlns:a16="http://schemas.microsoft.com/office/drawing/2014/main" id="{B7D05D83-4B5F-7CDB-279D-17DE6B150F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6" y="1565276"/>
            <a:ext cx="550419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O victory in Jesus, my Savior, forever,</a:t>
            </a:r>
          </a:p>
          <a:p>
            <a:r>
              <a:rPr lang="en-US" altLang="en-US"/>
              <a:t>He sought me and bought me with His redeeming blood;</a:t>
            </a:r>
          </a:p>
          <a:p>
            <a:r>
              <a:rPr lang="en-US" altLang="en-US"/>
              <a:t>He loved me ere I knew Him, and all my love is due Him,</a:t>
            </a:r>
          </a:p>
          <a:p>
            <a:r>
              <a:rPr lang="en-US" altLang="en-US"/>
              <a:t>He plunged me to victory, beneath the cleansing flood.</a:t>
            </a:r>
          </a:p>
        </p:txBody>
      </p:sp>
      <p:pic>
        <p:nvPicPr>
          <p:cNvPr id="41987" name="Picture 3">
            <a:extLst>
              <a:ext uri="{FF2B5EF4-FFF2-40B4-BE49-F238E27FC236}">
                <a16:creationId xmlns:a16="http://schemas.microsoft.com/office/drawing/2014/main" id="{D4EE14B2-9A69-C28B-30CD-8DA6D91A42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88" name="Rectangle 4">
            <a:extLst>
              <a:ext uri="{FF2B5EF4-FFF2-40B4-BE49-F238E27FC236}">
                <a16:creationId xmlns:a16="http://schemas.microsoft.com/office/drawing/2014/main" id="{B47A94B9-A0F7-597B-F01D-7E6511AE55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77724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2800">
                <a:latin typeface="Arial" panose="020B0604020202020204" pitchFamily="34" charset="0"/>
              </a:rPr>
              <a:t>c – Victory in Jesus</a:t>
            </a:r>
          </a:p>
        </p:txBody>
      </p:sp>
      <p:sp>
        <p:nvSpPr>
          <p:cNvPr id="41989" name="Text Box 5">
            <a:extLst>
              <a:ext uri="{FF2B5EF4-FFF2-40B4-BE49-F238E27FC236}">
                <a16:creationId xmlns:a16="http://schemas.microsoft.com/office/drawing/2014/main" id="{0F5F7479-F98B-F292-53AB-F0D5B5D8C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476" y="6553200"/>
            <a:ext cx="2549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© 2001 The Paperless Hymnal™</a:t>
            </a:r>
          </a:p>
        </p:txBody>
      </p:sp>
      <p:sp>
        <p:nvSpPr>
          <p:cNvPr id="41990" name="Text Box 6">
            <a:extLst>
              <a:ext uri="{FF2B5EF4-FFF2-40B4-BE49-F238E27FC236}">
                <a16:creationId xmlns:a16="http://schemas.microsoft.com/office/drawing/2014/main" id="{DDDBADC4-E12F-E077-E2ED-EEBD06CFD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401" y="76200"/>
            <a:ext cx="860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latin typeface="Arial" panose="020B0604020202020204" pitchFamily="34" charset="0"/>
              </a:rPr>
              <a:t>717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>
            <a:extLst>
              <a:ext uri="{FF2B5EF4-FFF2-40B4-BE49-F238E27FC236}">
                <a16:creationId xmlns:a16="http://schemas.microsoft.com/office/drawing/2014/main" id="{BDD37725-B97D-DA72-7FF7-1BD3D8C4F3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1" name="Rectangle 3">
            <a:extLst>
              <a:ext uri="{FF2B5EF4-FFF2-40B4-BE49-F238E27FC236}">
                <a16:creationId xmlns:a16="http://schemas.microsoft.com/office/drawing/2014/main" id="{045BB42E-086D-3072-1F36-44BF31A9A8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77724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2800">
                <a:latin typeface="Arial" panose="020B0604020202020204" pitchFamily="34" charset="0"/>
              </a:rPr>
              <a:t>c – Victory in Jesus</a:t>
            </a:r>
          </a:p>
        </p:txBody>
      </p:sp>
      <p:sp>
        <p:nvSpPr>
          <p:cNvPr id="37892" name="Text Box 4">
            <a:extLst>
              <a:ext uri="{FF2B5EF4-FFF2-40B4-BE49-F238E27FC236}">
                <a16:creationId xmlns:a16="http://schemas.microsoft.com/office/drawing/2014/main" id="{12E5722D-EA2F-B532-AB5B-4FDB7EDDF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476" y="6553200"/>
            <a:ext cx="2549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© 2001 The Paperless Hymnal™</a:t>
            </a:r>
          </a:p>
        </p:txBody>
      </p:sp>
      <p:sp>
        <p:nvSpPr>
          <p:cNvPr id="37893" name="Text Box 5">
            <a:extLst>
              <a:ext uri="{FF2B5EF4-FFF2-40B4-BE49-F238E27FC236}">
                <a16:creationId xmlns:a16="http://schemas.microsoft.com/office/drawing/2014/main" id="{E1DA9A1B-9464-9A5B-55B7-5BA86B1C4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401" y="76200"/>
            <a:ext cx="860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latin typeface="Arial" panose="020B0604020202020204" pitchFamily="34" charset="0"/>
              </a:rPr>
              <a:t>717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9D9FE-DCCF-2DBF-DBF6-9C0FBA2716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449" y="4880757"/>
            <a:ext cx="10901471" cy="819003"/>
          </a:xfrm>
          <a:noFill/>
        </p:spPr>
        <p:txBody>
          <a:bodyPr anchor="ctr">
            <a:normAutofit/>
          </a:bodyPr>
          <a:lstStyle/>
          <a:p>
            <a:r>
              <a:rPr lang="en-US" sz="4800" dirty="0"/>
              <a:t>The Gospel for All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46C1EE-EAC6-F5C0-09D9-EB8AEA0580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0449" y="5608320"/>
            <a:ext cx="10901471" cy="910443"/>
          </a:xfrm>
          <a:noFill/>
        </p:spPr>
        <p:txBody>
          <a:bodyPr>
            <a:noAutofit/>
          </a:bodyPr>
          <a:lstStyle/>
          <a:p>
            <a:r>
              <a:rPr lang="en-US" sz="4000" dirty="0"/>
              <a:t>Acts 17:1-34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1C9B213A-A5BC-D744-284D-C4E32CCAB8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57" b="13892"/>
          <a:stretch/>
        </p:blipFill>
        <p:spPr>
          <a:xfrm>
            <a:off x="20" y="0"/>
            <a:ext cx="12191979" cy="4429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310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1C9B213A-A5BC-D744-284D-C4E32CCAB8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1" t="9091" r="36360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1BE6DB-00CD-0F43-2F03-1D3DA7933CA5}"/>
              </a:ext>
            </a:extLst>
          </p:cNvPr>
          <p:cNvSpPr/>
          <p:nvPr/>
        </p:nvSpPr>
        <p:spPr>
          <a:xfrm>
            <a:off x="0" y="0"/>
            <a:ext cx="434848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64777C2-E076-E078-DEDA-09E441E6C8B1}"/>
              </a:ext>
            </a:extLst>
          </p:cNvPr>
          <p:cNvSpPr/>
          <p:nvPr/>
        </p:nvSpPr>
        <p:spPr>
          <a:xfrm>
            <a:off x="4348480" y="0"/>
            <a:ext cx="7843520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9D9FE-DCCF-2DBF-DBF6-9C0FBA2716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438" y="584870"/>
            <a:ext cx="5412002" cy="713405"/>
          </a:xfrm>
        </p:spPr>
        <p:txBody>
          <a:bodyPr anchor="b">
            <a:normAutofit/>
          </a:bodyPr>
          <a:lstStyle/>
          <a:p>
            <a:pPr algn="l"/>
            <a:r>
              <a:rPr lang="en-US" sz="4000" dirty="0"/>
              <a:t>Three types of people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46C1EE-EAC6-F5C0-09D9-EB8AEA0580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1438" y="2099942"/>
            <a:ext cx="10806962" cy="4160823"/>
          </a:xfrm>
        </p:spPr>
        <p:txBody>
          <a:bodyPr>
            <a:normAutofit/>
          </a:bodyPr>
          <a:lstStyle/>
          <a:p>
            <a:pPr marL="571500" indent="-571500" algn="l">
              <a:buFont typeface="Calibri" panose="020F0502020204030204" pitchFamily="34" charset="0"/>
              <a:buChar char="—"/>
            </a:pPr>
            <a:r>
              <a:rPr lang="en-US" dirty="0"/>
              <a:t>Religious beliefs (resistant to change)</a:t>
            </a:r>
          </a:p>
          <a:p>
            <a:pPr marL="571500" indent="-571500" algn="l">
              <a:buFont typeface="Calibri" panose="020F0502020204030204" pitchFamily="34" charset="0"/>
              <a:buChar char="—"/>
            </a:pPr>
            <a:r>
              <a:rPr lang="en-US" dirty="0"/>
              <a:t>Seeking truth (respectful of scripture)</a:t>
            </a:r>
          </a:p>
          <a:p>
            <a:pPr marL="571500" indent="-571500" algn="l">
              <a:buFont typeface="Calibri" panose="020F0502020204030204" pitchFamily="34" charset="0"/>
              <a:buChar char="—"/>
            </a:pPr>
            <a:r>
              <a:rPr lang="en-US" dirty="0"/>
              <a:t>Highly educated (inner spiritual hunger)</a:t>
            </a:r>
          </a:p>
          <a:p>
            <a:pPr marL="571500" indent="-571500" algn="l">
              <a:buFont typeface="Calibri" panose="020F0502020204030204" pitchFamily="34" charset="0"/>
              <a:buChar char="—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4282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1C9B213A-A5BC-D744-284D-C4E32CCAB8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1" t="9091" r="36360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1BE6DB-00CD-0F43-2F03-1D3DA7933CA5}"/>
              </a:ext>
            </a:extLst>
          </p:cNvPr>
          <p:cNvSpPr/>
          <p:nvPr/>
        </p:nvSpPr>
        <p:spPr>
          <a:xfrm>
            <a:off x="0" y="0"/>
            <a:ext cx="434848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64777C2-E076-E078-DEDA-09E441E6C8B1}"/>
              </a:ext>
            </a:extLst>
          </p:cNvPr>
          <p:cNvSpPr/>
          <p:nvPr/>
        </p:nvSpPr>
        <p:spPr>
          <a:xfrm>
            <a:off x="4348480" y="0"/>
            <a:ext cx="7843520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9D9FE-DCCF-2DBF-DBF6-9C0FBA2716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438" y="446820"/>
            <a:ext cx="6417842" cy="859266"/>
          </a:xfrm>
        </p:spPr>
        <p:txBody>
          <a:bodyPr anchor="b">
            <a:normAutofit/>
          </a:bodyPr>
          <a:lstStyle/>
          <a:p>
            <a:pPr algn="l"/>
            <a:r>
              <a:rPr lang="en-US" sz="4000" dirty="0"/>
              <a:t>Inner essential quality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46C1EE-EAC6-F5C0-09D9-EB8AEA0580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1438" y="2070608"/>
            <a:ext cx="10806962" cy="4190157"/>
          </a:xfrm>
        </p:spPr>
        <p:txBody>
          <a:bodyPr>
            <a:normAutofit/>
          </a:bodyPr>
          <a:lstStyle/>
          <a:p>
            <a:pPr marL="571500" indent="-571500" algn="l">
              <a:buFont typeface="Calibri" panose="020F0502020204030204" pitchFamily="34" charset="0"/>
              <a:buChar char="—"/>
            </a:pPr>
            <a:r>
              <a:rPr lang="en-US" dirty="0"/>
              <a:t>Paul’s enthusiasm (“</a:t>
            </a:r>
            <a:r>
              <a:rPr lang="en-US" dirty="0" err="1"/>
              <a:t>En-theos</a:t>
            </a:r>
            <a:r>
              <a:rPr lang="en-US" dirty="0"/>
              <a:t>”)</a:t>
            </a:r>
          </a:p>
          <a:p>
            <a:pPr marL="571500" indent="-571500" algn="l">
              <a:buFont typeface="Calibri" panose="020F0502020204030204" pitchFamily="34" charset="0"/>
              <a:buChar char="—"/>
            </a:pPr>
            <a:r>
              <a:rPr lang="en-US" dirty="0"/>
              <a:t>Apostles driven out of Philippi</a:t>
            </a:r>
          </a:p>
          <a:p>
            <a:pPr marL="571500" indent="-571500" algn="l">
              <a:buFont typeface="Calibri" panose="020F0502020204030204" pitchFamily="34" charset="0"/>
              <a:buChar char="—"/>
            </a:pPr>
            <a:r>
              <a:rPr lang="en-US" dirty="0"/>
              <a:t>Divine fire glowing within</a:t>
            </a:r>
          </a:p>
          <a:p>
            <a:pPr marL="571500" indent="-571500" algn="l">
              <a:buFont typeface="Calibri" panose="020F0502020204030204" pitchFamily="34" charset="0"/>
              <a:buChar char="—"/>
            </a:pPr>
            <a:r>
              <a:rPr lang="en-US" dirty="0"/>
              <a:t>Are you fanning the flame?</a:t>
            </a:r>
          </a:p>
          <a:p>
            <a:pPr marL="571500" indent="-571500" algn="l">
              <a:buFont typeface="Calibri" panose="020F0502020204030204" pitchFamily="34" charset="0"/>
              <a:buChar char="—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7135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1C9B213A-A5BC-D744-284D-C4E32CCAB8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1" t="9091" r="36360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1BE6DB-00CD-0F43-2F03-1D3DA7933CA5}"/>
              </a:ext>
            </a:extLst>
          </p:cNvPr>
          <p:cNvSpPr/>
          <p:nvPr/>
        </p:nvSpPr>
        <p:spPr>
          <a:xfrm>
            <a:off x="0" y="0"/>
            <a:ext cx="434848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64777C2-E076-E078-DEDA-09E441E6C8B1}"/>
              </a:ext>
            </a:extLst>
          </p:cNvPr>
          <p:cNvSpPr/>
          <p:nvPr/>
        </p:nvSpPr>
        <p:spPr>
          <a:xfrm>
            <a:off x="4348480" y="0"/>
            <a:ext cx="7843520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9D9FE-DCCF-2DBF-DBF6-9C0FBA2716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438" y="349774"/>
            <a:ext cx="7220482" cy="1285986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dirty="0"/>
              <a:t>At Thessalonica 1-9     </a:t>
            </a:r>
            <a:br>
              <a:rPr lang="en-US" sz="4800" dirty="0"/>
            </a:br>
            <a:r>
              <a:rPr lang="en-US" sz="3600" dirty="0">
                <a:latin typeface="Georgia" panose="02040502050405020303" pitchFamily="18" charset="0"/>
              </a:rPr>
              <a:t>(How the Gospel should be preached)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46C1EE-EAC6-F5C0-09D9-EB8AEA0580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1438" y="1985524"/>
            <a:ext cx="11030482" cy="4095539"/>
          </a:xfrm>
        </p:spPr>
        <p:txBody>
          <a:bodyPr>
            <a:normAutofit/>
          </a:bodyPr>
          <a:lstStyle/>
          <a:p>
            <a:pPr marL="571500" indent="-571500" algn="l">
              <a:buFont typeface="Calibri" panose="020F0502020204030204" pitchFamily="34" charset="0"/>
              <a:buChar char="—"/>
            </a:pPr>
            <a:r>
              <a:rPr lang="en-US" dirty="0"/>
              <a:t>Paul’s message  1-3</a:t>
            </a:r>
          </a:p>
          <a:p>
            <a:pPr marL="1028700" lvl="1" indent="-571500" algn="l">
              <a:buFont typeface="Calibri" panose="020F0502020204030204" pitchFamily="34" charset="0"/>
              <a:buChar char="—"/>
            </a:pPr>
            <a:r>
              <a:rPr lang="en-US" sz="3000" dirty="0"/>
              <a:t>Reasoned from the Scriptures</a:t>
            </a:r>
          </a:p>
          <a:p>
            <a:pPr marL="1028700" lvl="1" indent="-571500" algn="l">
              <a:buFont typeface="Calibri" panose="020F0502020204030204" pitchFamily="34" charset="0"/>
              <a:buChar char="—"/>
            </a:pPr>
            <a:r>
              <a:rPr lang="en-US" sz="3000" dirty="0"/>
              <a:t>Explaining these passages</a:t>
            </a:r>
          </a:p>
          <a:p>
            <a:pPr marL="1028700" lvl="1" indent="-571500" algn="l">
              <a:buFont typeface="Calibri" panose="020F0502020204030204" pitchFamily="34" charset="0"/>
              <a:buChar char="—"/>
            </a:pPr>
            <a:r>
              <a:rPr lang="en-US" sz="3000" dirty="0"/>
              <a:t>Demonstrating (proving)</a:t>
            </a:r>
          </a:p>
          <a:p>
            <a:pPr lvl="1" algn="l"/>
            <a:r>
              <a:rPr lang="en-US" sz="3200" dirty="0"/>
              <a:t> (Conclusion: This Jesus I am preaching is the Christ)</a:t>
            </a:r>
          </a:p>
          <a:p>
            <a:pPr marL="457200" indent="-457200" algn="l">
              <a:buFont typeface="Calibri" panose="020F0502020204030204" pitchFamily="34" charset="0"/>
              <a:buChar char="—"/>
            </a:pPr>
            <a:r>
              <a:rPr lang="en-US" dirty="0"/>
              <a:t>Response and opposition (4-9)</a:t>
            </a:r>
          </a:p>
          <a:p>
            <a:pPr marL="457200" indent="-457200" algn="l">
              <a:buFont typeface="Calibri" panose="020F0502020204030204" pitchFamily="34" charset="0"/>
              <a:buChar char="—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3136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1C9B213A-A5BC-D744-284D-C4E32CCAB8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1" t="9091" r="36360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1BE6DB-00CD-0F43-2F03-1D3DA7933CA5}"/>
              </a:ext>
            </a:extLst>
          </p:cNvPr>
          <p:cNvSpPr/>
          <p:nvPr/>
        </p:nvSpPr>
        <p:spPr>
          <a:xfrm>
            <a:off x="0" y="0"/>
            <a:ext cx="434848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64777C2-E076-E078-DEDA-09E441E6C8B1}"/>
              </a:ext>
            </a:extLst>
          </p:cNvPr>
          <p:cNvSpPr/>
          <p:nvPr/>
        </p:nvSpPr>
        <p:spPr>
          <a:xfrm>
            <a:off x="4348480" y="0"/>
            <a:ext cx="7843520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9D9FE-DCCF-2DBF-DBF6-9C0FBA2716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438" y="404385"/>
            <a:ext cx="6661682" cy="1076960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dirty="0"/>
              <a:t>At Berea 10-15</a:t>
            </a:r>
            <a:br>
              <a:rPr lang="en-US" sz="4000" dirty="0"/>
            </a:br>
            <a:r>
              <a:rPr lang="en-US" sz="3300" dirty="0">
                <a:latin typeface="Georgia" panose="02040502050405020303" pitchFamily="18" charset="0"/>
              </a:rPr>
              <a:t>(How the Gospel should be received)</a:t>
            </a:r>
            <a:endParaRPr lang="en-US" sz="33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46C1EE-EAC6-F5C0-09D9-EB8AEA0580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1438" y="1920240"/>
            <a:ext cx="10827282" cy="4160823"/>
          </a:xfrm>
        </p:spPr>
        <p:txBody>
          <a:bodyPr>
            <a:normAutofit/>
          </a:bodyPr>
          <a:lstStyle/>
          <a:p>
            <a:pPr marL="571500" indent="-571500" algn="l">
              <a:buFont typeface="Calibri" panose="020F0502020204030204" pitchFamily="34" charset="0"/>
              <a:buChar char="—"/>
            </a:pPr>
            <a:r>
              <a:rPr lang="en-US" dirty="0"/>
              <a:t>Much different atmosphere 10-12</a:t>
            </a:r>
          </a:p>
          <a:p>
            <a:pPr marL="1028700" lvl="1" indent="-571500" algn="l">
              <a:buFont typeface="Calibri" panose="020F0502020204030204" pitchFamily="34" charset="0"/>
              <a:buChar char="—"/>
            </a:pPr>
            <a:r>
              <a:rPr lang="en-US" sz="3000" dirty="0"/>
              <a:t>Fair minded (noble)</a:t>
            </a:r>
          </a:p>
          <a:p>
            <a:pPr marL="1028700" lvl="1" indent="-571500" algn="l">
              <a:buFont typeface="Calibri" panose="020F0502020204030204" pitchFamily="34" charset="0"/>
              <a:buChar char="—"/>
            </a:pPr>
            <a:r>
              <a:rPr lang="en-US" sz="3000" dirty="0"/>
              <a:t>Received word with readiness</a:t>
            </a:r>
          </a:p>
          <a:p>
            <a:pPr marL="1028700" lvl="1" indent="-571500" algn="l">
              <a:buFont typeface="Calibri" panose="020F0502020204030204" pitchFamily="34" charset="0"/>
              <a:buChar char="—"/>
            </a:pPr>
            <a:r>
              <a:rPr lang="en-US" sz="3000" dirty="0"/>
              <a:t>Searched scriptures daily</a:t>
            </a:r>
          </a:p>
          <a:p>
            <a:pPr marL="571500" indent="-571500" algn="l">
              <a:buFont typeface="Calibri" panose="020F0502020204030204" pitchFamily="34" charset="0"/>
              <a:buChar char="—"/>
            </a:pPr>
            <a:r>
              <a:rPr lang="en-US" dirty="0"/>
              <a:t>Response and opposition 13-15</a:t>
            </a:r>
          </a:p>
        </p:txBody>
      </p:sp>
    </p:spTree>
    <p:extLst>
      <p:ext uri="{BB962C8B-B14F-4D97-AF65-F5344CB8AC3E}">
        <p14:creationId xmlns:p14="http://schemas.microsoft.com/office/powerpoint/2010/main" val="38500595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1C9B213A-A5BC-D744-284D-C4E32CCAB8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1" t="9091" r="36360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1BE6DB-00CD-0F43-2F03-1D3DA7933CA5}"/>
              </a:ext>
            </a:extLst>
          </p:cNvPr>
          <p:cNvSpPr/>
          <p:nvPr/>
        </p:nvSpPr>
        <p:spPr>
          <a:xfrm>
            <a:off x="0" y="0"/>
            <a:ext cx="434848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64777C2-E076-E078-DEDA-09E441E6C8B1}"/>
              </a:ext>
            </a:extLst>
          </p:cNvPr>
          <p:cNvSpPr/>
          <p:nvPr/>
        </p:nvSpPr>
        <p:spPr>
          <a:xfrm>
            <a:off x="4348480" y="0"/>
            <a:ext cx="7843520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9D9FE-DCCF-2DBF-DBF6-9C0FBA2716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438" y="404385"/>
            <a:ext cx="6661682" cy="1076960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dirty="0"/>
              <a:t>At Athens 16-34</a:t>
            </a:r>
            <a:br>
              <a:rPr lang="en-US" sz="4000" dirty="0"/>
            </a:br>
            <a:r>
              <a:rPr lang="en-US" sz="3300" dirty="0">
                <a:latin typeface="Georgia" panose="02040502050405020303" pitchFamily="18" charset="0"/>
              </a:rPr>
              <a:t>(How the Gospel should be related)</a:t>
            </a:r>
            <a:endParaRPr lang="en-US" sz="33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46C1EE-EAC6-F5C0-09D9-EB8AEA0580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1438" y="1920240"/>
            <a:ext cx="10827282" cy="4160823"/>
          </a:xfrm>
        </p:spPr>
        <p:txBody>
          <a:bodyPr>
            <a:normAutofit/>
          </a:bodyPr>
          <a:lstStyle/>
          <a:p>
            <a:pPr marL="571500" indent="-571500" algn="l">
              <a:buFont typeface="Calibri" panose="020F0502020204030204" pitchFamily="34" charset="0"/>
              <a:buChar char="—"/>
            </a:pPr>
            <a:r>
              <a:rPr lang="en-US" dirty="0"/>
              <a:t>Paul sees the needs 16-21</a:t>
            </a:r>
          </a:p>
          <a:p>
            <a:pPr marL="1028700" lvl="1" indent="-571500" algn="l">
              <a:buFont typeface="Calibri" panose="020F0502020204030204" pitchFamily="34" charset="0"/>
              <a:buChar char="—"/>
            </a:pPr>
            <a:r>
              <a:rPr lang="en-US" sz="3000" dirty="0"/>
              <a:t>The city given over to idols</a:t>
            </a:r>
          </a:p>
          <a:p>
            <a:pPr marL="1028700" lvl="1" indent="-571500" algn="l">
              <a:buFont typeface="Calibri" panose="020F0502020204030204" pitchFamily="34" charset="0"/>
              <a:buChar char="—"/>
            </a:pPr>
            <a:r>
              <a:rPr lang="en-US" sz="3000" dirty="0"/>
              <a:t>Synagogue (Jews and Gentile worshipers)</a:t>
            </a:r>
          </a:p>
          <a:p>
            <a:pPr marL="1028700" lvl="1" indent="-571500" algn="l">
              <a:buFont typeface="Calibri" panose="020F0502020204030204" pitchFamily="34" charset="0"/>
              <a:buChar char="—"/>
            </a:pPr>
            <a:r>
              <a:rPr lang="en-US" sz="3000" dirty="0"/>
              <a:t>Marketplace (Epicurean and Stoic philosophers)</a:t>
            </a:r>
          </a:p>
          <a:p>
            <a:pPr marL="1028700" lvl="1" indent="-571500" algn="l">
              <a:buFont typeface="Calibri" panose="020F0502020204030204" pitchFamily="34" charset="0"/>
              <a:buChar char="—"/>
            </a:pPr>
            <a:r>
              <a:rPr lang="en-US" sz="3000" dirty="0"/>
              <a:t>Response: Paul taken to the Areopagus</a:t>
            </a:r>
          </a:p>
          <a:p>
            <a:pPr marL="1028700" lvl="1" indent="-571500" algn="l">
              <a:buFont typeface="Calibri" panose="020F0502020204030204" pitchFamily="34" charset="0"/>
              <a:buChar char="—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930237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1C9B213A-A5BC-D744-284D-C4E32CCAB8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1" t="9091" r="36360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1BE6DB-00CD-0F43-2F03-1D3DA7933CA5}"/>
              </a:ext>
            </a:extLst>
          </p:cNvPr>
          <p:cNvSpPr/>
          <p:nvPr/>
        </p:nvSpPr>
        <p:spPr>
          <a:xfrm>
            <a:off x="0" y="0"/>
            <a:ext cx="434848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64777C2-E076-E078-DEDA-09E441E6C8B1}"/>
              </a:ext>
            </a:extLst>
          </p:cNvPr>
          <p:cNvSpPr/>
          <p:nvPr/>
        </p:nvSpPr>
        <p:spPr>
          <a:xfrm>
            <a:off x="4348480" y="0"/>
            <a:ext cx="7843520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9D9FE-DCCF-2DBF-DBF6-9C0FBA2716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438" y="404385"/>
            <a:ext cx="6661682" cy="1076960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dirty="0"/>
              <a:t>At Athens 16-34</a:t>
            </a:r>
            <a:br>
              <a:rPr lang="en-US" sz="4000" dirty="0"/>
            </a:br>
            <a:r>
              <a:rPr lang="en-US" sz="3300" dirty="0">
                <a:latin typeface="Georgia" panose="02040502050405020303" pitchFamily="18" charset="0"/>
              </a:rPr>
              <a:t>(How the Gospel should be related)</a:t>
            </a:r>
            <a:endParaRPr lang="en-US" sz="33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46C1EE-EAC6-F5C0-09D9-EB8AEA0580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1438" y="1794084"/>
            <a:ext cx="10827282" cy="4286979"/>
          </a:xfrm>
        </p:spPr>
        <p:txBody>
          <a:bodyPr>
            <a:normAutofit lnSpcReduction="10000"/>
          </a:bodyPr>
          <a:lstStyle/>
          <a:p>
            <a:pPr marL="571500" indent="-571500" algn="l">
              <a:buFont typeface="Calibri" panose="020F0502020204030204" pitchFamily="34" charset="0"/>
              <a:buChar char="—"/>
            </a:pPr>
            <a:r>
              <a:rPr lang="en-US" dirty="0"/>
              <a:t>Relating the Gospel 22-31</a:t>
            </a:r>
          </a:p>
          <a:p>
            <a:pPr marL="1028700" lvl="1" indent="-571500" algn="l">
              <a:buFont typeface="Calibri" panose="020F0502020204030204" pitchFamily="34" charset="0"/>
              <a:buChar char="—"/>
            </a:pPr>
            <a:r>
              <a:rPr lang="en-US" sz="3000" dirty="0"/>
              <a:t>He started where they were 22-23</a:t>
            </a:r>
          </a:p>
          <a:p>
            <a:pPr marL="1028700" lvl="1" indent="-571500" algn="l">
              <a:buFont typeface="Calibri" panose="020F0502020204030204" pitchFamily="34" charset="0"/>
              <a:buChar char="—"/>
            </a:pPr>
            <a:r>
              <a:rPr lang="en-US" sz="3000" dirty="0"/>
              <a:t>He used the familiar to introduce the true God 24-25</a:t>
            </a:r>
          </a:p>
          <a:p>
            <a:pPr marL="1028700" lvl="1" indent="-571500" algn="l">
              <a:buFont typeface="Calibri" panose="020F0502020204030204" pitchFamily="34" charset="0"/>
              <a:buChar char="—"/>
            </a:pPr>
            <a:r>
              <a:rPr lang="en-US" sz="3000" dirty="0"/>
              <a:t>He developed his theme clearly 25-27</a:t>
            </a:r>
          </a:p>
          <a:p>
            <a:pPr marL="1485900" lvl="2" indent="-571500" algn="l">
              <a:buFont typeface="Calibri" panose="020F0502020204030204" pitchFamily="34" charset="0"/>
              <a:buChar char="—"/>
            </a:pPr>
            <a:r>
              <a:rPr lang="en-US" sz="2800" dirty="0"/>
              <a:t>God is the Creator of all</a:t>
            </a:r>
          </a:p>
          <a:p>
            <a:pPr marL="1485900" lvl="2" indent="-571500" algn="l">
              <a:buFont typeface="Calibri" panose="020F0502020204030204" pitchFamily="34" charset="0"/>
              <a:buChar char="—"/>
            </a:pPr>
            <a:r>
              <a:rPr lang="en-US" sz="2800" dirty="0"/>
              <a:t>God is in Control but Close to us</a:t>
            </a:r>
          </a:p>
          <a:p>
            <a:pPr marL="1485900" lvl="2" indent="-571500" algn="l">
              <a:buFont typeface="Calibri" panose="020F0502020204030204" pitchFamily="34" charset="0"/>
              <a:buChar char="—"/>
            </a:pPr>
            <a:r>
              <a:rPr lang="en-US" sz="2800" dirty="0"/>
              <a:t>God created us to be in fellowship with Him</a:t>
            </a:r>
          </a:p>
          <a:p>
            <a:pPr marL="1028700" lvl="1" indent="-571500" algn="l">
              <a:buFont typeface="Calibri" panose="020F0502020204030204" pitchFamily="34" charset="0"/>
              <a:buChar char="—"/>
            </a:pPr>
            <a:r>
              <a:rPr lang="en-US" sz="3000" dirty="0"/>
              <a:t>He kept their attention 28</a:t>
            </a:r>
          </a:p>
          <a:p>
            <a:pPr marL="1028700" lvl="1" indent="-571500" algn="l">
              <a:buFont typeface="Calibri" panose="020F0502020204030204" pitchFamily="34" charset="0"/>
              <a:buChar char="—"/>
            </a:pPr>
            <a:r>
              <a:rPr lang="en-US" sz="3000" dirty="0"/>
              <a:t>He applied the message 29-31 </a:t>
            </a:r>
          </a:p>
        </p:txBody>
      </p:sp>
    </p:spTree>
    <p:extLst>
      <p:ext uri="{BB962C8B-B14F-4D97-AF65-F5344CB8AC3E}">
        <p14:creationId xmlns:p14="http://schemas.microsoft.com/office/powerpoint/2010/main" val="593449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9D9FE-DCCF-2DBF-DBF6-9C0FBA2716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449" y="4880757"/>
            <a:ext cx="10901471" cy="819003"/>
          </a:xfrm>
          <a:noFill/>
        </p:spPr>
        <p:txBody>
          <a:bodyPr anchor="ctr">
            <a:normAutofit/>
          </a:bodyPr>
          <a:lstStyle/>
          <a:p>
            <a:r>
              <a:rPr lang="en-US" sz="4800" dirty="0"/>
              <a:t>The Gospel for All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46C1EE-EAC6-F5C0-09D9-EB8AEA0580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0449" y="5608320"/>
            <a:ext cx="10901471" cy="910443"/>
          </a:xfrm>
          <a:noFill/>
        </p:spPr>
        <p:txBody>
          <a:bodyPr>
            <a:noAutofit/>
          </a:bodyPr>
          <a:lstStyle/>
          <a:p>
            <a:r>
              <a:rPr lang="en-US" sz="4000" dirty="0"/>
              <a:t>Acts 17:1-34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1C9B213A-A5BC-D744-284D-C4E32CCAB8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57" b="13892"/>
          <a:stretch/>
        </p:blipFill>
        <p:spPr>
          <a:xfrm>
            <a:off x="20" y="0"/>
            <a:ext cx="12191979" cy="4429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392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880</Words>
  <Application>Microsoft Office PowerPoint</Application>
  <PresentationFormat>Widescreen</PresentationFormat>
  <Paragraphs>119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Britannic Bold</vt:lpstr>
      <vt:lpstr>Calibri</vt:lpstr>
      <vt:lpstr>Georgia</vt:lpstr>
      <vt:lpstr>Office Theme</vt:lpstr>
      <vt:lpstr>The Gospel for All</vt:lpstr>
      <vt:lpstr>PowerPoint Presentation</vt:lpstr>
      <vt:lpstr>Three types of people</vt:lpstr>
      <vt:lpstr>Inner essential quality</vt:lpstr>
      <vt:lpstr>At Thessalonica 1-9      (How the Gospel should be preached)</vt:lpstr>
      <vt:lpstr>At Berea 10-15 (How the Gospel should be received)</vt:lpstr>
      <vt:lpstr>At Athens 16-34 (How the Gospel should be related)</vt:lpstr>
      <vt:lpstr>At Athens 16-34 (How the Gospel should be related)</vt:lpstr>
      <vt:lpstr>The Gospel for All</vt:lpstr>
      <vt:lpstr>1 – Victory in Jesus</vt:lpstr>
      <vt:lpstr>1 – Victory in Jesus</vt:lpstr>
      <vt:lpstr>c – Victory in Jesus</vt:lpstr>
      <vt:lpstr>c – Victory in Jesus</vt:lpstr>
      <vt:lpstr>2 – Victory in Jesus</vt:lpstr>
      <vt:lpstr>2 – Victory in Jesus</vt:lpstr>
      <vt:lpstr>c – Victory in Jesus</vt:lpstr>
      <vt:lpstr>c – Victory in Jesus</vt:lpstr>
      <vt:lpstr>3 – Victory in Jesus</vt:lpstr>
      <vt:lpstr>3 – Victory in Jesus</vt:lpstr>
      <vt:lpstr>c – Victory in Jesus</vt:lpstr>
      <vt:lpstr>c – Victory in Jesus</vt:lpstr>
      <vt:lpstr>The Gospel for All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2</cp:revision>
  <dcterms:created xsi:type="dcterms:W3CDTF">2022-05-15T01:51:55Z</dcterms:created>
  <dcterms:modified xsi:type="dcterms:W3CDTF">2022-05-21T21:37:36Z</dcterms:modified>
</cp:coreProperties>
</file>