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5" r:id="rId5"/>
    <p:sldId id="266" r:id="rId6"/>
    <p:sldId id="267" r:id="rId7"/>
    <p:sldId id="26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9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308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AUL BAILEY" userId="fa8b635c1b96620b" providerId="LiveId" clId="{30650E9B-A8B1-4D01-AC94-977B32FC32EA}"/>
    <pc:docChg chg="modSld">
      <pc:chgData name="PAUL BAILEY" userId="fa8b635c1b96620b" providerId="LiveId" clId="{30650E9B-A8B1-4D01-AC94-977B32FC32EA}" dt="2022-05-21T21:27:46.114" v="25" actId="20577"/>
      <pc:docMkLst>
        <pc:docMk/>
      </pc:docMkLst>
      <pc:sldChg chg="modSp mod">
        <pc:chgData name="PAUL BAILEY" userId="fa8b635c1b96620b" providerId="LiveId" clId="{30650E9B-A8B1-4D01-AC94-977B32FC32EA}" dt="2022-05-21T21:27:46.114" v="25" actId="20577"/>
        <pc:sldMkLst>
          <pc:docMk/>
          <pc:sldMk cId="3464404258" sldId="256"/>
        </pc:sldMkLst>
        <pc:spChg chg="mod">
          <ac:chgData name="PAUL BAILEY" userId="fa8b635c1b96620b" providerId="LiveId" clId="{30650E9B-A8B1-4D01-AC94-977B32FC32EA}" dt="2022-05-21T21:27:46.114" v="25" actId="20577"/>
          <ac:spMkLst>
            <pc:docMk/>
            <pc:sldMk cId="3464404258" sldId="256"/>
            <ac:spMk id="2" creationId="{849E01EE-E9F0-40B1-A975-B560D839B939}"/>
          </ac:spMkLst>
        </pc:spChg>
      </pc:sldChg>
      <pc:sldChg chg="modSp mod">
        <pc:chgData name="PAUL BAILEY" userId="fa8b635c1b96620b" providerId="LiveId" clId="{30650E9B-A8B1-4D01-AC94-977B32FC32EA}" dt="2022-05-21T21:27:32.205" v="11" actId="20577"/>
        <pc:sldMkLst>
          <pc:docMk/>
          <pc:sldMk cId="2850099946" sldId="268"/>
        </pc:sldMkLst>
        <pc:spChg chg="mod">
          <ac:chgData name="PAUL BAILEY" userId="fa8b635c1b96620b" providerId="LiveId" clId="{30650E9B-A8B1-4D01-AC94-977B32FC32EA}" dt="2022-05-21T21:27:32.205" v="11" actId="20577"/>
          <ac:spMkLst>
            <pc:docMk/>
            <pc:sldMk cId="2850099946" sldId="268"/>
            <ac:spMk id="2" creationId="{849E01EE-E9F0-40B1-A975-B560D839B939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04251C-5E5F-4A5C-B7E1-DDA9B145A4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822947-61E6-4855-8CA6-BC783E18A32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D03EB6-11C7-4ED1-978F-EBD62307A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2F3A-07FF-4969-9123-28D84451BC43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2162D4-9124-43D0-B4D7-8099E995B9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4CB37E6-17FE-4D75-A5E5-0E645BF3E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B77C-667A-49B4-B34E-944FD3CD8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569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DE0B1-9E60-4735-BC37-352F247B9F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BEFB40-A780-4105-89CE-B36BF4898ED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5EED99-FFAE-4C24-9A3E-514842F84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2F3A-07FF-4969-9123-28D84451BC43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1D3340-9682-4AA8-A528-2B5065F003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194E49-372E-4DFF-857B-143D0BF64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B77C-667A-49B4-B34E-944FD3CD8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278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2CECF61-AC7B-4D78-AE82-779B1CFD47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900C46-09FC-4B41-842D-64958D70DF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183CBA-DF3B-4108-8137-7237A2A81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2F3A-07FF-4969-9123-28D84451BC43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701798-2786-4999-A0E6-800016FD2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283790-055A-461C-806E-DD08B2C08D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B77C-667A-49B4-B34E-944FD3CD8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260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931BBA-0A3D-40CF-9FFE-A9440D06A7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D922FB-4385-4E4E-998A-D2CB735C75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61CF50-1520-41FB-9C7C-FC107BED6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2F3A-07FF-4969-9123-28D84451BC43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E6EFC-2736-4331-A02B-AA2BFB9764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4B3937-8797-4774-BFC0-FC4380C71B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B77C-667A-49B4-B34E-944FD3CD8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659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699690-2629-4578-8DD0-649D526CB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F825ED-406E-477A-BC35-44DDA89863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47CC7E-1884-4C77-828B-1CDB5420E1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2F3A-07FF-4969-9123-28D84451BC43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0CB278-F271-4163-925D-AD26919BA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4E40FD-36FC-46BA-9C5B-6A5894139B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B77C-667A-49B4-B34E-944FD3CD8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4376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E249C-B8AB-48C6-BED9-E487F1E13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E58241-6206-4B48-B80E-7A88CBDBD4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8C3A19-7C60-4212-9211-9FFFB1AAD05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4F8F96-E634-4027-9E77-9AA88535E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2F3A-07FF-4969-9123-28D84451BC43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B5D479-9F2D-4EDC-8175-B8022B3803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BF6A6E-5392-4BA0-A266-5F731D65D3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B77C-667A-49B4-B34E-944FD3CD8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474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91C75-3887-4559-8996-E65AA13290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9B5964-B30C-4165-9380-683D7FB07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D3322E-52E0-47C3-B9F8-84F785F1BDB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B113808-F603-48C8-B0A2-57B8451D42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DFD5DD-4B54-4D0A-872B-74D49FE6C1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0F982A1-FF67-4FA8-BC40-0663306A7B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2F3A-07FF-4969-9123-28D84451BC43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A5A51AA-5A80-4155-9B6C-916FCBC559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D7CAB3F-292A-4ED7-AB3D-DA712D5BF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B77C-667A-49B4-B34E-944FD3CD8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0058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01040-FBF5-4C6C-9B5A-84218EF720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F0903E4-6FF9-4715-96F3-72B28BCB8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2F3A-07FF-4969-9123-28D84451BC43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BB6214A-3FFC-49FD-80AA-9498376C9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02ED53-87F5-47DA-B2BD-B004BC040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B77C-667A-49B4-B34E-944FD3CD8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353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9BDCE2-D869-4E6A-BB6C-047F7C0D0B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2F3A-07FF-4969-9123-28D84451BC43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4BD1F5-8936-4843-8F84-9F3424A8D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BBC6A5-2610-4782-9E61-117D0D80BD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B77C-667A-49B4-B34E-944FD3CD8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1602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F1A35B-6ACA-4FDD-A010-8770871E4D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77E5AB-6FC4-4540-B1FF-749D575E3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50BCA4-FF20-4ECB-B4E0-77730913C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D8C88F-890F-4F37-A890-8A780AB25C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2F3A-07FF-4969-9123-28D84451BC43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C361AA-CDB3-47AE-A3D7-4ACF5F001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2454CB-34F4-46FA-9717-E17B2EEBC4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B77C-667A-49B4-B34E-944FD3CD8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632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42F27A-4062-4E45-B578-AB08B7703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18DF282-BE61-4820-B240-6E74383C1B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DFF794D-A61A-4C7D-9E18-B76354AB98A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35DCCCB-6A4D-4A0A-9D3C-17D63CD54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72F3A-07FF-4969-9123-28D84451BC43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5F72A0-0A7A-485C-82EA-BB709B94F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593E8E1-3A3E-4290-A6D9-4CB8784FA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F3B77C-667A-49B4-B34E-944FD3CD8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12987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9B8BAD6-52A3-467B-88DF-916BD16A5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7577B8-C3F5-4CC4-BB9F-1AD3D8A9AC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69F8A-DE5A-41EA-96F3-13D89CAC55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72F3A-07FF-4969-9123-28D84451BC43}" type="datetimeFigureOut">
              <a:rPr lang="en-US" smtClean="0"/>
              <a:t>5/21/2022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EC1A2A-7A6B-4103-81F2-D278F61AF5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CD0536-EDC9-4703-B544-50F05EEC34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F3B77C-667A-49B4-B34E-944FD3CD89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14975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ky, water, nature, outdoor&#10;&#10;Description automatically generated">
            <a:extLst>
              <a:ext uri="{FF2B5EF4-FFF2-40B4-BE49-F238E27FC236}">
                <a16:creationId xmlns:a16="http://schemas.microsoft.com/office/drawing/2014/main" id="{D035C9EF-7689-4595-A053-5E4F2BED60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46024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49E01EE-E9F0-40B1-A975-B560D839B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602480"/>
            <a:ext cx="9144000" cy="1645920"/>
          </a:xfrm>
        </p:spPr>
        <p:txBody>
          <a:bodyPr anchor="ctr">
            <a:normAutofit/>
          </a:bodyPr>
          <a:lstStyle/>
          <a:p>
            <a:pPr>
              <a:spcBef>
                <a:spcPts val="400"/>
              </a:spcBef>
            </a:pPr>
            <a:r>
              <a:rPr lang="en-US" sz="5400" dirty="0">
                <a:latin typeface="Britannic Bold" panose="020B0903060703020204" pitchFamily="34" charset="0"/>
              </a:rPr>
              <a:t>Mission Possible</a:t>
            </a:r>
            <a:br>
              <a:rPr lang="en-US" sz="4400" dirty="0">
                <a:latin typeface="Britannic Bold" panose="020B0903060703020204" pitchFamily="34" charset="0"/>
              </a:rPr>
            </a:br>
            <a:r>
              <a:rPr lang="en-US" sz="3600" i="1" dirty="0">
                <a:latin typeface="Georgia" panose="02040502050405020303" pitchFamily="18" charset="0"/>
              </a:rPr>
              <a:t>The Gospel </a:t>
            </a:r>
            <a:r>
              <a:rPr lang="en-US" sz="3600" i="1">
                <a:latin typeface="Georgia" panose="02040502050405020303" pitchFamily="18" charset="0"/>
              </a:rPr>
              <a:t>in New </a:t>
            </a:r>
            <a:r>
              <a:rPr lang="en-US" sz="3600" i="1" dirty="0">
                <a:latin typeface="Georgia" panose="02040502050405020303" pitchFamily="18" charset="0"/>
              </a:rPr>
              <a:t>Territory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6B636B-2190-4865-8EEB-DC1F576E46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024878"/>
            <a:ext cx="9144000" cy="629921"/>
          </a:xfrm>
        </p:spPr>
        <p:txBody>
          <a:bodyPr anchor="ctr">
            <a:norm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Acts 13:1-52</a:t>
            </a:r>
          </a:p>
        </p:txBody>
      </p:sp>
    </p:spTree>
    <p:extLst>
      <p:ext uri="{BB962C8B-B14F-4D97-AF65-F5344CB8AC3E}">
        <p14:creationId xmlns:p14="http://schemas.microsoft.com/office/powerpoint/2010/main" val="3464404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sky, water, nature, outdoor&#10;&#10;Description automatically generated">
            <a:extLst>
              <a:ext uri="{FF2B5EF4-FFF2-40B4-BE49-F238E27FC236}">
                <a16:creationId xmlns:a16="http://schemas.microsoft.com/office/drawing/2014/main" id="{D035C9EF-7689-4595-A053-5E4F2BED603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61" t="6484" r="33839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A89232C-793A-4825-B5A4-44237CFE6AD8}"/>
              </a:ext>
            </a:extLst>
          </p:cNvPr>
          <p:cNvSpPr/>
          <p:nvPr/>
        </p:nvSpPr>
        <p:spPr>
          <a:xfrm>
            <a:off x="0" y="0"/>
            <a:ext cx="4216400" cy="6839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CA93B5-79B6-40EA-9980-3A2DC31E74B6}"/>
              </a:ext>
            </a:extLst>
          </p:cNvPr>
          <p:cNvSpPr/>
          <p:nvPr/>
        </p:nvSpPr>
        <p:spPr>
          <a:xfrm>
            <a:off x="3995512" y="-18288"/>
            <a:ext cx="8196488" cy="687628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9E01EE-E9F0-40B1-A975-B560D839B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6518" y="533083"/>
            <a:ext cx="7317002" cy="824093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Selected for the Mission </a:t>
            </a:r>
            <a:r>
              <a:rPr lang="en-US" sz="3400" dirty="0">
                <a:solidFill>
                  <a:srgbClr val="FF0000"/>
                </a:solidFill>
                <a:latin typeface="Britannic Bold" panose="020B0903060703020204" pitchFamily="34" charset="0"/>
              </a:rPr>
              <a:t>1-3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6B636B-2190-4865-8EEB-DC1F576E46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982860"/>
            <a:ext cx="11094260" cy="4098204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—"/>
            </a:pPr>
            <a:r>
              <a:rPr lang="en-US" sz="3200" dirty="0">
                <a:latin typeface="Georgia" panose="02040502050405020303" pitchFamily="18" charset="0"/>
              </a:rPr>
              <a:t>Church in Antioch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—"/>
            </a:pPr>
            <a:r>
              <a:rPr lang="en-US" sz="3000" dirty="0">
                <a:latin typeface="Georgia" panose="02040502050405020303" pitchFamily="18" charset="0"/>
              </a:rPr>
              <a:t>Strong foundation: Acts 11:26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—"/>
            </a:pPr>
            <a:r>
              <a:rPr lang="en-US" sz="3000" dirty="0">
                <a:latin typeface="Georgia" panose="02040502050405020303" pitchFamily="18" charset="0"/>
              </a:rPr>
              <a:t>Godly leadership: The Antioch Five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—"/>
            </a:pPr>
            <a:r>
              <a:rPr lang="en-US" sz="3000" dirty="0">
                <a:latin typeface="Georgia" panose="02040502050405020303" pitchFamily="18" charset="0"/>
              </a:rPr>
              <a:t>Call of the Holy Spirit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—"/>
            </a:pPr>
            <a:r>
              <a:rPr lang="en-US" sz="3000" dirty="0">
                <a:latin typeface="Georgia" panose="02040502050405020303" pitchFamily="18" charset="0"/>
              </a:rPr>
              <a:t>Total commitment: Luke 10:1-2</a:t>
            </a:r>
          </a:p>
        </p:txBody>
      </p:sp>
    </p:spTree>
    <p:extLst>
      <p:ext uri="{BB962C8B-B14F-4D97-AF65-F5344CB8AC3E}">
        <p14:creationId xmlns:p14="http://schemas.microsoft.com/office/powerpoint/2010/main" val="783105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sky, water, nature, outdoor&#10;&#10;Description automatically generated">
            <a:extLst>
              <a:ext uri="{FF2B5EF4-FFF2-40B4-BE49-F238E27FC236}">
                <a16:creationId xmlns:a16="http://schemas.microsoft.com/office/drawing/2014/main" id="{D035C9EF-7689-4595-A053-5E4F2BED603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61" t="6484" r="33839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A89232C-793A-4825-B5A4-44237CFE6AD8}"/>
              </a:ext>
            </a:extLst>
          </p:cNvPr>
          <p:cNvSpPr/>
          <p:nvPr/>
        </p:nvSpPr>
        <p:spPr>
          <a:xfrm>
            <a:off x="0" y="0"/>
            <a:ext cx="4216400" cy="6839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CA93B5-79B6-40EA-9980-3A2DC31E74B6}"/>
              </a:ext>
            </a:extLst>
          </p:cNvPr>
          <p:cNvSpPr/>
          <p:nvPr/>
        </p:nvSpPr>
        <p:spPr>
          <a:xfrm>
            <a:off x="3995512" y="-18288"/>
            <a:ext cx="8196488" cy="687628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9E01EE-E9F0-40B1-A975-B560D839B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6518" y="533083"/>
            <a:ext cx="7317002" cy="824093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First Stop: Cyprus  </a:t>
            </a:r>
            <a:r>
              <a:rPr lang="en-US" sz="3400" dirty="0">
                <a:solidFill>
                  <a:srgbClr val="FF0000"/>
                </a:solidFill>
                <a:latin typeface="Britannic Bold" panose="020B0903060703020204" pitchFamily="34" charset="0"/>
              </a:rPr>
              <a:t>4-12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6B636B-2190-4865-8EEB-DC1F576E46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982860"/>
            <a:ext cx="11094260" cy="4098204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—"/>
            </a:pPr>
            <a:r>
              <a:rPr lang="en-US" sz="3200" dirty="0">
                <a:latin typeface="Georgia" panose="02040502050405020303" pitchFamily="18" charset="0"/>
              </a:rPr>
              <a:t>Sailed for Cyprus (implement the plan)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—"/>
            </a:pPr>
            <a:r>
              <a:rPr lang="en-US" sz="3000" dirty="0">
                <a:latin typeface="Georgia" panose="02040502050405020303" pitchFamily="18" charset="0"/>
              </a:rPr>
              <a:t>Salamis: preach the word to the Jews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—"/>
            </a:pPr>
            <a:r>
              <a:rPr lang="en-US" sz="3000" dirty="0" err="1">
                <a:latin typeface="Georgia" panose="02040502050405020303" pitchFamily="18" charset="0"/>
              </a:rPr>
              <a:t>Paphos</a:t>
            </a:r>
            <a:r>
              <a:rPr lang="en-US" sz="3000" dirty="0">
                <a:latin typeface="Georgia" panose="02040502050405020303" pitchFamily="18" charset="0"/>
              </a:rPr>
              <a:t>: summoned by the proconsul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—"/>
            </a:pPr>
            <a:r>
              <a:rPr lang="en-US" sz="3000" dirty="0">
                <a:latin typeface="Georgia" panose="02040502050405020303" pitchFamily="18" charset="0"/>
              </a:rPr>
              <a:t>Opposed by </a:t>
            </a:r>
            <a:r>
              <a:rPr lang="en-US" sz="3000" dirty="0" err="1">
                <a:latin typeface="Georgia" panose="02040502050405020303" pitchFamily="18" charset="0"/>
              </a:rPr>
              <a:t>Elymas</a:t>
            </a:r>
            <a:r>
              <a:rPr lang="en-US" sz="3000" dirty="0">
                <a:latin typeface="Georgia" panose="02040502050405020303" pitchFamily="18" charset="0"/>
              </a:rPr>
              <a:t>: boldness of “Paul”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—"/>
            </a:pPr>
            <a:r>
              <a:rPr lang="en-US" sz="3000" dirty="0">
                <a:latin typeface="Georgia" panose="02040502050405020303" pitchFamily="18" charset="0"/>
              </a:rPr>
              <a:t>The Proconsul believed: 1</a:t>
            </a:r>
            <a:r>
              <a:rPr lang="en-US" sz="3000" baseline="30000" dirty="0">
                <a:latin typeface="Georgia" panose="02040502050405020303" pitchFamily="18" charset="0"/>
              </a:rPr>
              <a:t>st</a:t>
            </a:r>
            <a:r>
              <a:rPr lang="en-US" sz="3000" dirty="0">
                <a:latin typeface="Georgia" panose="02040502050405020303" pitchFamily="18" charset="0"/>
              </a:rPr>
              <a:t> convert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—"/>
            </a:pPr>
            <a:endParaRPr lang="en-US" sz="26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256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sky, water, nature, outdoor&#10;&#10;Description automatically generated">
            <a:extLst>
              <a:ext uri="{FF2B5EF4-FFF2-40B4-BE49-F238E27FC236}">
                <a16:creationId xmlns:a16="http://schemas.microsoft.com/office/drawing/2014/main" id="{D035C9EF-7689-4595-A053-5E4F2BED603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61" t="6484" r="33839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A89232C-793A-4825-B5A4-44237CFE6AD8}"/>
              </a:ext>
            </a:extLst>
          </p:cNvPr>
          <p:cNvSpPr/>
          <p:nvPr/>
        </p:nvSpPr>
        <p:spPr>
          <a:xfrm>
            <a:off x="0" y="0"/>
            <a:ext cx="4216400" cy="6839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CA93B5-79B6-40EA-9980-3A2DC31E74B6}"/>
              </a:ext>
            </a:extLst>
          </p:cNvPr>
          <p:cNvSpPr/>
          <p:nvPr/>
        </p:nvSpPr>
        <p:spPr>
          <a:xfrm>
            <a:off x="3995512" y="-18288"/>
            <a:ext cx="8196488" cy="687628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9E01EE-E9F0-40B1-A975-B560D839B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6518" y="533083"/>
            <a:ext cx="7317002" cy="824093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North to Mainland </a:t>
            </a:r>
            <a:r>
              <a:rPr lang="en-US" sz="3400" dirty="0">
                <a:solidFill>
                  <a:srgbClr val="FF0000"/>
                </a:solidFill>
                <a:latin typeface="Britannic Bold" panose="020B0903060703020204" pitchFamily="34" charset="0"/>
              </a:rPr>
              <a:t>13-15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6B636B-2190-4865-8EEB-DC1F576E46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982860"/>
            <a:ext cx="11094260" cy="4098204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—"/>
            </a:pPr>
            <a:r>
              <a:rPr lang="en-US" sz="3200" dirty="0">
                <a:latin typeface="Georgia" panose="02040502050405020303" pitchFamily="18" charset="0"/>
              </a:rPr>
              <a:t>Defection of John Mark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—"/>
            </a:pPr>
            <a:r>
              <a:rPr lang="en-US" sz="3000" dirty="0">
                <a:latin typeface="Georgia" panose="02040502050405020303" pitchFamily="18" charset="0"/>
              </a:rPr>
              <a:t>More difficult region ahead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—"/>
            </a:pPr>
            <a:r>
              <a:rPr lang="en-US" sz="3000" dirty="0">
                <a:latin typeface="Georgia" panose="02040502050405020303" pitchFamily="18" charset="0"/>
              </a:rPr>
              <a:t>Rugged climb through mountains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—"/>
            </a:pPr>
            <a:r>
              <a:rPr lang="en-US" sz="3000" dirty="0">
                <a:latin typeface="Georgia" panose="02040502050405020303" pitchFamily="18" charset="0"/>
              </a:rPr>
              <a:t>Antioch of Pisidia: Roman colony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—"/>
            </a:pPr>
            <a:r>
              <a:rPr lang="en-US" sz="3000" dirty="0">
                <a:latin typeface="Georgia" panose="02040502050405020303" pitchFamily="18" charset="0"/>
              </a:rPr>
              <a:t>Welcomed in the synagogue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—"/>
            </a:pPr>
            <a:endParaRPr lang="en-US" sz="3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82649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sky, water, nature, outdoor&#10;&#10;Description automatically generated">
            <a:extLst>
              <a:ext uri="{FF2B5EF4-FFF2-40B4-BE49-F238E27FC236}">
                <a16:creationId xmlns:a16="http://schemas.microsoft.com/office/drawing/2014/main" id="{D035C9EF-7689-4595-A053-5E4F2BED603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61" t="6484" r="33839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A89232C-793A-4825-B5A4-44237CFE6AD8}"/>
              </a:ext>
            </a:extLst>
          </p:cNvPr>
          <p:cNvSpPr/>
          <p:nvPr/>
        </p:nvSpPr>
        <p:spPr>
          <a:xfrm>
            <a:off x="0" y="0"/>
            <a:ext cx="4216400" cy="6839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CA93B5-79B6-40EA-9980-3A2DC31E74B6}"/>
              </a:ext>
            </a:extLst>
          </p:cNvPr>
          <p:cNvSpPr/>
          <p:nvPr/>
        </p:nvSpPr>
        <p:spPr>
          <a:xfrm>
            <a:off x="3995512" y="-18288"/>
            <a:ext cx="8196488" cy="687628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9E01EE-E9F0-40B1-A975-B560D839B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6518" y="533083"/>
            <a:ext cx="7317002" cy="824093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Paul’s Sermon </a:t>
            </a:r>
            <a:r>
              <a:rPr lang="en-US" sz="3400" dirty="0">
                <a:solidFill>
                  <a:srgbClr val="FF0000"/>
                </a:solidFill>
                <a:latin typeface="Britannic Bold" panose="020B0903060703020204" pitchFamily="34" charset="0"/>
              </a:rPr>
              <a:t>16-41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6B636B-2190-4865-8EEB-DC1F576E46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788160"/>
            <a:ext cx="11094260" cy="4292904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—"/>
            </a:pPr>
            <a:r>
              <a:rPr lang="en-US" sz="3200" dirty="0">
                <a:latin typeface="Georgia" panose="02040502050405020303" pitchFamily="18" charset="0"/>
              </a:rPr>
              <a:t>History of Israel: God’s promises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—"/>
            </a:pPr>
            <a:r>
              <a:rPr lang="en-US" sz="3000" dirty="0">
                <a:latin typeface="Georgia" panose="02040502050405020303" pitchFamily="18" charset="0"/>
              </a:rPr>
              <a:t>God always kept His word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—"/>
            </a:pPr>
            <a:r>
              <a:rPr lang="en-US" sz="3000" dirty="0">
                <a:latin typeface="Georgia" panose="02040502050405020303" pitchFamily="18" charset="0"/>
              </a:rPr>
              <a:t>Promises to Abraham, David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—"/>
            </a:pPr>
            <a:r>
              <a:rPr lang="en-US" sz="3000" dirty="0">
                <a:latin typeface="Georgia" panose="02040502050405020303" pitchFamily="18" charset="0"/>
              </a:rPr>
              <a:t>God has sent His promised Savior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—"/>
            </a:pPr>
            <a:r>
              <a:rPr lang="en-US" sz="3000" dirty="0">
                <a:latin typeface="Georgia" panose="02040502050405020303" pitchFamily="18" charset="0"/>
              </a:rPr>
              <a:t>Jerusalem rejected/Jesus fulfilled all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—"/>
            </a:pPr>
            <a:r>
              <a:rPr lang="en-US" sz="3000" dirty="0">
                <a:latin typeface="Georgia" panose="02040502050405020303" pitchFamily="18" charset="0"/>
              </a:rPr>
              <a:t>Promise of forgiveness – all who believe</a:t>
            </a: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—"/>
            </a:pPr>
            <a:r>
              <a:rPr lang="en-US" sz="3200" dirty="0">
                <a:latin typeface="Georgia" panose="02040502050405020303" pitchFamily="18" charset="0"/>
              </a:rPr>
              <a:t>Warning: Don’t you also be scoffers (Habakkuk 1:5)</a:t>
            </a:r>
          </a:p>
        </p:txBody>
      </p:sp>
    </p:spTree>
    <p:extLst>
      <p:ext uri="{BB962C8B-B14F-4D97-AF65-F5344CB8AC3E}">
        <p14:creationId xmlns:p14="http://schemas.microsoft.com/office/powerpoint/2010/main" val="926064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E91DC736-0EF8-4F87-9146-EBF1D2EE4D3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A picture containing sky, water, nature, outdoor&#10;&#10;Description automatically generated">
            <a:extLst>
              <a:ext uri="{FF2B5EF4-FFF2-40B4-BE49-F238E27FC236}">
                <a16:creationId xmlns:a16="http://schemas.microsoft.com/office/drawing/2014/main" id="{D035C9EF-7689-4595-A053-5E4F2BED603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61" t="6484" r="33839" b="1"/>
          <a:stretch/>
        </p:blipFill>
        <p:spPr>
          <a:xfrm>
            <a:off x="3523488" y="10"/>
            <a:ext cx="8668512" cy="6857990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097CD68E-23E3-4007-8847-CD0944C4F7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9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AF2F604E-43BE-4DC3-B983-E071523364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59921" y="346791"/>
            <a:ext cx="146304" cy="70408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08C9B587-E65E-4B52-B37C-ABEBB6E879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1029" y="4546920"/>
            <a:ext cx="3977640" cy="18288"/>
          </a:xfrm>
          <a:prstGeom prst="rect">
            <a:avLst/>
          </a:prstGeom>
          <a:solidFill>
            <a:srgbClr val="D5D5D5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A89232C-793A-4825-B5A4-44237CFE6AD8}"/>
              </a:ext>
            </a:extLst>
          </p:cNvPr>
          <p:cNvSpPr/>
          <p:nvPr/>
        </p:nvSpPr>
        <p:spPr>
          <a:xfrm>
            <a:off x="0" y="0"/>
            <a:ext cx="4216400" cy="68397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9CA93B5-79B6-40EA-9980-3A2DC31E74B6}"/>
              </a:ext>
            </a:extLst>
          </p:cNvPr>
          <p:cNvSpPr/>
          <p:nvPr/>
        </p:nvSpPr>
        <p:spPr>
          <a:xfrm>
            <a:off x="3995512" y="-18288"/>
            <a:ext cx="8196488" cy="6876288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49E01EE-E9F0-40B1-A975-B560D839B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26518" y="533083"/>
            <a:ext cx="7317002" cy="824093"/>
          </a:xfrm>
        </p:spPr>
        <p:txBody>
          <a:bodyPr anchor="ctr">
            <a:normAutofit/>
          </a:bodyPr>
          <a:lstStyle/>
          <a:p>
            <a:pPr algn="l"/>
            <a:r>
              <a:rPr lang="en-US" sz="4000" dirty="0">
                <a:latin typeface="Britannic Bold" panose="020B0903060703020204" pitchFamily="34" charset="0"/>
              </a:rPr>
              <a:t>Immediate Aftermath </a:t>
            </a:r>
            <a:r>
              <a:rPr lang="en-US" sz="3400" dirty="0">
                <a:solidFill>
                  <a:srgbClr val="FF0000"/>
                </a:solidFill>
                <a:latin typeface="Britannic Bold" panose="020B0903060703020204" pitchFamily="34" charset="0"/>
              </a:rPr>
              <a:t>42-52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6B636B-2190-4865-8EEB-DC1F576E46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77980" y="1982860"/>
            <a:ext cx="11094260" cy="4098204"/>
          </a:xfrm>
        </p:spPr>
        <p:txBody>
          <a:bodyPr>
            <a:normAutofit/>
          </a:bodyPr>
          <a:lstStyle/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—"/>
            </a:pPr>
            <a:r>
              <a:rPr lang="en-US" sz="3200" dirty="0">
                <a:latin typeface="Georgia" panose="02040502050405020303" pitchFamily="18" charset="0"/>
              </a:rPr>
              <a:t>Positive initial response: hear more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—"/>
            </a:pPr>
            <a:r>
              <a:rPr lang="en-US" sz="3000" dirty="0">
                <a:latin typeface="Georgia" panose="02040502050405020303" pitchFamily="18" charset="0"/>
              </a:rPr>
              <a:t>Next sabbath: standing room only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—"/>
            </a:pPr>
            <a:r>
              <a:rPr lang="en-US" sz="3000" dirty="0">
                <a:latin typeface="Georgia" panose="02040502050405020303" pitchFamily="18" charset="0"/>
              </a:rPr>
              <a:t>Jealousy of the Jews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—"/>
            </a:pPr>
            <a:r>
              <a:rPr lang="en-US" sz="3000" dirty="0">
                <a:latin typeface="Georgia" panose="02040502050405020303" pitchFamily="18" charset="0"/>
              </a:rPr>
              <a:t>Paul and Barnabas: bold response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—"/>
            </a:pPr>
            <a:r>
              <a:rPr lang="en-US" sz="3000" dirty="0">
                <a:latin typeface="Georgia" panose="02040502050405020303" pitchFamily="18" charset="0"/>
              </a:rPr>
              <a:t>God’s command: turn to the Gentiles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—"/>
            </a:pPr>
            <a:r>
              <a:rPr lang="en-US" sz="3000" dirty="0">
                <a:latin typeface="Georgia" panose="02040502050405020303" pitchFamily="18" charset="0"/>
              </a:rPr>
              <a:t>Unworthy of eternal life</a:t>
            </a:r>
          </a:p>
          <a:p>
            <a:pPr marL="457200" indent="-457200" algn="l">
              <a:buClr>
                <a:srgbClr val="FF0000"/>
              </a:buClr>
              <a:buFont typeface="Calibri" panose="020F0502020204030204" pitchFamily="34" charset="0"/>
              <a:buChar char="—"/>
            </a:pPr>
            <a:r>
              <a:rPr lang="en-US" sz="3200" dirty="0">
                <a:latin typeface="Georgia" panose="02040502050405020303" pitchFamily="18" charset="0"/>
              </a:rPr>
              <a:t>Joy of Gentiles/Jews stir up more trouble</a:t>
            </a:r>
          </a:p>
          <a:p>
            <a:pPr marL="914400" lvl="1" indent="-457200" algn="l">
              <a:buClr>
                <a:srgbClr val="00B0F0"/>
              </a:buClr>
              <a:buFont typeface="Calibri" panose="020F0502020204030204" pitchFamily="34" charset="0"/>
              <a:buChar char="—"/>
            </a:pPr>
            <a:endParaRPr lang="en-US" sz="3000" dirty="0">
              <a:latin typeface="Georgia" panose="020405020504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717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A picture containing sky, water, nature, outdoor&#10;&#10;Description automatically generated">
            <a:extLst>
              <a:ext uri="{FF2B5EF4-FFF2-40B4-BE49-F238E27FC236}">
                <a16:creationId xmlns:a16="http://schemas.microsoft.com/office/drawing/2014/main" id="{D035C9EF-7689-4595-A053-5E4F2BED60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460248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49E01EE-E9F0-40B1-A975-B560D839B9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602480"/>
            <a:ext cx="9144000" cy="1645920"/>
          </a:xfrm>
        </p:spPr>
        <p:txBody>
          <a:bodyPr anchor="ctr">
            <a:normAutofit/>
          </a:bodyPr>
          <a:lstStyle/>
          <a:p>
            <a:pPr>
              <a:spcBef>
                <a:spcPts val="400"/>
              </a:spcBef>
            </a:pPr>
            <a:r>
              <a:rPr lang="en-US" sz="5400" dirty="0">
                <a:latin typeface="Britannic Bold" panose="020B0903060703020204" pitchFamily="34" charset="0"/>
              </a:rPr>
              <a:t>Mission Possible</a:t>
            </a:r>
            <a:br>
              <a:rPr lang="en-US" sz="4400" dirty="0">
                <a:latin typeface="Britannic Bold" panose="020B0903060703020204" pitchFamily="34" charset="0"/>
              </a:rPr>
            </a:br>
            <a:r>
              <a:rPr lang="en-US" sz="3600" i="1" dirty="0">
                <a:latin typeface="Georgia" panose="02040502050405020303" pitchFamily="18" charset="0"/>
              </a:rPr>
              <a:t>The Gospel in New Territory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6B636B-2190-4865-8EEB-DC1F576E46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6024878"/>
            <a:ext cx="9144000" cy="629921"/>
          </a:xfrm>
        </p:spPr>
        <p:txBody>
          <a:bodyPr anchor="ctr">
            <a:normAutofit/>
          </a:bodyPr>
          <a:lstStyle/>
          <a:p>
            <a:r>
              <a:rPr lang="en-US" sz="3600" dirty="0">
                <a:latin typeface="Georgia" panose="02040502050405020303" pitchFamily="18" charset="0"/>
              </a:rPr>
              <a:t>Acts 13:1-52</a:t>
            </a:r>
          </a:p>
        </p:txBody>
      </p:sp>
    </p:spTree>
    <p:extLst>
      <p:ext uri="{BB962C8B-B14F-4D97-AF65-F5344CB8AC3E}">
        <p14:creationId xmlns:p14="http://schemas.microsoft.com/office/powerpoint/2010/main" val="28500999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768</TotalTime>
  <Words>211</Words>
  <Application>Microsoft Office PowerPoint</Application>
  <PresentationFormat>Widescreen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Britannic Bold</vt:lpstr>
      <vt:lpstr>Calibri</vt:lpstr>
      <vt:lpstr>Calibri Light</vt:lpstr>
      <vt:lpstr>Georgia</vt:lpstr>
      <vt:lpstr>Office Theme</vt:lpstr>
      <vt:lpstr>Mission Possible The Gospel in New Territory</vt:lpstr>
      <vt:lpstr>Selected for the Mission 1-3</vt:lpstr>
      <vt:lpstr>First Stop: Cyprus  4-12</vt:lpstr>
      <vt:lpstr>North to Mainland 13-15</vt:lpstr>
      <vt:lpstr>Paul’s Sermon 16-41</vt:lpstr>
      <vt:lpstr>Immediate Aftermath 42-52</vt:lpstr>
      <vt:lpstr>Mission Possible The Gospel in New Territory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Gospel in New Territory</dc:title>
  <dc:creator>PAUL BAILEY</dc:creator>
  <cp:lastModifiedBy>PAUL BAILEY</cp:lastModifiedBy>
  <cp:revision>2</cp:revision>
  <dcterms:created xsi:type="dcterms:W3CDTF">2022-04-17T04:56:25Z</dcterms:created>
  <dcterms:modified xsi:type="dcterms:W3CDTF">2022-05-21T21:27:46Z</dcterms:modified>
</cp:coreProperties>
</file>