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9" r:id="rId3"/>
    <p:sldId id="272" r:id="rId4"/>
    <p:sldId id="270" r:id="rId5"/>
    <p:sldId id="271" r:id="rId6"/>
    <p:sldId id="273" r:id="rId7"/>
    <p:sldId id="274" r:id="rId8"/>
    <p:sldId id="275" r:id="rId9"/>
    <p:sldId id="276" r:id="rId10"/>
    <p:sldId id="277" r:id="rId11"/>
    <p:sldId id="278" r:id="rId12"/>
    <p:sldId id="279"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08E58F-CAEA-4ACC-9232-68B3FA393734}" v="2343" dt="2022-08-28T17:40:34.3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631" autoAdjust="0"/>
    <p:restoredTop sz="94660"/>
  </p:normalViewPr>
  <p:slideViewPr>
    <p:cSldViewPr snapToGrid="0">
      <p:cViewPr varScale="1">
        <p:scale>
          <a:sx n="63" d="100"/>
          <a:sy n="63" d="100"/>
        </p:scale>
        <p:origin x="28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5ECE4-AB1D-919A-5617-0DB0BAE6A86B}"/>
              </a:ext>
            </a:extLst>
          </p:cNvPr>
          <p:cNvSpPr>
            <a:spLocks noGrp="1"/>
          </p:cNvSpPr>
          <p:nvPr>
            <p:ph type="ctrTitle" hasCustomPrompt="1"/>
          </p:nvPr>
        </p:nvSpPr>
        <p:spPr>
          <a:xfrm>
            <a:off x="1524000" y="4969566"/>
            <a:ext cx="9144000" cy="796580"/>
          </a:xfrm>
        </p:spPr>
        <p:txBody>
          <a:bodyPr anchor="b">
            <a:normAutofit/>
          </a:bodyPr>
          <a:lstStyle>
            <a:lvl1pPr algn="ctr">
              <a:defRPr sz="4400">
                <a:latin typeface="Britannic Bold" panose="020B0903060703020204" pitchFamily="34" charset="0"/>
              </a:defRPr>
            </a:lvl1pPr>
          </a:lstStyle>
          <a:p>
            <a:r>
              <a:rPr lang="en-US" dirty="0"/>
              <a:t>Master title style</a:t>
            </a:r>
          </a:p>
        </p:txBody>
      </p:sp>
      <p:sp>
        <p:nvSpPr>
          <p:cNvPr id="3" name="Subtitle 2">
            <a:extLst>
              <a:ext uri="{FF2B5EF4-FFF2-40B4-BE49-F238E27FC236}">
                <a16:creationId xmlns:a16="http://schemas.microsoft.com/office/drawing/2014/main" id="{DC17F330-C247-91EE-2F2B-36C3390B9388}"/>
              </a:ext>
            </a:extLst>
          </p:cNvPr>
          <p:cNvSpPr>
            <a:spLocks noGrp="1"/>
          </p:cNvSpPr>
          <p:nvPr>
            <p:ph type="subTitle" idx="1" hasCustomPrompt="1"/>
          </p:nvPr>
        </p:nvSpPr>
        <p:spPr>
          <a:xfrm>
            <a:off x="1524000" y="5766146"/>
            <a:ext cx="9144000" cy="665922"/>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Master subtitle style</a:t>
            </a:r>
          </a:p>
        </p:txBody>
      </p:sp>
    </p:spTree>
    <p:extLst>
      <p:ext uri="{BB962C8B-B14F-4D97-AF65-F5344CB8AC3E}">
        <p14:creationId xmlns:p14="http://schemas.microsoft.com/office/powerpoint/2010/main" val="784957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45802-2F1D-6C0C-B46F-556E79F5E9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DFE53C-2013-3ADE-B7CA-E9C8FC4B26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625FCD-12BD-B2FF-A958-1D6DE9D04B8E}"/>
              </a:ext>
            </a:extLst>
          </p:cNvPr>
          <p:cNvSpPr>
            <a:spLocks noGrp="1"/>
          </p:cNvSpPr>
          <p:nvPr>
            <p:ph type="dt" sz="half" idx="10"/>
          </p:nvPr>
        </p:nvSpPr>
        <p:spPr>
          <a:xfrm>
            <a:off x="838200" y="6356350"/>
            <a:ext cx="2743200" cy="365125"/>
          </a:xfrm>
          <a:prstGeom prst="rect">
            <a:avLst/>
          </a:prstGeom>
        </p:spPr>
        <p:txBody>
          <a:bodyPr/>
          <a:lstStyle/>
          <a:p>
            <a:fld id="{8CDA045E-0111-4E8E-AA61-F67F057CB8F9}" type="datetimeFigureOut">
              <a:rPr lang="en-US" smtClean="0"/>
              <a:t>10/1/2022</a:t>
            </a:fld>
            <a:endParaRPr lang="en-US"/>
          </a:p>
        </p:txBody>
      </p:sp>
      <p:sp>
        <p:nvSpPr>
          <p:cNvPr id="5" name="Footer Placeholder 4">
            <a:extLst>
              <a:ext uri="{FF2B5EF4-FFF2-40B4-BE49-F238E27FC236}">
                <a16:creationId xmlns:a16="http://schemas.microsoft.com/office/drawing/2014/main" id="{1F50235E-CB75-AD22-731F-AFD15BD3EEC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719ABEB-9DE3-7898-DEEA-511CEDDB1DCD}"/>
              </a:ext>
            </a:extLst>
          </p:cNvPr>
          <p:cNvSpPr>
            <a:spLocks noGrp="1"/>
          </p:cNvSpPr>
          <p:nvPr>
            <p:ph type="sldNum" sz="quarter" idx="12"/>
          </p:nvPr>
        </p:nvSpPr>
        <p:spPr>
          <a:xfrm>
            <a:off x="8610600" y="6356350"/>
            <a:ext cx="2743200" cy="365125"/>
          </a:xfrm>
          <a:prstGeom prst="rect">
            <a:avLst/>
          </a:prstGeom>
        </p:spPr>
        <p:txBody>
          <a:bodyPr/>
          <a:lstStyle/>
          <a:p>
            <a:fld id="{7AC73B41-599F-40E7-B26E-CC1DBCF3A93F}" type="slidenum">
              <a:rPr lang="en-US" smtClean="0"/>
              <a:t>‹#›</a:t>
            </a:fld>
            <a:endParaRPr lang="en-US"/>
          </a:p>
        </p:txBody>
      </p:sp>
    </p:spTree>
    <p:extLst>
      <p:ext uri="{BB962C8B-B14F-4D97-AF65-F5344CB8AC3E}">
        <p14:creationId xmlns:p14="http://schemas.microsoft.com/office/powerpoint/2010/main" val="3140627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AE978C-5703-F20F-58E7-7B251D6B6D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002811-9075-0822-5A5A-C2E50D22ED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D6C720-00AB-0AC1-1715-507D663653AF}"/>
              </a:ext>
            </a:extLst>
          </p:cNvPr>
          <p:cNvSpPr>
            <a:spLocks noGrp="1"/>
          </p:cNvSpPr>
          <p:nvPr>
            <p:ph type="dt" sz="half" idx="10"/>
          </p:nvPr>
        </p:nvSpPr>
        <p:spPr>
          <a:xfrm>
            <a:off x="838200" y="6356350"/>
            <a:ext cx="2743200" cy="365125"/>
          </a:xfrm>
          <a:prstGeom prst="rect">
            <a:avLst/>
          </a:prstGeom>
        </p:spPr>
        <p:txBody>
          <a:bodyPr/>
          <a:lstStyle/>
          <a:p>
            <a:fld id="{8CDA045E-0111-4E8E-AA61-F67F057CB8F9}" type="datetimeFigureOut">
              <a:rPr lang="en-US" smtClean="0"/>
              <a:t>10/1/2022</a:t>
            </a:fld>
            <a:endParaRPr lang="en-US"/>
          </a:p>
        </p:txBody>
      </p:sp>
      <p:sp>
        <p:nvSpPr>
          <p:cNvPr id="5" name="Footer Placeholder 4">
            <a:extLst>
              <a:ext uri="{FF2B5EF4-FFF2-40B4-BE49-F238E27FC236}">
                <a16:creationId xmlns:a16="http://schemas.microsoft.com/office/drawing/2014/main" id="{BAABCAAE-F69D-2AF8-57C7-51186CA8ECB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E6CE1D1-23D8-1414-A4D0-FB6E9144E063}"/>
              </a:ext>
            </a:extLst>
          </p:cNvPr>
          <p:cNvSpPr>
            <a:spLocks noGrp="1"/>
          </p:cNvSpPr>
          <p:nvPr>
            <p:ph type="sldNum" sz="quarter" idx="12"/>
          </p:nvPr>
        </p:nvSpPr>
        <p:spPr>
          <a:xfrm>
            <a:off x="8610600" y="6356350"/>
            <a:ext cx="2743200" cy="365125"/>
          </a:xfrm>
          <a:prstGeom prst="rect">
            <a:avLst/>
          </a:prstGeom>
        </p:spPr>
        <p:txBody>
          <a:bodyPr/>
          <a:lstStyle/>
          <a:p>
            <a:fld id="{7AC73B41-599F-40E7-B26E-CC1DBCF3A93F}" type="slidenum">
              <a:rPr lang="en-US" smtClean="0"/>
              <a:t>‹#›</a:t>
            </a:fld>
            <a:endParaRPr lang="en-US"/>
          </a:p>
        </p:txBody>
      </p:sp>
    </p:spTree>
    <p:extLst>
      <p:ext uri="{BB962C8B-B14F-4D97-AF65-F5344CB8AC3E}">
        <p14:creationId xmlns:p14="http://schemas.microsoft.com/office/powerpoint/2010/main" val="824117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BA733-4428-A75A-3162-2CD859A8A90C}"/>
              </a:ext>
            </a:extLst>
          </p:cNvPr>
          <p:cNvSpPr>
            <a:spLocks noGrp="1"/>
          </p:cNvSpPr>
          <p:nvPr>
            <p:ph type="title" hasCustomPrompt="1"/>
          </p:nvPr>
        </p:nvSpPr>
        <p:spPr/>
        <p:txBody>
          <a:bodyPr/>
          <a:lstStyle/>
          <a:p>
            <a:r>
              <a:rPr lang="en-US" dirty="0"/>
              <a:t>Master title style</a:t>
            </a:r>
          </a:p>
        </p:txBody>
      </p:sp>
      <p:sp>
        <p:nvSpPr>
          <p:cNvPr id="3" name="Content Placeholder 2">
            <a:extLst>
              <a:ext uri="{FF2B5EF4-FFF2-40B4-BE49-F238E27FC236}">
                <a16:creationId xmlns:a16="http://schemas.microsoft.com/office/drawing/2014/main" id="{D0B22031-2423-E684-D07A-96BC6E5EF672}"/>
              </a:ext>
            </a:extLst>
          </p:cNvPr>
          <p:cNvSpPr>
            <a:spLocks noGrp="1"/>
          </p:cNvSpPr>
          <p:nvPr>
            <p:ph idx="1" hasCustomPrompt="1"/>
          </p:nvPr>
        </p:nvSpPr>
        <p:spPr/>
        <p:txBody>
          <a:bodyPr/>
          <a:lstStyle/>
          <a:p>
            <a:pPr lvl="0"/>
            <a:r>
              <a:rPr lang="en-US" dirty="0"/>
              <a:t>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822244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9B544-FEC3-855E-C7D6-00D477BD5B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0550C7-9315-39FB-8233-0A14969166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0B4B60-EF49-73D3-AC78-FDA7040F4931}"/>
              </a:ext>
            </a:extLst>
          </p:cNvPr>
          <p:cNvSpPr>
            <a:spLocks noGrp="1"/>
          </p:cNvSpPr>
          <p:nvPr>
            <p:ph type="dt" sz="half" idx="10"/>
          </p:nvPr>
        </p:nvSpPr>
        <p:spPr>
          <a:xfrm>
            <a:off x="838200" y="6356350"/>
            <a:ext cx="2743200" cy="365125"/>
          </a:xfrm>
          <a:prstGeom prst="rect">
            <a:avLst/>
          </a:prstGeom>
        </p:spPr>
        <p:txBody>
          <a:bodyPr/>
          <a:lstStyle/>
          <a:p>
            <a:fld id="{8CDA045E-0111-4E8E-AA61-F67F057CB8F9}" type="datetimeFigureOut">
              <a:rPr lang="en-US" smtClean="0"/>
              <a:t>10/1/2022</a:t>
            </a:fld>
            <a:endParaRPr lang="en-US"/>
          </a:p>
        </p:txBody>
      </p:sp>
      <p:sp>
        <p:nvSpPr>
          <p:cNvPr id="5" name="Footer Placeholder 4">
            <a:extLst>
              <a:ext uri="{FF2B5EF4-FFF2-40B4-BE49-F238E27FC236}">
                <a16:creationId xmlns:a16="http://schemas.microsoft.com/office/drawing/2014/main" id="{A02B5BB5-FF25-86C7-7AF1-1BDAE693784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6EBED49-4EAE-3C10-E784-DEC1F1A1E8FF}"/>
              </a:ext>
            </a:extLst>
          </p:cNvPr>
          <p:cNvSpPr>
            <a:spLocks noGrp="1"/>
          </p:cNvSpPr>
          <p:nvPr>
            <p:ph type="sldNum" sz="quarter" idx="12"/>
          </p:nvPr>
        </p:nvSpPr>
        <p:spPr>
          <a:xfrm>
            <a:off x="8610600" y="6356350"/>
            <a:ext cx="2743200" cy="365125"/>
          </a:xfrm>
          <a:prstGeom prst="rect">
            <a:avLst/>
          </a:prstGeom>
        </p:spPr>
        <p:txBody>
          <a:bodyPr/>
          <a:lstStyle/>
          <a:p>
            <a:fld id="{7AC73B41-599F-40E7-B26E-CC1DBCF3A93F}" type="slidenum">
              <a:rPr lang="en-US" smtClean="0"/>
              <a:t>‹#›</a:t>
            </a:fld>
            <a:endParaRPr lang="en-US"/>
          </a:p>
        </p:txBody>
      </p:sp>
    </p:spTree>
    <p:extLst>
      <p:ext uri="{BB962C8B-B14F-4D97-AF65-F5344CB8AC3E}">
        <p14:creationId xmlns:p14="http://schemas.microsoft.com/office/powerpoint/2010/main" val="3263103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B5599-786F-49C4-47EC-ADA18BB953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3BF774-B008-ED37-2523-E8E66D397F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3BF2E4-6E31-5CE3-0F08-AF56B3B157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D48312-F3DB-66D0-36E9-A2E0A704F934}"/>
              </a:ext>
            </a:extLst>
          </p:cNvPr>
          <p:cNvSpPr>
            <a:spLocks noGrp="1"/>
          </p:cNvSpPr>
          <p:nvPr>
            <p:ph type="dt" sz="half" idx="10"/>
          </p:nvPr>
        </p:nvSpPr>
        <p:spPr>
          <a:xfrm>
            <a:off x="838200" y="6356350"/>
            <a:ext cx="2743200" cy="365125"/>
          </a:xfrm>
          <a:prstGeom prst="rect">
            <a:avLst/>
          </a:prstGeom>
        </p:spPr>
        <p:txBody>
          <a:bodyPr/>
          <a:lstStyle/>
          <a:p>
            <a:fld id="{8CDA045E-0111-4E8E-AA61-F67F057CB8F9}" type="datetimeFigureOut">
              <a:rPr lang="en-US" smtClean="0"/>
              <a:t>10/1/2022</a:t>
            </a:fld>
            <a:endParaRPr lang="en-US"/>
          </a:p>
        </p:txBody>
      </p:sp>
      <p:sp>
        <p:nvSpPr>
          <p:cNvPr id="6" name="Footer Placeholder 5">
            <a:extLst>
              <a:ext uri="{FF2B5EF4-FFF2-40B4-BE49-F238E27FC236}">
                <a16:creationId xmlns:a16="http://schemas.microsoft.com/office/drawing/2014/main" id="{8276F13F-14A0-B469-3A27-218B2B826BF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EFDC369-F606-EEE9-5075-3F1B7B121D10}"/>
              </a:ext>
            </a:extLst>
          </p:cNvPr>
          <p:cNvSpPr>
            <a:spLocks noGrp="1"/>
          </p:cNvSpPr>
          <p:nvPr>
            <p:ph type="sldNum" sz="quarter" idx="12"/>
          </p:nvPr>
        </p:nvSpPr>
        <p:spPr>
          <a:xfrm>
            <a:off x="8610600" y="6356350"/>
            <a:ext cx="2743200" cy="365125"/>
          </a:xfrm>
          <a:prstGeom prst="rect">
            <a:avLst/>
          </a:prstGeom>
        </p:spPr>
        <p:txBody>
          <a:bodyPr/>
          <a:lstStyle/>
          <a:p>
            <a:fld id="{7AC73B41-599F-40E7-B26E-CC1DBCF3A93F}" type="slidenum">
              <a:rPr lang="en-US" smtClean="0"/>
              <a:t>‹#›</a:t>
            </a:fld>
            <a:endParaRPr lang="en-US"/>
          </a:p>
        </p:txBody>
      </p:sp>
    </p:spTree>
    <p:extLst>
      <p:ext uri="{BB962C8B-B14F-4D97-AF65-F5344CB8AC3E}">
        <p14:creationId xmlns:p14="http://schemas.microsoft.com/office/powerpoint/2010/main" val="216824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CEA5C-C937-D6DF-455B-519C837A28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C828BE-1031-1AA4-2E85-E1BEEBFA45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61B65A-C2A8-8A81-4E23-85574DAFC1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ED4C7F-E908-9CCE-88DB-55E5014580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9E8B11-A674-CE0D-76F8-71A0BE8AFC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950CA8-167B-5C93-76E3-9E5A89517135}"/>
              </a:ext>
            </a:extLst>
          </p:cNvPr>
          <p:cNvSpPr>
            <a:spLocks noGrp="1"/>
          </p:cNvSpPr>
          <p:nvPr>
            <p:ph type="dt" sz="half" idx="10"/>
          </p:nvPr>
        </p:nvSpPr>
        <p:spPr>
          <a:xfrm>
            <a:off x="838200" y="6356350"/>
            <a:ext cx="2743200" cy="365125"/>
          </a:xfrm>
          <a:prstGeom prst="rect">
            <a:avLst/>
          </a:prstGeom>
        </p:spPr>
        <p:txBody>
          <a:bodyPr/>
          <a:lstStyle/>
          <a:p>
            <a:fld id="{8CDA045E-0111-4E8E-AA61-F67F057CB8F9}" type="datetimeFigureOut">
              <a:rPr lang="en-US" smtClean="0"/>
              <a:t>10/1/2022</a:t>
            </a:fld>
            <a:endParaRPr lang="en-US"/>
          </a:p>
        </p:txBody>
      </p:sp>
      <p:sp>
        <p:nvSpPr>
          <p:cNvPr id="8" name="Footer Placeholder 7">
            <a:extLst>
              <a:ext uri="{FF2B5EF4-FFF2-40B4-BE49-F238E27FC236}">
                <a16:creationId xmlns:a16="http://schemas.microsoft.com/office/drawing/2014/main" id="{08336849-8C75-69B8-CBC9-D3C7109DB23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0F561829-FAC4-6701-6E09-CD98CFD6B2EF}"/>
              </a:ext>
            </a:extLst>
          </p:cNvPr>
          <p:cNvSpPr>
            <a:spLocks noGrp="1"/>
          </p:cNvSpPr>
          <p:nvPr>
            <p:ph type="sldNum" sz="quarter" idx="12"/>
          </p:nvPr>
        </p:nvSpPr>
        <p:spPr>
          <a:xfrm>
            <a:off x="8610600" y="6356350"/>
            <a:ext cx="2743200" cy="365125"/>
          </a:xfrm>
          <a:prstGeom prst="rect">
            <a:avLst/>
          </a:prstGeom>
        </p:spPr>
        <p:txBody>
          <a:bodyPr/>
          <a:lstStyle/>
          <a:p>
            <a:fld id="{7AC73B41-599F-40E7-B26E-CC1DBCF3A93F}" type="slidenum">
              <a:rPr lang="en-US" smtClean="0"/>
              <a:t>‹#›</a:t>
            </a:fld>
            <a:endParaRPr lang="en-US"/>
          </a:p>
        </p:txBody>
      </p:sp>
    </p:spTree>
    <p:extLst>
      <p:ext uri="{BB962C8B-B14F-4D97-AF65-F5344CB8AC3E}">
        <p14:creationId xmlns:p14="http://schemas.microsoft.com/office/powerpoint/2010/main" val="3514586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6F8E4-F51E-EFD8-BF4B-5C2CA82F6C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E1B1A2-35E0-C44D-68B7-4EFC4295C969}"/>
              </a:ext>
            </a:extLst>
          </p:cNvPr>
          <p:cNvSpPr>
            <a:spLocks noGrp="1"/>
          </p:cNvSpPr>
          <p:nvPr>
            <p:ph type="dt" sz="half" idx="10"/>
          </p:nvPr>
        </p:nvSpPr>
        <p:spPr>
          <a:xfrm>
            <a:off x="838200" y="6356350"/>
            <a:ext cx="2743200" cy="365125"/>
          </a:xfrm>
          <a:prstGeom prst="rect">
            <a:avLst/>
          </a:prstGeom>
        </p:spPr>
        <p:txBody>
          <a:bodyPr/>
          <a:lstStyle/>
          <a:p>
            <a:fld id="{8CDA045E-0111-4E8E-AA61-F67F057CB8F9}" type="datetimeFigureOut">
              <a:rPr lang="en-US" smtClean="0"/>
              <a:t>10/1/2022</a:t>
            </a:fld>
            <a:endParaRPr lang="en-US"/>
          </a:p>
        </p:txBody>
      </p:sp>
      <p:sp>
        <p:nvSpPr>
          <p:cNvPr id="4" name="Footer Placeholder 3">
            <a:extLst>
              <a:ext uri="{FF2B5EF4-FFF2-40B4-BE49-F238E27FC236}">
                <a16:creationId xmlns:a16="http://schemas.microsoft.com/office/drawing/2014/main" id="{C3B40D51-BE4B-4FC5-EB4D-3396CE6A8FD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69C8930-8CB8-F2DD-5C54-A7A2D3639EEF}"/>
              </a:ext>
            </a:extLst>
          </p:cNvPr>
          <p:cNvSpPr>
            <a:spLocks noGrp="1"/>
          </p:cNvSpPr>
          <p:nvPr>
            <p:ph type="sldNum" sz="quarter" idx="12"/>
          </p:nvPr>
        </p:nvSpPr>
        <p:spPr>
          <a:xfrm>
            <a:off x="8610600" y="6356350"/>
            <a:ext cx="2743200" cy="365125"/>
          </a:xfrm>
          <a:prstGeom prst="rect">
            <a:avLst/>
          </a:prstGeom>
        </p:spPr>
        <p:txBody>
          <a:bodyPr/>
          <a:lstStyle/>
          <a:p>
            <a:fld id="{7AC73B41-599F-40E7-B26E-CC1DBCF3A93F}" type="slidenum">
              <a:rPr lang="en-US" smtClean="0"/>
              <a:t>‹#›</a:t>
            </a:fld>
            <a:endParaRPr lang="en-US"/>
          </a:p>
        </p:txBody>
      </p:sp>
    </p:spTree>
    <p:extLst>
      <p:ext uri="{BB962C8B-B14F-4D97-AF65-F5344CB8AC3E}">
        <p14:creationId xmlns:p14="http://schemas.microsoft.com/office/powerpoint/2010/main" val="815833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C7FC89-D5A9-E011-0F0A-DB230ED02A3E}"/>
              </a:ext>
            </a:extLst>
          </p:cNvPr>
          <p:cNvSpPr>
            <a:spLocks noGrp="1"/>
          </p:cNvSpPr>
          <p:nvPr>
            <p:ph type="dt" sz="half" idx="10"/>
          </p:nvPr>
        </p:nvSpPr>
        <p:spPr>
          <a:xfrm>
            <a:off x="838200" y="6356350"/>
            <a:ext cx="2743200" cy="365125"/>
          </a:xfrm>
          <a:prstGeom prst="rect">
            <a:avLst/>
          </a:prstGeom>
        </p:spPr>
        <p:txBody>
          <a:bodyPr/>
          <a:lstStyle/>
          <a:p>
            <a:fld id="{8CDA045E-0111-4E8E-AA61-F67F057CB8F9}" type="datetimeFigureOut">
              <a:rPr lang="en-US" smtClean="0"/>
              <a:t>10/1/2022</a:t>
            </a:fld>
            <a:endParaRPr lang="en-US"/>
          </a:p>
        </p:txBody>
      </p:sp>
      <p:sp>
        <p:nvSpPr>
          <p:cNvPr id="3" name="Footer Placeholder 2">
            <a:extLst>
              <a:ext uri="{FF2B5EF4-FFF2-40B4-BE49-F238E27FC236}">
                <a16:creationId xmlns:a16="http://schemas.microsoft.com/office/drawing/2014/main" id="{67EC1EAF-EB67-05EB-1DB3-49EE37FFF82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EFABD85A-191A-5A45-13EB-4B5A305A8D44}"/>
              </a:ext>
            </a:extLst>
          </p:cNvPr>
          <p:cNvSpPr>
            <a:spLocks noGrp="1"/>
          </p:cNvSpPr>
          <p:nvPr>
            <p:ph type="sldNum" sz="quarter" idx="12"/>
          </p:nvPr>
        </p:nvSpPr>
        <p:spPr>
          <a:xfrm>
            <a:off x="8610600" y="6356350"/>
            <a:ext cx="2743200" cy="365125"/>
          </a:xfrm>
          <a:prstGeom prst="rect">
            <a:avLst/>
          </a:prstGeom>
        </p:spPr>
        <p:txBody>
          <a:bodyPr/>
          <a:lstStyle/>
          <a:p>
            <a:fld id="{7AC73B41-599F-40E7-B26E-CC1DBCF3A93F}" type="slidenum">
              <a:rPr lang="en-US" smtClean="0"/>
              <a:t>‹#›</a:t>
            </a:fld>
            <a:endParaRPr lang="en-US"/>
          </a:p>
        </p:txBody>
      </p:sp>
    </p:spTree>
    <p:extLst>
      <p:ext uri="{BB962C8B-B14F-4D97-AF65-F5344CB8AC3E}">
        <p14:creationId xmlns:p14="http://schemas.microsoft.com/office/powerpoint/2010/main" val="3637042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F2735-4E37-B52B-E3A3-65889E1A98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B96F9F-8738-7A69-0E5B-0DA6E2422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5805327-10F4-60D9-1ACB-DBE0B77E9D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C0FF46-A407-8709-6060-93E958CE527D}"/>
              </a:ext>
            </a:extLst>
          </p:cNvPr>
          <p:cNvSpPr>
            <a:spLocks noGrp="1"/>
          </p:cNvSpPr>
          <p:nvPr>
            <p:ph type="dt" sz="half" idx="10"/>
          </p:nvPr>
        </p:nvSpPr>
        <p:spPr>
          <a:xfrm>
            <a:off x="838200" y="6356350"/>
            <a:ext cx="2743200" cy="365125"/>
          </a:xfrm>
          <a:prstGeom prst="rect">
            <a:avLst/>
          </a:prstGeom>
        </p:spPr>
        <p:txBody>
          <a:bodyPr/>
          <a:lstStyle/>
          <a:p>
            <a:fld id="{8CDA045E-0111-4E8E-AA61-F67F057CB8F9}" type="datetimeFigureOut">
              <a:rPr lang="en-US" smtClean="0"/>
              <a:t>10/1/2022</a:t>
            </a:fld>
            <a:endParaRPr lang="en-US"/>
          </a:p>
        </p:txBody>
      </p:sp>
      <p:sp>
        <p:nvSpPr>
          <p:cNvPr id="6" name="Footer Placeholder 5">
            <a:extLst>
              <a:ext uri="{FF2B5EF4-FFF2-40B4-BE49-F238E27FC236}">
                <a16:creationId xmlns:a16="http://schemas.microsoft.com/office/drawing/2014/main" id="{5E924C08-48C5-7856-E853-352442BAA4B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5E67734-CBA5-9555-D484-BBB91C820448}"/>
              </a:ext>
            </a:extLst>
          </p:cNvPr>
          <p:cNvSpPr>
            <a:spLocks noGrp="1"/>
          </p:cNvSpPr>
          <p:nvPr>
            <p:ph type="sldNum" sz="quarter" idx="12"/>
          </p:nvPr>
        </p:nvSpPr>
        <p:spPr>
          <a:xfrm>
            <a:off x="8610600" y="6356350"/>
            <a:ext cx="2743200" cy="365125"/>
          </a:xfrm>
          <a:prstGeom prst="rect">
            <a:avLst/>
          </a:prstGeom>
        </p:spPr>
        <p:txBody>
          <a:bodyPr/>
          <a:lstStyle/>
          <a:p>
            <a:fld id="{7AC73B41-599F-40E7-B26E-CC1DBCF3A93F}" type="slidenum">
              <a:rPr lang="en-US" smtClean="0"/>
              <a:t>‹#›</a:t>
            </a:fld>
            <a:endParaRPr lang="en-US"/>
          </a:p>
        </p:txBody>
      </p:sp>
    </p:spTree>
    <p:extLst>
      <p:ext uri="{BB962C8B-B14F-4D97-AF65-F5344CB8AC3E}">
        <p14:creationId xmlns:p14="http://schemas.microsoft.com/office/powerpoint/2010/main" val="2883810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614EA-DD4D-8472-6E0B-0B2822C3F0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FCD9E6-7DA1-95C9-C7DD-02F79CFD65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6BB428-BFC2-6EA8-1657-7F98A2EF59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6D5652-BCF9-15FC-49F8-DDBCDDD50D3F}"/>
              </a:ext>
            </a:extLst>
          </p:cNvPr>
          <p:cNvSpPr>
            <a:spLocks noGrp="1"/>
          </p:cNvSpPr>
          <p:nvPr>
            <p:ph type="dt" sz="half" idx="10"/>
          </p:nvPr>
        </p:nvSpPr>
        <p:spPr>
          <a:xfrm>
            <a:off x="838200" y="6356350"/>
            <a:ext cx="2743200" cy="365125"/>
          </a:xfrm>
          <a:prstGeom prst="rect">
            <a:avLst/>
          </a:prstGeom>
        </p:spPr>
        <p:txBody>
          <a:bodyPr/>
          <a:lstStyle/>
          <a:p>
            <a:fld id="{8CDA045E-0111-4E8E-AA61-F67F057CB8F9}" type="datetimeFigureOut">
              <a:rPr lang="en-US" smtClean="0"/>
              <a:t>10/1/2022</a:t>
            </a:fld>
            <a:endParaRPr lang="en-US"/>
          </a:p>
        </p:txBody>
      </p:sp>
      <p:sp>
        <p:nvSpPr>
          <p:cNvPr id="6" name="Footer Placeholder 5">
            <a:extLst>
              <a:ext uri="{FF2B5EF4-FFF2-40B4-BE49-F238E27FC236}">
                <a16:creationId xmlns:a16="http://schemas.microsoft.com/office/drawing/2014/main" id="{04CD88E4-BFB3-68BF-3F0E-C7550CCA69D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D9DE504B-705B-4927-5C46-700BACAD9AB9}"/>
              </a:ext>
            </a:extLst>
          </p:cNvPr>
          <p:cNvSpPr>
            <a:spLocks noGrp="1"/>
          </p:cNvSpPr>
          <p:nvPr>
            <p:ph type="sldNum" sz="quarter" idx="12"/>
          </p:nvPr>
        </p:nvSpPr>
        <p:spPr>
          <a:xfrm>
            <a:off x="8610600" y="6356350"/>
            <a:ext cx="2743200" cy="365125"/>
          </a:xfrm>
          <a:prstGeom prst="rect">
            <a:avLst/>
          </a:prstGeom>
        </p:spPr>
        <p:txBody>
          <a:bodyPr/>
          <a:lstStyle/>
          <a:p>
            <a:fld id="{7AC73B41-599F-40E7-B26E-CC1DBCF3A93F}" type="slidenum">
              <a:rPr lang="en-US" smtClean="0"/>
              <a:t>‹#›</a:t>
            </a:fld>
            <a:endParaRPr lang="en-US"/>
          </a:p>
        </p:txBody>
      </p:sp>
    </p:spTree>
    <p:extLst>
      <p:ext uri="{BB962C8B-B14F-4D97-AF65-F5344CB8AC3E}">
        <p14:creationId xmlns:p14="http://schemas.microsoft.com/office/powerpoint/2010/main" val="1397820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121318-5908-FC12-2869-82A2CE77236E}"/>
              </a:ext>
            </a:extLst>
          </p:cNvPr>
          <p:cNvSpPr>
            <a:spLocks noGrp="1"/>
          </p:cNvSpPr>
          <p:nvPr>
            <p:ph type="title"/>
          </p:nvPr>
        </p:nvSpPr>
        <p:spPr>
          <a:xfrm>
            <a:off x="546652" y="365126"/>
            <a:ext cx="5549348" cy="907084"/>
          </a:xfrm>
          <a:prstGeom prst="rect">
            <a:avLst/>
          </a:prstGeom>
        </p:spPr>
        <p:txBody>
          <a:bodyPr vert="horz" lIns="91440" tIns="45720" rIns="91440" bIns="45720" rtlCol="0" anchor="ctr">
            <a:normAutofit/>
          </a:bodyPr>
          <a:lstStyle/>
          <a:p>
            <a:r>
              <a:rPr lang="en-US" dirty="0"/>
              <a:t>Master title style</a:t>
            </a:r>
          </a:p>
        </p:txBody>
      </p:sp>
      <p:sp>
        <p:nvSpPr>
          <p:cNvPr id="3" name="Text Placeholder 2">
            <a:extLst>
              <a:ext uri="{FF2B5EF4-FFF2-40B4-BE49-F238E27FC236}">
                <a16:creationId xmlns:a16="http://schemas.microsoft.com/office/drawing/2014/main" id="{65F4790C-F1BF-958D-C4F7-CD3D3242BC2D}"/>
              </a:ext>
            </a:extLst>
          </p:cNvPr>
          <p:cNvSpPr>
            <a:spLocks noGrp="1"/>
          </p:cNvSpPr>
          <p:nvPr>
            <p:ph type="body" idx="1"/>
          </p:nvPr>
        </p:nvSpPr>
        <p:spPr>
          <a:xfrm>
            <a:off x="546652" y="1958009"/>
            <a:ext cx="11092070" cy="4383156"/>
          </a:xfrm>
          <a:prstGeom prst="rect">
            <a:avLst/>
          </a:prstGeom>
        </p:spPr>
        <p:txBody>
          <a:bodyPr vert="horz" lIns="91440" tIns="45720" rIns="91440" bIns="45720" rtlCol="0">
            <a:normAutofit/>
          </a:bodyPr>
          <a:lstStyle/>
          <a:p>
            <a:pPr lvl="0"/>
            <a:r>
              <a:rPr lang="en-US" dirty="0"/>
              <a:t>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935602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000" kern="1200">
          <a:solidFill>
            <a:schemeClr val="tx1"/>
          </a:solidFill>
          <a:latin typeface="Britannic Bold" panose="020B0903060703020204" pitchFamily="34" charset="0"/>
          <a:ea typeface="+mj-ea"/>
          <a:cs typeface="+mj-cs"/>
        </a:defRPr>
      </a:lvl1pPr>
    </p:titleStyle>
    <p:bodyStyle>
      <a:lvl1pPr marL="228600" indent="-365760" algn="l" defTabSz="914400" rtl="0" eaLnBrk="1" latinLnBrk="0" hangingPunct="1">
        <a:lnSpc>
          <a:spcPct val="100000"/>
        </a:lnSpc>
        <a:spcBef>
          <a:spcPts val="0"/>
        </a:spcBef>
        <a:buClr>
          <a:srgbClr val="FF0000"/>
        </a:buClr>
        <a:buFont typeface="Georgia" panose="02040502050405020303" pitchFamily="18" charset="0"/>
        <a:buChar char="—"/>
        <a:defRPr sz="3600" kern="1200">
          <a:solidFill>
            <a:schemeClr val="tx1"/>
          </a:solidFill>
          <a:latin typeface="Georgia" panose="02040502050405020303" pitchFamily="18" charset="0"/>
          <a:ea typeface="+mn-ea"/>
          <a:cs typeface="+mn-cs"/>
        </a:defRPr>
      </a:lvl1pPr>
      <a:lvl2pPr marL="548640" indent="-228600" algn="l" defTabSz="914400" rtl="0" eaLnBrk="1" latinLnBrk="0" hangingPunct="1">
        <a:lnSpc>
          <a:spcPct val="100000"/>
        </a:lnSpc>
        <a:spcBef>
          <a:spcPts val="0"/>
        </a:spcBef>
        <a:buClr>
          <a:srgbClr val="00B0F0"/>
        </a:buClr>
        <a:buFont typeface="Georgia" panose="02040502050405020303" pitchFamily="18" charset="0"/>
        <a:buChar char="—"/>
        <a:defRPr sz="3000" kern="1200">
          <a:solidFill>
            <a:schemeClr val="tx1"/>
          </a:solidFill>
          <a:latin typeface="Georgia" panose="02040502050405020303" pitchFamily="18" charset="0"/>
          <a:ea typeface="+mn-ea"/>
          <a:cs typeface="+mn-cs"/>
        </a:defRPr>
      </a:lvl2pPr>
      <a:lvl3pPr marL="914400" indent="-365760" algn="l" defTabSz="914400" rtl="0" eaLnBrk="1" latinLnBrk="0" hangingPunct="1">
        <a:lnSpc>
          <a:spcPct val="100000"/>
        </a:lnSpc>
        <a:spcBef>
          <a:spcPts val="0"/>
        </a:spcBef>
        <a:buClr>
          <a:srgbClr val="92D050"/>
        </a:buClr>
        <a:buFont typeface="Georgia" panose="02040502050405020303" pitchFamily="18" charset="0"/>
        <a:buChar char="—"/>
        <a:defRPr sz="26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biblegateway.com/passage/?search=Colossians+2%3A8&amp;version=NKJV#fen-NKJV-29503a"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650449" y="4886959"/>
            <a:ext cx="10901471" cy="787083"/>
          </a:xfrm>
          <a:noFill/>
        </p:spPr>
        <p:txBody>
          <a:bodyPr anchor="ctr">
            <a:normAutofit/>
          </a:bodyPr>
          <a:lstStyle/>
          <a:p>
            <a:r>
              <a:rPr lang="en-US" dirty="0"/>
              <a:t>Christians in a Secular Culture</a:t>
            </a: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508209" y="5592762"/>
            <a:ext cx="10901471" cy="647476"/>
          </a:xfrm>
          <a:noFill/>
        </p:spPr>
        <p:txBody>
          <a:bodyPr>
            <a:noAutofit/>
          </a:bodyPr>
          <a:lstStyle/>
          <a:p>
            <a:r>
              <a:rPr lang="en-US" dirty="0"/>
              <a:t>John 17:11-17</a:t>
            </a:r>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t="6503" b="770"/>
          <a:stretch/>
        </p:blipFill>
        <p:spPr>
          <a:xfrm>
            <a:off x="20" y="0"/>
            <a:ext cx="12191979" cy="4561839"/>
          </a:xfrm>
          <a:prstGeom prst="rect">
            <a:avLst/>
          </a:prstGeom>
        </p:spPr>
      </p:pic>
    </p:spTree>
    <p:extLst>
      <p:ext uri="{BB962C8B-B14F-4D97-AF65-F5344CB8AC3E}">
        <p14:creationId xmlns:p14="http://schemas.microsoft.com/office/powerpoint/2010/main" val="1441742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80" y="348090"/>
            <a:ext cx="8117840" cy="1145430"/>
          </a:xfrm>
          <a:noFill/>
        </p:spPr>
        <p:txBody>
          <a:bodyPr anchor="ctr">
            <a:normAutofit/>
          </a:bodyPr>
          <a:lstStyle/>
          <a:p>
            <a:pPr algn="l"/>
            <a:r>
              <a:rPr lang="en-US" sz="4000" dirty="0"/>
              <a:t>Secular culture is never neutral</a:t>
            </a:r>
            <a:endParaRPr lang="en-US" sz="4000" dirty="0">
              <a:latin typeface="Britannic Bold" panose="020B0903060703020204" pitchFamily="34" charset="0"/>
            </a:endParaRP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438033" y="1503680"/>
            <a:ext cx="10935210" cy="5019040"/>
          </a:xfrm>
          <a:noFill/>
        </p:spPr>
        <p:txBody>
          <a:bodyPr>
            <a:normAutofit/>
          </a:bodyPr>
          <a:lstStyle/>
          <a:p>
            <a:pPr marL="457200" indent="-457200" algn="l">
              <a:buFont typeface="Georgia" panose="02040502050405020303" pitchFamily="18" charset="0"/>
              <a:buChar char="—"/>
            </a:pPr>
            <a:r>
              <a:rPr lang="en-US" sz="3200" dirty="0"/>
              <a:t>What rights should its citizens have?</a:t>
            </a:r>
          </a:p>
          <a:p>
            <a:pPr marL="457200" indent="-457200" algn="l">
              <a:buFont typeface="Georgia" panose="02040502050405020303" pitchFamily="18" charset="0"/>
              <a:buChar char="—"/>
            </a:pPr>
            <a:r>
              <a:rPr lang="en-US" sz="3200" dirty="0"/>
              <a:t>Who should be protected?</a:t>
            </a:r>
          </a:p>
          <a:p>
            <a:pPr marL="457200" indent="-457200" algn="l">
              <a:buFont typeface="Georgia" panose="02040502050405020303" pitchFamily="18" charset="0"/>
              <a:buChar char="—"/>
            </a:pPr>
            <a:r>
              <a:rPr lang="en-US" sz="3200" dirty="0"/>
              <a:t>When one person’s rights conflict with another person?</a:t>
            </a:r>
          </a:p>
          <a:p>
            <a:pPr marL="457200" indent="-457200" algn="l">
              <a:buFont typeface="Georgia" panose="02040502050405020303" pitchFamily="18" charset="0"/>
              <a:buChar char="—"/>
            </a:pPr>
            <a:r>
              <a:rPr lang="en-US" sz="3200" dirty="0"/>
              <a:t>How far should parental rights extend?</a:t>
            </a:r>
          </a:p>
          <a:p>
            <a:pPr marL="457200" indent="-457200" algn="l">
              <a:buFont typeface="Georgia" panose="02040502050405020303" pitchFamily="18" charset="0"/>
              <a:buChar char="—"/>
            </a:pPr>
            <a:r>
              <a:rPr lang="en-US" sz="3200" dirty="0"/>
              <a:t>What is criminal behavior?</a:t>
            </a:r>
          </a:p>
          <a:p>
            <a:pPr marL="457200" indent="-457200" algn="l">
              <a:buFont typeface="Georgia" panose="02040502050405020303" pitchFamily="18" charset="0"/>
              <a:buChar char="—"/>
            </a:pPr>
            <a:r>
              <a:rPr lang="en-US" sz="3200" dirty="0"/>
              <a:t>What should be taught in public education?</a:t>
            </a:r>
          </a:p>
          <a:p>
            <a:pPr algn="l"/>
            <a:r>
              <a:rPr lang="en-US" sz="3200" dirty="0"/>
              <a:t>(If God doesn’t exist, what authority is the basis for deciding these values?) … The new authority: the self</a:t>
            </a:r>
          </a:p>
          <a:p>
            <a:pPr algn="l"/>
            <a:endParaRPr lang="en-US" sz="3200" dirty="0"/>
          </a:p>
        </p:txBody>
      </p:sp>
    </p:spTree>
    <p:extLst>
      <p:ext uri="{BB962C8B-B14F-4D97-AF65-F5344CB8AC3E}">
        <p14:creationId xmlns:p14="http://schemas.microsoft.com/office/powerpoint/2010/main" val="3468947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80" y="348090"/>
            <a:ext cx="8117840" cy="1145430"/>
          </a:xfrm>
          <a:noFill/>
        </p:spPr>
        <p:txBody>
          <a:bodyPr anchor="ctr">
            <a:normAutofit/>
          </a:bodyPr>
          <a:lstStyle/>
          <a:p>
            <a:pPr algn="l"/>
            <a:r>
              <a:rPr lang="en-US" sz="4000" dirty="0"/>
              <a:t>Why Secular Culture is appealing</a:t>
            </a:r>
            <a:endParaRPr lang="en-US" sz="4000" dirty="0">
              <a:latin typeface="Britannic Bold" panose="020B0903060703020204" pitchFamily="34" charset="0"/>
            </a:endParaRP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438033" y="1503680"/>
            <a:ext cx="10935210" cy="5019040"/>
          </a:xfrm>
          <a:noFill/>
        </p:spPr>
        <p:txBody>
          <a:bodyPr>
            <a:normAutofit/>
          </a:bodyPr>
          <a:lstStyle/>
          <a:p>
            <a:pPr marL="457200" indent="-457200" algn="l">
              <a:lnSpc>
                <a:spcPts val="3400"/>
              </a:lnSpc>
              <a:buFont typeface="Georgia" panose="02040502050405020303" pitchFamily="18" charset="0"/>
              <a:buChar char="—"/>
            </a:pPr>
            <a:r>
              <a:rPr lang="en-US" sz="3200" dirty="0"/>
              <a:t>Eph 2:1-3 And you </a:t>
            </a:r>
            <a:r>
              <a:rPr lang="en-US" sz="3200" i="1" dirty="0"/>
              <a:t>He made alive,</a:t>
            </a:r>
            <a:r>
              <a:rPr lang="en-US" sz="3200" dirty="0"/>
              <a:t> who were dead in trespasses and sins, </a:t>
            </a:r>
            <a:r>
              <a:rPr lang="en-US" sz="3200" baseline="30000" dirty="0"/>
              <a:t>2 </a:t>
            </a:r>
            <a:r>
              <a:rPr lang="en-US" sz="3200" dirty="0"/>
              <a:t>in which you once walked according to the course of this world, according to the prince of the power of the air, the spirit who now works in the sons of disobedience, </a:t>
            </a:r>
            <a:r>
              <a:rPr lang="en-US" sz="3200" baseline="30000" dirty="0"/>
              <a:t>3 </a:t>
            </a:r>
            <a:r>
              <a:rPr lang="en-US" sz="3200" dirty="0"/>
              <a:t>among whom also we all once conducted ourselves in the lusts of our flesh, fulfilling the desires of the flesh and of the mind, and were by nature children of wrath, just as the others.</a:t>
            </a:r>
          </a:p>
        </p:txBody>
      </p:sp>
    </p:spTree>
    <p:extLst>
      <p:ext uri="{BB962C8B-B14F-4D97-AF65-F5344CB8AC3E}">
        <p14:creationId xmlns:p14="http://schemas.microsoft.com/office/powerpoint/2010/main" val="364116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650449" y="4886959"/>
            <a:ext cx="10901471" cy="787083"/>
          </a:xfrm>
          <a:noFill/>
        </p:spPr>
        <p:txBody>
          <a:bodyPr anchor="ctr">
            <a:normAutofit/>
          </a:bodyPr>
          <a:lstStyle/>
          <a:p>
            <a:r>
              <a:rPr lang="en-US" dirty="0"/>
              <a:t>Christians in a Secular Culture</a:t>
            </a: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508209" y="5592762"/>
            <a:ext cx="10901471" cy="647476"/>
          </a:xfrm>
          <a:noFill/>
        </p:spPr>
        <p:txBody>
          <a:bodyPr>
            <a:noAutofit/>
          </a:bodyPr>
          <a:lstStyle/>
          <a:p>
            <a:r>
              <a:rPr lang="en-US" dirty="0"/>
              <a:t>John 17:11-17</a:t>
            </a:r>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t="6503" b="770"/>
          <a:stretch/>
        </p:blipFill>
        <p:spPr>
          <a:xfrm>
            <a:off x="20" y="0"/>
            <a:ext cx="12191979" cy="4561839"/>
          </a:xfrm>
          <a:prstGeom prst="rect">
            <a:avLst/>
          </a:prstGeom>
        </p:spPr>
      </p:pic>
    </p:spTree>
    <p:extLst>
      <p:ext uri="{BB962C8B-B14F-4D97-AF65-F5344CB8AC3E}">
        <p14:creationId xmlns:p14="http://schemas.microsoft.com/office/powerpoint/2010/main" val="1390121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8" name="Text Box 10">
            <a:extLst>
              <a:ext uri="{FF2B5EF4-FFF2-40B4-BE49-F238E27FC236}">
                <a16:creationId xmlns:a16="http://schemas.microsoft.com/office/drawing/2014/main" id="{4BDD4D09-8215-FECE-8001-BC89ECE53EDE}"/>
              </a:ext>
            </a:extLst>
          </p:cNvPr>
          <p:cNvSpPr txBox="1">
            <a:spLocks noChangeArrowheads="1"/>
          </p:cNvSpPr>
          <p:nvPr/>
        </p:nvSpPr>
        <p:spPr bwMode="auto">
          <a:xfrm>
            <a:off x="2209800" y="1981200"/>
            <a:ext cx="5989588"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When the trumpet of the Lord shall sound </a:t>
            </a:r>
          </a:p>
          <a:p>
            <a:r>
              <a:rPr lang="en-US" altLang="en-US"/>
              <a:t>and time shall be no more,</a:t>
            </a:r>
          </a:p>
          <a:p>
            <a:r>
              <a:rPr lang="en-US" altLang="en-US"/>
              <a:t>And the morning breaks eternal, bright and fair;</a:t>
            </a:r>
          </a:p>
          <a:p>
            <a:r>
              <a:rPr lang="en-US" altLang="en-US"/>
              <a:t>When the saved of earth shall gather over on the other shore,</a:t>
            </a:r>
          </a:p>
          <a:p>
            <a:r>
              <a:rPr lang="en-US" altLang="en-US"/>
              <a:t>And the roll is called up yonder, I'll be there.</a:t>
            </a:r>
          </a:p>
        </p:txBody>
      </p:sp>
      <p:pic>
        <p:nvPicPr>
          <p:cNvPr id="58377" name="Picture 9">
            <a:extLst>
              <a:ext uri="{FF2B5EF4-FFF2-40B4-BE49-F238E27FC236}">
                <a16:creationId xmlns:a16="http://schemas.microsoft.com/office/drawing/2014/main" id="{6B52D808-0267-0BFE-E1B9-D059E745D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8370" name="Rectangle 2">
            <a:extLst>
              <a:ext uri="{FF2B5EF4-FFF2-40B4-BE49-F238E27FC236}">
                <a16:creationId xmlns:a16="http://schemas.microsoft.com/office/drawing/2014/main" id="{F6709393-EB24-C677-7333-93694631CA8D}"/>
              </a:ext>
            </a:extLst>
          </p:cNvPr>
          <p:cNvSpPr>
            <a:spLocks noGrp="1" noChangeArrowheads="1"/>
          </p:cNvSpPr>
          <p:nvPr>
            <p:ph type="title" idx="4294967295"/>
          </p:nvPr>
        </p:nvSpPr>
        <p:spPr>
          <a:xfrm>
            <a:off x="1600200" y="152400"/>
            <a:ext cx="7772400" cy="304800"/>
          </a:xfrm>
        </p:spPr>
        <p:txBody>
          <a:bodyPr>
            <a:normAutofit fontScale="90000"/>
          </a:bodyPr>
          <a:lstStyle/>
          <a:p>
            <a:pPr algn="l"/>
            <a:r>
              <a:rPr lang="en-US" altLang="en-US" sz="2800">
                <a:latin typeface="Arial" panose="020B0604020202020204" pitchFamily="34" charset="0"/>
              </a:rPr>
              <a:t>1 – When the Roll Is Called Up Yonder</a:t>
            </a:r>
          </a:p>
        </p:txBody>
      </p:sp>
      <p:sp>
        <p:nvSpPr>
          <p:cNvPr id="58371" name="Text Box 3">
            <a:extLst>
              <a:ext uri="{FF2B5EF4-FFF2-40B4-BE49-F238E27FC236}">
                <a16:creationId xmlns:a16="http://schemas.microsoft.com/office/drawing/2014/main" id="{E3996F96-B0A1-21A8-08DD-96D3642F557F}"/>
              </a:ext>
            </a:extLst>
          </p:cNvPr>
          <p:cNvSpPr txBox="1">
            <a:spLocks noChangeArrowheads="1"/>
          </p:cNvSpPr>
          <p:nvPr/>
        </p:nvSpPr>
        <p:spPr bwMode="auto">
          <a:xfrm>
            <a:off x="1600201" y="6430964"/>
            <a:ext cx="22272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Words &amp; Music: James M. Black</a:t>
            </a:r>
            <a:endParaRPr lang="en-US" altLang="en-US" sz="1200" i="1"/>
          </a:p>
        </p:txBody>
      </p:sp>
      <p:sp>
        <p:nvSpPr>
          <p:cNvPr id="58372" name="Text Box 4">
            <a:extLst>
              <a:ext uri="{FF2B5EF4-FFF2-40B4-BE49-F238E27FC236}">
                <a16:creationId xmlns:a16="http://schemas.microsoft.com/office/drawing/2014/main" id="{59AE527B-E83A-088B-EFE8-7CABA732EC02}"/>
              </a:ext>
            </a:extLst>
          </p:cNvPr>
          <p:cNvSpPr txBox="1">
            <a:spLocks noChangeArrowheads="1"/>
          </p:cNvSpPr>
          <p:nvPr/>
        </p:nvSpPr>
        <p:spPr bwMode="auto">
          <a:xfrm>
            <a:off x="8118476" y="6553200"/>
            <a:ext cx="2549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 2005 The Paperless Hymnal™</a:t>
            </a:r>
          </a:p>
        </p:txBody>
      </p:sp>
      <p:sp>
        <p:nvSpPr>
          <p:cNvPr id="58379" name="Text Box 11">
            <a:extLst>
              <a:ext uri="{FF2B5EF4-FFF2-40B4-BE49-F238E27FC236}">
                <a16:creationId xmlns:a16="http://schemas.microsoft.com/office/drawing/2014/main" id="{4B0A5BAD-3607-62EF-ADC6-9549D4BB0470}"/>
              </a:ext>
            </a:extLst>
          </p:cNvPr>
          <p:cNvSpPr txBox="1">
            <a:spLocks noChangeArrowheads="1"/>
          </p:cNvSpPr>
          <p:nvPr/>
        </p:nvSpPr>
        <p:spPr bwMode="auto">
          <a:xfrm>
            <a:off x="9677401" y="76200"/>
            <a:ext cx="860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Arial" panose="020B0604020202020204" pitchFamily="34" charset="0"/>
              </a:rPr>
              <a:t>755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3" name="Picture 5">
            <a:extLst>
              <a:ext uri="{FF2B5EF4-FFF2-40B4-BE49-F238E27FC236}">
                <a16:creationId xmlns:a16="http://schemas.microsoft.com/office/drawing/2014/main" id="{3C55012D-AD81-5F62-B844-807DB39BD1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30050" name="Rectangle 2">
            <a:extLst>
              <a:ext uri="{FF2B5EF4-FFF2-40B4-BE49-F238E27FC236}">
                <a16:creationId xmlns:a16="http://schemas.microsoft.com/office/drawing/2014/main" id="{091DC31B-9F4C-0BB7-8A77-12BDC36F19F3}"/>
              </a:ext>
            </a:extLst>
          </p:cNvPr>
          <p:cNvSpPr>
            <a:spLocks noGrp="1" noChangeArrowheads="1"/>
          </p:cNvSpPr>
          <p:nvPr>
            <p:ph type="title" idx="4294967295"/>
          </p:nvPr>
        </p:nvSpPr>
        <p:spPr>
          <a:xfrm>
            <a:off x="1600200" y="152400"/>
            <a:ext cx="7772400" cy="304800"/>
          </a:xfrm>
        </p:spPr>
        <p:txBody>
          <a:bodyPr>
            <a:normAutofit fontScale="90000"/>
          </a:bodyPr>
          <a:lstStyle/>
          <a:p>
            <a:pPr algn="l"/>
            <a:r>
              <a:rPr lang="en-US" altLang="en-US" sz="2800">
                <a:latin typeface="Arial" panose="020B0604020202020204" pitchFamily="34" charset="0"/>
              </a:rPr>
              <a:t>1 – When the Roll Is Called Up Yonder</a:t>
            </a:r>
          </a:p>
        </p:txBody>
      </p:sp>
      <p:sp>
        <p:nvSpPr>
          <p:cNvPr id="130052" name="Text Box 4">
            <a:extLst>
              <a:ext uri="{FF2B5EF4-FFF2-40B4-BE49-F238E27FC236}">
                <a16:creationId xmlns:a16="http://schemas.microsoft.com/office/drawing/2014/main" id="{CAB24E3B-1696-89FF-A668-97A97030E160}"/>
              </a:ext>
            </a:extLst>
          </p:cNvPr>
          <p:cNvSpPr txBox="1">
            <a:spLocks noChangeArrowheads="1"/>
          </p:cNvSpPr>
          <p:nvPr/>
        </p:nvSpPr>
        <p:spPr bwMode="auto">
          <a:xfrm>
            <a:off x="8118476" y="6553200"/>
            <a:ext cx="2549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 2005 The Paperless Hymnal™</a:t>
            </a:r>
          </a:p>
        </p:txBody>
      </p:sp>
      <p:sp>
        <p:nvSpPr>
          <p:cNvPr id="130054" name="Text Box 6">
            <a:extLst>
              <a:ext uri="{FF2B5EF4-FFF2-40B4-BE49-F238E27FC236}">
                <a16:creationId xmlns:a16="http://schemas.microsoft.com/office/drawing/2014/main" id="{424877ED-2FAD-53D1-59B1-44BA54BB5C0A}"/>
              </a:ext>
            </a:extLst>
          </p:cNvPr>
          <p:cNvSpPr txBox="1">
            <a:spLocks noChangeArrowheads="1"/>
          </p:cNvSpPr>
          <p:nvPr/>
        </p:nvSpPr>
        <p:spPr bwMode="auto">
          <a:xfrm>
            <a:off x="9677401" y="76200"/>
            <a:ext cx="860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Arial" panose="020B0604020202020204" pitchFamily="34" charset="0"/>
              </a:rPr>
              <a:t>755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6" name="Text Box 4">
            <a:extLst>
              <a:ext uri="{FF2B5EF4-FFF2-40B4-BE49-F238E27FC236}">
                <a16:creationId xmlns:a16="http://schemas.microsoft.com/office/drawing/2014/main" id="{07603791-B1E6-CED9-3616-25B90C9E524C}"/>
              </a:ext>
            </a:extLst>
          </p:cNvPr>
          <p:cNvSpPr txBox="1">
            <a:spLocks noChangeArrowheads="1"/>
          </p:cNvSpPr>
          <p:nvPr/>
        </p:nvSpPr>
        <p:spPr bwMode="auto">
          <a:xfrm>
            <a:off x="1889126" y="1946276"/>
            <a:ext cx="449603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When the roll is called up yonder, </a:t>
            </a:r>
          </a:p>
          <a:p>
            <a:r>
              <a:rPr lang="en-US" altLang="en-US"/>
              <a:t>When the roll is called up yonder, </a:t>
            </a:r>
          </a:p>
          <a:p>
            <a:r>
              <a:rPr lang="en-US" altLang="en-US"/>
              <a:t>When the roll is called up yonder, </a:t>
            </a:r>
          </a:p>
          <a:p>
            <a:r>
              <a:rPr lang="en-US" altLang="en-US"/>
              <a:t>When the roll is called up yonder, I'll be there.</a:t>
            </a:r>
          </a:p>
        </p:txBody>
      </p:sp>
      <p:pic>
        <p:nvPicPr>
          <p:cNvPr id="131077" name="Picture 5">
            <a:extLst>
              <a:ext uri="{FF2B5EF4-FFF2-40B4-BE49-F238E27FC236}">
                <a16:creationId xmlns:a16="http://schemas.microsoft.com/office/drawing/2014/main" id="{279138C4-89BF-0403-DCC3-36A883B0BF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31074" name="Rectangle 2">
            <a:extLst>
              <a:ext uri="{FF2B5EF4-FFF2-40B4-BE49-F238E27FC236}">
                <a16:creationId xmlns:a16="http://schemas.microsoft.com/office/drawing/2014/main" id="{603D5657-8F4A-84C6-73F5-AC0BD45A78C2}"/>
              </a:ext>
            </a:extLst>
          </p:cNvPr>
          <p:cNvSpPr>
            <a:spLocks noGrp="1" noChangeArrowheads="1"/>
          </p:cNvSpPr>
          <p:nvPr>
            <p:ph type="title" idx="4294967295"/>
          </p:nvPr>
        </p:nvSpPr>
        <p:spPr>
          <a:xfrm>
            <a:off x="1600200" y="152400"/>
            <a:ext cx="7772400" cy="304800"/>
          </a:xfrm>
        </p:spPr>
        <p:txBody>
          <a:bodyPr>
            <a:normAutofit fontScale="90000"/>
          </a:bodyPr>
          <a:lstStyle/>
          <a:p>
            <a:pPr algn="l"/>
            <a:r>
              <a:rPr lang="en-US" altLang="en-US" sz="2800">
                <a:latin typeface="Arial" panose="020B0604020202020204" pitchFamily="34" charset="0"/>
              </a:rPr>
              <a:t>c – When the Roll Is Called Up Yonder</a:t>
            </a:r>
          </a:p>
        </p:txBody>
      </p:sp>
      <p:sp>
        <p:nvSpPr>
          <p:cNvPr id="131075" name="Text Box 3">
            <a:extLst>
              <a:ext uri="{FF2B5EF4-FFF2-40B4-BE49-F238E27FC236}">
                <a16:creationId xmlns:a16="http://schemas.microsoft.com/office/drawing/2014/main" id="{75473F96-B126-C51E-521E-549F41BAE5AF}"/>
              </a:ext>
            </a:extLst>
          </p:cNvPr>
          <p:cNvSpPr txBox="1">
            <a:spLocks noChangeArrowheads="1"/>
          </p:cNvSpPr>
          <p:nvPr/>
        </p:nvSpPr>
        <p:spPr bwMode="auto">
          <a:xfrm>
            <a:off x="8118476" y="6553200"/>
            <a:ext cx="2549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 2005 The Paperless Hymnal™</a:t>
            </a:r>
          </a:p>
        </p:txBody>
      </p:sp>
      <p:sp>
        <p:nvSpPr>
          <p:cNvPr id="131078" name="Text Box 6">
            <a:extLst>
              <a:ext uri="{FF2B5EF4-FFF2-40B4-BE49-F238E27FC236}">
                <a16:creationId xmlns:a16="http://schemas.microsoft.com/office/drawing/2014/main" id="{CF6D6A92-41B1-2DD7-E34A-10B0CE9A9661}"/>
              </a:ext>
            </a:extLst>
          </p:cNvPr>
          <p:cNvSpPr txBox="1">
            <a:spLocks noChangeArrowheads="1"/>
          </p:cNvSpPr>
          <p:nvPr/>
        </p:nvSpPr>
        <p:spPr bwMode="auto">
          <a:xfrm>
            <a:off x="9677401" y="76200"/>
            <a:ext cx="860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Arial" panose="020B0604020202020204" pitchFamily="34" charset="0"/>
              </a:rPr>
              <a:t>755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100" name="Picture 4">
            <a:extLst>
              <a:ext uri="{FF2B5EF4-FFF2-40B4-BE49-F238E27FC236}">
                <a16:creationId xmlns:a16="http://schemas.microsoft.com/office/drawing/2014/main" id="{B7056839-79BF-473A-311F-3768DC2075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32098" name="Rectangle 2">
            <a:extLst>
              <a:ext uri="{FF2B5EF4-FFF2-40B4-BE49-F238E27FC236}">
                <a16:creationId xmlns:a16="http://schemas.microsoft.com/office/drawing/2014/main" id="{6A64164F-5813-D567-FFB6-DF7FBF6A921F}"/>
              </a:ext>
            </a:extLst>
          </p:cNvPr>
          <p:cNvSpPr>
            <a:spLocks noGrp="1" noChangeArrowheads="1"/>
          </p:cNvSpPr>
          <p:nvPr>
            <p:ph type="title" idx="4294967295"/>
          </p:nvPr>
        </p:nvSpPr>
        <p:spPr>
          <a:xfrm>
            <a:off x="1600200" y="152400"/>
            <a:ext cx="7772400" cy="304800"/>
          </a:xfrm>
        </p:spPr>
        <p:txBody>
          <a:bodyPr>
            <a:normAutofit fontScale="90000"/>
          </a:bodyPr>
          <a:lstStyle/>
          <a:p>
            <a:pPr algn="l"/>
            <a:r>
              <a:rPr lang="en-US" altLang="en-US" sz="2800">
                <a:latin typeface="Arial" panose="020B0604020202020204" pitchFamily="34" charset="0"/>
              </a:rPr>
              <a:t>c – When the Roll Is Called Up Yonder</a:t>
            </a:r>
          </a:p>
        </p:txBody>
      </p:sp>
      <p:sp>
        <p:nvSpPr>
          <p:cNvPr id="132099" name="Text Box 3">
            <a:extLst>
              <a:ext uri="{FF2B5EF4-FFF2-40B4-BE49-F238E27FC236}">
                <a16:creationId xmlns:a16="http://schemas.microsoft.com/office/drawing/2014/main" id="{B3CB41A8-0A92-8E36-6C3C-5CB6E613F707}"/>
              </a:ext>
            </a:extLst>
          </p:cNvPr>
          <p:cNvSpPr txBox="1">
            <a:spLocks noChangeArrowheads="1"/>
          </p:cNvSpPr>
          <p:nvPr/>
        </p:nvSpPr>
        <p:spPr bwMode="auto">
          <a:xfrm>
            <a:off x="8118476" y="6553200"/>
            <a:ext cx="2549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 2005 The Paperless Hymnal™</a:t>
            </a:r>
          </a:p>
        </p:txBody>
      </p:sp>
      <p:sp>
        <p:nvSpPr>
          <p:cNvPr id="132101" name="Text Box 5">
            <a:extLst>
              <a:ext uri="{FF2B5EF4-FFF2-40B4-BE49-F238E27FC236}">
                <a16:creationId xmlns:a16="http://schemas.microsoft.com/office/drawing/2014/main" id="{7E00B34D-F61E-B1E9-B83F-DBAC59FED9C5}"/>
              </a:ext>
            </a:extLst>
          </p:cNvPr>
          <p:cNvSpPr txBox="1">
            <a:spLocks noChangeArrowheads="1"/>
          </p:cNvSpPr>
          <p:nvPr/>
        </p:nvSpPr>
        <p:spPr bwMode="auto">
          <a:xfrm>
            <a:off x="9677401" y="76200"/>
            <a:ext cx="860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Arial" panose="020B0604020202020204" pitchFamily="34" charset="0"/>
              </a:rPr>
              <a:t>755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5" name="Text Box 5">
            <a:extLst>
              <a:ext uri="{FF2B5EF4-FFF2-40B4-BE49-F238E27FC236}">
                <a16:creationId xmlns:a16="http://schemas.microsoft.com/office/drawing/2014/main" id="{E7C4FEE0-1499-6B4A-6AB0-91395DA41017}"/>
              </a:ext>
            </a:extLst>
          </p:cNvPr>
          <p:cNvSpPr txBox="1">
            <a:spLocks noChangeArrowheads="1"/>
          </p:cNvSpPr>
          <p:nvPr/>
        </p:nvSpPr>
        <p:spPr bwMode="auto">
          <a:xfrm>
            <a:off x="1965326" y="1565275"/>
            <a:ext cx="6484467"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2.</a:t>
            </a:r>
          </a:p>
          <a:p>
            <a:r>
              <a:rPr lang="en-US" altLang="en-US"/>
              <a:t>On that bright and cloudless morning </a:t>
            </a:r>
          </a:p>
          <a:p>
            <a:r>
              <a:rPr lang="en-US" altLang="en-US"/>
              <a:t>when the dead in Christ shall rise,</a:t>
            </a:r>
          </a:p>
          <a:p>
            <a:r>
              <a:rPr lang="en-US" altLang="en-US"/>
              <a:t>And the glory of His resurrection share;</a:t>
            </a:r>
          </a:p>
          <a:p>
            <a:r>
              <a:rPr lang="en-US" altLang="en-US"/>
              <a:t>When His chosen ones shall gather to their home beyond the skies,</a:t>
            </a:r>
          </a:p>
          <a:p>
            <a:r>
              <a:rPr lang="en-US" altLang="en-US"/>
              <a:t>And the roll is called up yonder, I'll be there.</a:t>
            </a:r>
          </a:p>
        </p:txBody>
      </p:sp>
      <p:pic>
        <p:nvPicPr>
          <p:cNvPr id="133126" name="Picture 6">
            <a:extLst>
              <a:ext uri="{FF2B5EF4-FFF2-40B4-BE49-F238E27FC236}">
                <a16:creationId xmlns:a16="http://schemas.microsoft.com/office/drawing/2014/main" id="{C6887325-1965-9877-1EC2-8BE70B1A1D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33122" name="Rectangle 2">
            <a:extLst>
              <a:ext uri="{FF2B5EF4-FFF2-40B4-BE49-F238E27FC236}">
                <a16:creationId xmlns:a16="http://schemas.microsoft.com/office/drawing/2014/main" id="{0C3DB991-53F5-D967-36F4-0B5368D3B6E5}"/>
              </a:ext>
            </a:extLst>
          </p:cNvPr>
          <p:cNvSpPr>
            <a:spLocks noGrp="1" noChangeArrowheads="1"/>
          </p:cNvSpPr>
          <p:nvPr>
            <p:ph type="title" idx="4294967295"/>
          </p:nvPr>
        </p:nvSpPr>
        <p:spPr>
          <a:xfrm>
            <a:off x="1600200" y="152400"/>
            <a:ext cx="7772400" cy="304800"/>
          </a:xfrm>
        </p:spPr>
        <p:txBody>
          <a:bodyPr>
            <a:normAutofit fontScale="90000"/>
          </a:bodyPr>
          <a:lstStyle/>
          <a:p>
            <a:pPr algn="l"/>
            <a:r>
              <a:rPr lang="en-US" altLang="en-US" sz="2800">
                <a:latin typeface="Arial" panose="020B0604020202020204" pitchFamily="34" charset="0"/>
              </a:rPr>
              <a:t>2 – When the Roll Is Called Up Yonder</a:t>
            </a:r>
          </a:p>
        </p:txBody>
      </p:sp>
      <p:sp>
        <p:nvSpPr>
          <p:cNvPr id="133123" name="Text Box 3">
            <a:extLst>
              <a:ext uri="{FF2B5EF4-FFF2-40B4-BE49-F238E27FC236}">
                <a16:creationId xmlns:a16="http://schemas.microsoft.com/office/drawing/2014/main" id="{197DD7D1-9CD9-24FB-2FE9-E91BF3D99A0E}"/>
              </a:ext>
            </a:extLst>
          </p:cNvPr>
          <p:cNvSpPr txBox="1">
            <a:spLocks noChangeArrowheads="1"/>
          </p:cNvSpPr>
          <p:nvPr/>
        </p:nvSpPr>
        <p:spPr bwMode="auto">
          <a:xfrm>
            <a:off x="1600201" y="6430964"/>
            <a:ext cx="22272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Words &amp; Music: James M. Black</a:t>
            </a:r>
            <a:endParaRPr lang="en-US" altLang="en-US" sz="1200" i="1"/>
          </a:p>
        </p:txBody>
      </p:sp>
      <p:sp>
        <p:nvSpPr>
          <p:cNvPr id="133124" name="Text Box 4">
            <a:extLst>
              <a:ext uri="{FF2B5EF4-FFF2-40B4-BE49-F238E27FC236}">
                <a16:creationId xmlns:a16="http://schemas.microsoft.com/office/drawing/2014/main" id="{446B09BD-6666-7C9D-3981-01F0C432C84C}"/>
              </a:ext>
            </a:extLst>
          </p:cNvPr>
          <p:cNvSpPr txBox="1">
            <a:spLocks noChangeArrowheads="1"/>
          </p:cNvSpPr>
          <p:nvPr/>
        </p:nvSpPr>
        <p:spPr bwMode="auto">
          <a:xfrm>
            <a:off x="8118476" y="6553200"/>
            <a:ext cx="2549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 2005 The Paperless Hymnal™</a:t>
            </a:r>
          </a:p>
        </p:txBody>
      </p:sp>
      <p:sp>
        <p:nvSpPr>
          <p:cNvPr id="133127" name="Text Box 7">
            <a:extLst>
              <a:ext uri="{FF2B5EF4-FFF2-40B4-BE49-F238E27FC236}">
                <a16:creationId xmlns:a16="http://schemas.microsoft.com/office/drawing/2014/main" id="{CBCDE347-2045-EAF6-42DC-E07B1E9DE34D}"/>
              </a:ext>
            </a:extLst>
          </p:cNvPr>
          <p:cNvSpPr txBox="1">
            <a:spLocks noChangeArrowheads="1"/>
          </p:cNvSpPr>
          <p:nvPr/>
        </p:nvSpPr>
        <p:spPr bwMode="auto">
          <a:xfrm>
            <a:off x="9677401" y="76200"/>
            <a:ext cx="860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Arial" panose="020B0604020202020204" pitchFamily="34" charset="0"/>
              </a:rPr>
              <a:t>755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8" name="Picture 4">
            <a:extLst>
              <a:ext uri="{FF2B5EF4-FFF2-40B4-BE49-F238E27FC236}">
                <a16:creationId xmlns:a16="http://schemas.microsoft.com/office/drawing/2014/main" id="{FF804F85-AD4A-A88A-757D-C45D9F7312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34146" name="Rectangle 2">
            <a:extLst>
              <a:ext uri="{FF2B5EF4-FFF2-40B4-BE49-F238E27FC236}">
                <a16:creationId xmlns:a16="http://schemas.microsoft.com/office/drawing/2014/main" id="{E4B7C8D4-C5F4-642D-971A-5542B37E775B}"/>
              </a:ext>
            </a:extLst>
          </p:cNvPr>
          <p:cNvSpPr>
            <a:spLocks noGrp="1" noChangeArrowheads="1"/>
          </p:cNvSpPr>
          <p:nvPr>
            <p:ph type="title" idx="4294967295"/>
          </p:nvPr>
        </p:nvSpPr>
        <p:spPr>
          <a:xfrm>
            <a:off x="1600200" y="152400"/>
            <a:ext cx="7772400" cy="304800"/>
          </a:xfrm>
        </p:spPr>
        <p:txBody>
          <a:bodyPr>
            <a:normAutofit fontScale="90000"/>
          </a:bodyPr>
          <a:lstStyle/>
          <a:p>
            <a:pPr algn="l"/>
            <a:r>
              <a:rPr lang="en-US" altLang="en-US" sz="2800">
                <a:latin typeface="Arial" panose="020B0604020202020204" pitchFamily="34" charset="0"/>
              </a:rPr>
              <a:t>2 – When the Roll Is Called Up Yonder</a:t>
            </a:r>
          </a:p>
        </p:txBody>
      </p:sp>
      <p:sp>
        <p:nvSpPr>
          <p:cNvPr id="134147" name="Text Box 3">
            <a:extLst>
              <a:ext uri="{FF2B5EF4-FFF2-40B4-BE49-F238E27FC236}">
                <a16:creationId xmlns:a16="http://schemas.microsoft.com/office/drawing/2014/main" id="{2103D322-02F3-5E97-1CBF-373700913AF9}"/>
              </a:ext>
            </a:extLst>
          </p:cNvPr>
          <p:cNvSpPr txBox="1">
            <a:spLocks noChangeArrowheads="1"/>
          </p:cNvSpPr>
          <p:nvPr/>
        </p:nvSpPr>
        <p:spPr bwMode="auto">
          <a:xfrm>
            <a:off x="8118476" y="6553200"/>
            <a:ext cx="2549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 2005 The Paperless Hymnal™</a:t>
            </a:r>
          </a:p>
        </p:txBody>
      </p:sp>
      <p:sp>
        <p:nvSpPr>
          <p:cNvPr id="134149" name="Text Box 5">
            <a:extLst>
              <a:ext uri="{FF2B5EF4-FFF2-40B4-BE49-F238E27FC236}">
                <a16:creationId xmlns:a16="http://schemas.microsoft.com/office/drawing/2014/main" id="{9BFCABCF-C702-B795-686F-F4AD33634C5B}"/>
              </a:ext>
            </a:extLst>
          </p:cNvPr>
          <p:cNvSpPr txBox="1">
            <a:spLocks noChangeArrowheads="1"/>
          </p:cNvSpPr>
          <p:nvPr/>
        </p:nvSpPr>
        <p:spPr bwMode="auto">
          <a:xfrm>
            <a:off x="9677401" y="76200"/>
            <a:ext cx="860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Arial" panose="020B0604020202020204" pitchFamily="34" charset="0"/>
              </a:rPr>
              <a:t>755</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ext Box 2">
            <a:extLst>
              <a:ext uri="{FF2B5EF4-FFF2-40B4-BE49-F238E27FC236}">
                <a16:creationId xmlns:a16="http://schemas.microsoft.com/office/drawing/2014/main" id="{B903DE94-F48D-2C9F-30FF-B5EF14177317}"/>
              </a:ext>
            </a:extLst>
          </p:cNvPr>
          <p:cNvSpPr txBox="1">
            <a:spLocks noChangeArrowheads="1"/>
          </p:cNvSpPr>
          <p:nvPr/>
        </p:nvSpPr>
        <p:spPr bwMode="auto">
          <a:xfrm>
            <a:off x="1889126" y="1946276"/>
            <a:ext cx="449603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When the roll is called up yonder, </a:t>
            </a:r>
          </a:p>
          <a:p>
            <a:r>
              <a:rPr lang="en-US" altLang="en-US"/>
              <a:t>When the roll is called up yonder, </a:t>
            </a:r>
          </a:p>
          <a:p>
            <a:r>
              <a:rPr lang="en-US" altLang="en-US"/>
              <a:t>When the roll is called up yonder, </a:t>
            </a:r>
          </a:p>
          <a:p>
            <a:r>
              <a:rPr lang="en-US" altLang="en-US"/>
              <a:t>When the roll is called up yonder, I'll be there.</a:t>
            </a:r>
          </a:p>
        </p:txBody>
      </p:sp>
      <p:pic>
        <p:nvPicPr>
          <p:cNvPr id="137219" name="Picture 3">
            <a:extLst>
              <a:ext uri="{FF2B5EF4-FFF2-40B4-BE49-F238E27FC236}">
                <a16:creationId xmlns:a16="http://schemas.microsoft.com/office/drawing/2014/main" id="{C16B52B8-89DB-1735-0FF7-BFD91F8103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37220" name="Rectangle 4">
            <a:extLst>
              <a:ext uri="{FF2B5EF4-FFF2-40B4-BE49-F238E27FC236}">
                <a16:creationId xmlns:a16="http://schemas.microsoft.com/office/drawing/2014/main" id="{47CA3D44-F7BA-EF0C-7D00-56E0754D157B}"/>
              </a:ext>
            </a:extLst>
          </p:cNvPr>
          <p:cNvSpPr>
            <a:spLocks noGrp="1" noChangeArrowheads="1"/>
          </p:cNvSpPr>
          <p:nvPr>
            <p:ph type="title" idx="4294967295"/>
          </p:nvPr>
        </p:nvSpPr>
        <p:spPr>
          <a:xfrm>
            <a:off x="1600200" y="152400"/>
            <a:ext cx="7772400" cy="304800"/>
          </a:xfrm>
        </p:spPr>
        <p:txBody>
          <a:bodyPr>
            <a:normAutofit fontScale="90000"/>
          </a:bodyPr>
          <a:lstStyle/>
          <a:p>
            <a:pPr algn="l"/>
            <a:r>
              <a:rPr lang="en-US" altLang="en-US" sz="2800">
                <a:latin typeface="Arial" panose="020B0604020202020204" pitchFamily="34" charset="0"/>
              </a:rPr>
              <a:t>c – When the Roll Is Called Up Yonder</a:t>
            </a:r>
          </a:p>
        </p:txBody>
      </p:sp>
      <p:sp>
        <p:nvSpPr>
          <p:cNvPr id="137221" name="Text Box 5">
            <a:extLst>
              <a:ext uri="{FF2B5EF4-FFF2-40B4-BE49-F238E27FC236}">
                <a16:creationId xmlns:a16="http://schemas.microsoft.com/office/drawing/2014/main" id="{4E21936C-0DEF-0DD1-D5D4-658B4C054993}"/>
              </a:ext>
            </a:extLst>
          </p:cNvPr>
          <p:cNvSpPr txBox="1">
            <a:spLocks noChangeArrowheads="1"/>
          </p:cNvSpPr>
          <p:nvPr/>
        </p:nvSpPr>
        <p:spPr bwMode="auto">
          <a:xfrm>
            <a:off x="8118476" y="6553200"/>
            <a:ext cx="2549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 2005 The Paperless Hymnal™</a:t>
            </a:r>
          </a:p>
        </p:txBody>
      </p:sp>
      <p:sp>
        <p:nvSpPr>
          <p:cNvPr id="137222" name="Text Box 6">
            <a:extLst>
              <a:ext uri="{FF2B5EF4-FFF2-40B4-BE49-F238E27FC236}">
                <a16:creationId xmlns:a16="http://schemas.microsoft.com/office/drawing/2014/main" id="{065E4251-3568-8763-8ECC-385C20D653F3}"/>
              </a:ext>
            </a:extLst>
          </p:cNvPr>
          <p:cNvSpPr txBox="1">
            <a:spLocks noChangeArrowheads="1"/>
          </p:cNvSpPr>
          <p:nvPr/>
        </p:nvSpPr>
        <p:spPr bwMode="auto">
          <a:xfrm>
            <a:off x="9677401" y="76200"/>
            <a:ext cx="860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Arial" panose="020B0604020202020204" pitchFamily="34" charset="0"/>
              </a:rPr>
              <a:t>755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80" y="348090"/>
            <a:ext cx="6579298" cy="790713"/>
          </a:xfrm>
          <a:noFill/>
        </p:spPr>
        <p:txBody>
          <a:bodyPr anchor="ctr">
            <a:normAutofit/>
          </a:bodyPr>
          <a:lstStyle/>
          <a:p>
            <a:pPr algn="l"/>
            <a:r>
              <a:rPr lang="en-US" sz="4000" dirty="0">
                <a:latin typeface="Britannic Bold" panose="020B0903060703020204" pitchFamily="34" charset="0"/>
              </a:rPr>
              <a:t>Building a Biblical Faith</a:t>
            </a: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504951" y="1486883"/>
            <a:ext cx="10596880" cy="4529593"/>
          </a:xfrm>
          <a:noFill/>
        </p:spPr>
        <p:txBody>
          <a:bodyPr>
            <a:normAutofit/>
          </a:bodyPr>
          <a:lstStyle/>
          <a:p>
            <a:pPr marL="457200" indent="-457200" algn="l">
              <a:lnSpc>
                <a:spcPts val="3200"/>
              </a:lnSpc>
              <a:spcAft>
                <a:spcPts val="800"/>
              </a:spcAft>
              <a:buClr>
                <a:srgbClr val="FF0000"/>
              </a:buClr>
              <a:buFont typeface="Georgia" panose="02040502050405020303" pitchFamily="18" charset="0"/>
              <a:buChar char="—"/>
            </a:pPr>
            <a:r>
              <a:rPr lang="en-US" sz="3200" dirty="0">
                <a:latin typeface="Georgia" panose="02040502050405020303" pitchFamily="18" charset="0"/>
              </a:rPr>
              <a:t>Jude 20-21 </a:t>
            </a:r>
            <a:r>
              <a:rPr lang="en-US" sz="3200" dirty="0"/>
              <a:t>But you, beloved, building yourselves up on your most holy faith, praying in the Holy Spirit, </a:t>
            </a:r>
            <a:r>
              <a:rPr lang="en-US" sz="3200" baseline="30000" dirty="0"/>
              <a:t>21 </a:t>
            </a:r>
            <a:r>
              <a:rPr lang="en-US" sz="3200" dirty="0"/>
              <a:t>keep yourselves in the love of God, looking for the mercy of our Lord Jesus Christ unto eternal life.</a:t>
            </a:r>
          </a:p>
          <a:p>
            <a:pPr marL="914400" lvl="1" indent="-457200" algn="l">
              <a:spcAft>
                <a:spcPts val="400"/>
              </a:spcAft>
              <a:buFont typeface="Georgia" panose="02040502050405020303" pitchFamily="18" charset="0"/>
              <a:buChar char="—"/>
            </a:pPr>
            <a:r>
              <a:rPr lang="en-US" sz="3200" dirty="0"/>
              <a:t>Three key areas of faith</a:t>
            </a:r>
          </a:p>
          <a:p>
            <a:pPr marL="1371600" lvl="2" indent="-457200" algn="l">
              <a:buFont typeface="Georgia" panose="02040502050405020303" pitchFamily="18" charset="0"/>
              <a:buChar char="—"/>
            </a:pPr>
            <a:r>
              <a:rPr lang="en-US" sz="3000" dirty="0">
                <a:latin typeface="Georgia" panose="02040502050405020303" pitchFamily="18" charset="0"/>
              </a:rPr>
              <a:t>What we </a:t>
            </a:r>
            <a:r>
              <a:rPr lang="en-US" sz="3000" dirty="0"/>
              <a:t>should believe</a:t>
            </a:r>
            <a:endParaRPr lang="en-US" sz="3000" dirty="0">
              <a:latin typeface="Georgia" panose="02040502050405020303" pitchFamily="18" charset="0"/>
            </a:endParaRPr>
          </a:p>
          <a:p>
            <a:pPr marL="1371600" lvl="2" indent="-457200" algn="l">
              <a:buFont typeface="Georgia" panose="02040502050405020303" pitchFamily="18" charset="0"/>
              <a:buChar char="—"/>
            </a:pPr>
            <a:r>
              <a:rPr lang="en-US" sz="3000" dirty="0"/>
              <a:t>How we should think</a:t>
            </a:r>
          </a:p>
          <a:p>
            <a:pPr marL="1371600" lvl="2" indent="-457200" algn="l">
              <a:buFont typeface="Georgia" panose="02040502050405020303" pitchFamily="18" charset="0"/>
              <a:buChar char="—"/>
            </a:pPr>
            <a:r>
              <a:rPr lang="en-US" sz="3000" dirty="0"/>
              <a:t>How we live out our faith</a:t>
            </a:r>
          </a:p>
        </p:txBody>
      </p:sp>
      <p:sp>
        <p:nvSpPr>
          <p:cNvPr id="7" name="Rectangle 6">
            <a:extLst>
              <a:ext uri="{FF2B5EF4-FFF2-40B4-BE49-F238E27FC236}">
                <a16:creationId xmlns:a16="http://schemas.microsoft.com/office/drawing/2014/main" id="{3E29A1FC-6C62-35AA-B2AB-A5B527A3F8F7}"/>
              </a:ext>
            </a:extLst>
          </p:cNvPr>
          <p:cNvSpPr/>
          <p:nvPr/>
        </p:nvSpPr>
        <p:spPr>
          <a:xfrm>
            <a:off x="944880" y="3200400"/>
            <a:ext cx="7741920" cy="23266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347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242" name="Picture 2">
            <a:extLst>
              <a:ext uri="{FF2B5EF4-FFF2-40B4-BE49-F238E27FC236}">
                <a16:creationId xmlns:a16="http://schemas.microsoft.com/office/drawing/2014/main" id="{83D3432F-2495-3FDB-3DBC-02B324B44F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38243" name="Rectangle 3">
            <a:extLst>
              <a:ext uri="{FF2B5EF4-FFF2-40B4-BE49-F238E27FC236}">
                <a16:creationId xmlns:a16="http://schemas.microsoft.com/office/drawing/2014/main" id="{D8305504-85E1-303D-3555-921FD73AA46C}"/>
              </a:ext>
            </a:extLst>
          </p:cNvPr>
          <p:cNvSpPr>
            <a:spLocks noGrp="1" noChangeArrowheads="1"/>
          </p:cNvSpPr>
          <p:nvPr>
            <p:ph type="title" idx="4294967295"/>
          </p:nvPr>
        </p:nvSpPr>
        <p:spPr>
          <a:xfrm>
            <a:off x="1600200" y="152400"/>
            <a:ext cx="7772400" cy="304800"/>
          </a:xfrm>
        </p:spPr>
        <p:txBody>
          <a:bodyPr>
            <a:normAutofit fontScale="90000"/>
          </a:bodyPr>
          <a:lstStyle/>
          <a:p>
            <a:pPr algn="l"/>
            <a:r>
              <a:rPr lang="en-US" altLang="en-US" sz="2800">
                <a:latin typeface="Arial" panose="020B0604020202020204" pitchFamily="34" charset="0"/>
              </a:rPr>
              <a:t>c – When the Roll Is Called Up Yonder</a:t>
            </a:r>
          </a:p>
        </p:txBody>
      </p:sp>
      <p:sp>
        <p:nvSpPr>
          <p:cNvPr id="138244" name="Text Box 4">
            <a:extLst>
              <a:ext uri="{FF2B5EF4-FFF2-40B4-BE49-F238E27FC236}">
                <a16:creationId xmlns:a16="http://schemas.microsoft.com/office/drawing/2014/main" id="{21F73A68-F0D1-D773-1596-4DAEFD57BBF9}"/>
              </a:ext>
            </a:extLst>
          </p:cNvPr>
          <p:cNvSpPr txBox="1">
            <a:spLocks noChangeArrowheads="1"/>
          </p:cNvSpPr>
          <p:nvPr/>
        </p:nvSpPr>
        <p:spPr bwMode="auto">
          <a:xfrm>
            <a:off x="8118476" y="6553200"/>
            <a:ext cx="2549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 2005 The Paperless Hymnal™</a:t>
            </a:r>
          </a:p>
        </p:txBody>
      </p:sp>
      <p:sp>
        <p:nvSpPr>
          <p:cNvPr id="138245" name="Text Box 5">
            <a:extLst>
              <a:ext uri="{FF2B5EF4-FFF2-40B4-BE49-F238E27FC236}">
                <a16:creationId xmlns:a16="http://schemas.microsoft.com/office/drawing/2014/main" id="{B0A465D0-EDE6-35A7-6462-25DA4F4F0616}"/>
              </a:ext>
            </a:extLst>
          </p:cNvPr>
          <p:cNvSpPr txBox="1">
            <a:spLocks noChangeArrowheads="1"/>
          </p:cNvSpPr>
          <p:nvPr/>
        </p:nvSpPr>
        <p:spPr bwMode="auto">
          <a:xfrm>
            <a:off x="9677401" y="76200"/>
            <a:ext cx="860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Arial" panose="020B0604020202020204" pitchFamily="34" charset="0"/>
              </a:rPr>
              <a:t>755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3" name="Text Box 5">
            <a:extLst>
              <a:ext uri="{FF2B5EF4-FFF2-40B4-BE49-F238E27FC236}">
                <a16:creationId xmlns:a16="http://schemas.microsoft.com/office/drawing/2014/main" id="{3F936624-D0A1-3395-1B36-4AB7EC46B048}"/>
              </a:ext>
            </a:extLst>
          </p:cNvPr>
          <p:cNvSpPr txBox="1">
            <a:spLocks noChangeArrowheads="1"/>
          </p:cNvSpPr>
          <p:nvPr/>
        </p:nvSpPr>
        <p:spPr bwMode="auto">
          <a:xfrm>
            <a:off x="1736726" y="1793875"/>
            <a:ext cx="5700663"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3.</a:t>
            </a:r>
          </a:p>
          <a:p>
            <a:r>
              <a:rPr lang="en-US" altLang="en-US"/>
              <a:t>Let us labor for the Master from the dawn till setting sun, </a:t>
            </a:r>
          </a:p>
          <a:p>
            <a:r>
              <a:rPr lang="en-US" altLang="en-US"/>
              <a:t>Let us talk of all His wondrous love and care;</a:t>
            </a:r>
          </a:p>
          <a:p>
            <a:r>
              <a:rPr lang="en-US" altLang="en-US"/>
              <a:t>Then when all of life is over and our work on earth is done,</a:t>
            </a:r>
          </a:p>
          <a:p>
            <a:r>
              <a:rPr lang="en-US" altLang="en-US"/>
              <a:t>And the roll is called up yonder, I'll be there.</a:t>
            </a:r>
          </a:p>
        </p:txBody>
      </p:sp>
      <p:pic>
        <p:nvPicPr>
          <p:cNvPr id="135174" name="Picture 6">
            <a:extLst>
              <a:ext uri="{FF2B5EF4-FFF2-40B4-BE49-F238E27FC236}">
                <a16:creationId xmlns:a16="http://schemas.microsoft.com/office/drawing/2014/main" id="{1B238668-49CD-45C4-3E2A-0F7B0A286E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35170" name="Rectangle 2">
            <a:extLst>
              <a:ext uri="{FF2B5EF4-FFF2-40B4-BE49-F238E27FC236}">
                <a16:creationId xmlns:a16="http://schemas.microsoft.com/office/drawing/2014/main" id="{F0635501-4244-C43E-4216-05EB74461978}"/>
              </a:ext>
            </a:extLst>
          </p:cNvPr>
          <p:cNvSpPr>
            <a:spLocks noGrp="1" noChangeArrowheads="1"/>
          </p:cNvSpPr>
          <p:nvPr>
            <p:ph type="title" idx="4294967295"/>
          </p:nvPr>
        </p:nvSpPr>
        <p:spPr>
          <a:xfrm>
            <a:off x="1600200" y="152400"/>
            <a:ext cx="7772400" cy="304800"/>
          </a:xfrm>
        </p:spPr>
        <p:txBody>
          <a:bodyPr>
            <a:normAutofit fontScale="90000"/>
          </a:bodyPr>
          <a:lstStyle/>
          <a:p>
            <a:pPr algn="l"/>
            <a:r>
              <a:rPr lang="en-US" altLang="en-US" sz="2800">
                <a:latin typeface="Arial" panose="020B0604020202020204" pitchFamily="34" charset="0"/>
              </a:rPr>
              <a:t>3 – When the Roll Is Called Up Yonder</a:t>
            </a:r>
          </a:p>
        </p:txBody>
      </p:sp>
      <p:sp>
        <p:nvSpPr>
          <p:cNvPr id="135171" name="Text Box 3">
            <a:extLst>
              <a:ext uri="{FF2B5EF4-FFF2-40B4-BE49-F238E27FC236}">
                <a16:creationId xmlns:a16="http://schemas.microsoft.com/office/drawing/2014/main" id="{D31B236D-DFC4-9512-2A35-BF2B9AFC2780}"/>
              </a:ext>
            </a:extLst>
          </p:cNvPr>
          <p:cNvSpPr txBox="1">
            <a:spLocks noChangeArrowheads="1"/>
          </p:cNvSpPr>
          <p:nvPr/>
        </p:nvSpPr>
        <p:spPr bwMode="auto">
          <a:xfrm>
            <a:off x="1600201" y="6430964"/>
            <a:ext cx="22272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Words &amp; Music: James M. Black</a:t>
            </a:r>
            <a:endParaRPr lang="en-US" altLang="en-US" sz="1200" i="1"/>
          </a:p>
        </p:txBody>
      </p:sp>
      <p:sp>
        <p:nvSpPr>
          <p:cNvPr id="135172" name="Text Box 4">
            <a:extLst>
              <a:ext uri="{FF2B5EF4-FFF2-40B4-BE49-F238E27FC236}">
                <a16:creationId xmlns:a16="http://schemas.microsoft.com/office/drawing/2014/main" id="{D8FC957A-2C63-BE43-914F-45217BD55FE4}"/>
              </a:ext>
            </a:extLst>
          </p:cNvPr>
          <p:cNvSpPr txBox="1">
            <a:spLocks noChangeArrowheads="1"/>
          </p:cNvSpPr>
          <p:nvPr/>
        </p:nvSpPr>
        <p:spPr bwMode="auto">
          <a:xfrm>
            <a:off x="8118476" y="6553200"/>
            <a:ext cx="2549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 2005 The Paperless Hymnal™</a:t>
            </a:r>
          </a:p>
        </p:txBody>
      </p:sp>
      <p:sp>
        <p:nvSpPr>
          <p:cNvPr id="135175" name="Text Box 7">
            <a:extLst>
              <a:ext uri="{FF2B5EF4-FFF2-40B4-BE49-F238E27FC236}">
                <a16:creationId xmlns:a16="http://schemas.microsoft.com/office/drawing/2014/main" id="{C5F8A01E-6D59-AE86-515C-A7201C4C4553}"/>
              </a:ext>
            </a:extLst>
          </p:cNvPr>
          <p:cNvSpPr txBox="1">
            <a:spLocks noChangeArrowheads="1"/>
          </p:cNvSpPr>
          <p:nvPr/>
        </p:nvSpPr>
        <p:spPr bwMode="auto">
          <a:xfrm>
            <a:off x="9677401" y="76200"/>
            <a:ext cx="860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Arial" panose="020B0604020202020204" pitchFamily="34" charset="0"/>
              </a:rPr>
              <a:t>755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6196" name="Picture 4">
            <a:extLst>
              <a:ext uri="{FF2B5EF4-FFF2-40B4-BE49-F238E27FC236}">
                <a16:creationId xmlns:a16="http://schemas.microsoft.com/office/drawing/2014/main" id="{322DF7C9-661F-7F03-0803-31D5F9A8EB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36194" name="Rectangle 2">
            <a:extLst>
              <a:ext uri="{FF2B5EF4-FFF2-40B4-BE49-F238E27FC236}">
                <a16:creationId xmlns:a16="http://schemas.microsoft.com/office/drawing/2014/main" id="{03260F41-EB09-9565-E7F8-39D0B6F35B40}"/>
              </a:ext>
            </a:extLst>
          </p:cNvPr>
          <p:cNvSpPr>
            <a:spLocks noGrp="1" noChangeArrowheads="1"/>
          </p:cNvSpPr>
          <p:nvPr>
            <p:ph type="title" idx="4294967295"/>
          </p:nvPr>
        </p:nvSpPr>
        <p:spPr>
          <a:xfrm>
            <a:off x="1600200" y="152400"/>
            <a:ext cx="7772400" cy="304800"/>
          </a:xfrm>
        </p:spPr>
        <p:txBody>
          <a:bodyPr>
            <a:normAutofit fontScale="90000"/>
          </a:bodyPr>
          <a:lstStyle/>
          <a:p>
            <a:pPr algn="l"/>
            <a:r>
              <a:rPr lang="en-US" altLang="en-US" sz="2800">
                <a:latin typeface="Arial" panose="020B0604020202020204" pitchFamily="34" charset="0"/>
              </a:rPr>
              <a:t>3 – When the Roll Is Called Up Yonder</a:t>
            </a:r>
          </a:p>
        </p:txBody>
      </p:sp>
      <p:sp>
        <p:nvSpPr>
          <p:cNvPr id="136195" name="Text Box 3">
            <a:extLst>
              <a:ext uri="{FF2B5EF4-FFF2-40B4-BE49-F238E27FC236}">
                <a16:creationId xmlns:a16="http://schemas.microsoft.com/office/drawing/2014/main" id="{3D44F98E-1C61-752C-6AAC-F6E2AF830235}"/>
              </a:ext>
            </a:extLst>
          </p:cNvPr>
          <p:cNvSpPr txBox="1">
            <a:spLocks noChangeArrowheads="1"/>
          </p:cNvSpPr>
          <p:nvPr/>
        </p:nvSpPr>
        <p:spPr bwMode="auto">
          <a:xfrm>
            <a:off x="8118476" y="6553200"/>
            <a:ext cx="2549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 2005 The Paperless Hymnal™</a:t>
            </a:r>
          </a:p>
        </p:txBody>
      </p:sp>
      <p:sp>
        <p:nvSpPr>
          <p:cNvPr id="136197" name="Text Box 5">
            <a:extLst>
              <a:ext uri="{FF2B5EF4-FFF2-40B4-BE49-F238E27FC236}">
                <a16:creationId xmlns:a16="http://schemas.microsoft.com/office/drawing/2014/main" id="{ECDCE2A2-76DB-05E9-32F0-5B36CE5EFF0A}"/>
              </a:ext>
            </a:extLst>
          </p:cNvPr>
          <p:cNvSpPr txBox="1">
            <a:spLocks noChangeArrowheads="1"/>
          </p:cNvSpPr>
          <p:nvPr/>
        </p:nvSpPr>
        <p:spPr bwMode="auto">
          <a:xfrm>
            <a:off x="9677401" y="76200"/>
            <a:ext cx="860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Arial" panose="020B0604020202020204" pitchFamily="34" charset="0"/>
              </a:rPr>
              <a:t>755</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 Box 2">
            <a:extLst>
              <a:ext uri="{FF2B5EF4-FFF2-40B4-BE49-F238E27FC236}">
                <a16:creationId xmlns:a16="http://schemas.microsoft.com/office/drawing/2014/main" id="{DC5E6A88-E86F-A85B-0394-289E11B7BAA2}"/>
              </a:ext>
            </a:extLst>
          </p:cNvPr>
          <p:cNvSpPr txBox="1">
            <a:spLocks noChangeArrowheads="1"/>
          </p:cNvSpPr>
          <p:nvPr/>
        </p:nvSpPr>
        <p:spPr bwMode="auto">
          <a:xfrm>
            <a:off x="1889126" y="1946276"/>
            <a:ext cx="449603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When the roll is called up yonder, </a:t>
            </a:r>
          </a:p>
          <a:p>
            <a:r>
              <a:rPr lang="en-US" altLang="en-US"/>
              <a:t>When the roll is called up yonder, </a:t>
            </a:r>
          </a:p>
          <a:p>
            <a:r>
              <a:rPr lang="en-US" altLang="en-US"/>
              <a:t>When the roll is called up yonder, </a:t>
            </a:r>
          </a:p>
          <a:p>
            <a:r>
              <a:rPr lang="en-US" altLang="en-US"/>
              <a:t>When the roll is called up yonder, I'll be there.</a:t>
            </a:r>
          </a:p>
        </p:txBody>
      </p:sp>
      <p:pic>
        <p:nvPicPr>
          <p:cNvPr id="139267" name="Picture 3">
            <a:extLst>
              <a:ext uri="{FF2B5EF4-FFF2-40B4-BE49-F238E27FC236}">
                <a16:creationId xmlns:a16="http://schemas.microsoft.com/office/drawing/2014/main" id="{670DDC63-FFEB-1E99-894F-35C64642D7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39268" name="Rectangle 4">
            <a:extLst>
              <a:ext uri="{FF2B5EF4-FFF2-40B4-BE49-F238E27FC236}">
                <a16:creationId xmlns:a16="http://schemas.microsoft.com/office/drawing/2014/main" id="{B3C4BE29-6C7D-F351-0FF6-3479677C7FE6}"/>
              </a:ext>
            </a:extLst>
          </p:cNvPr>
          <p:cNvSpPr>
            <a:spLocks noGrp="1" noChangeArrowheads="1"/>
          </p:cNvSpPr>
          <p:nvPr>
            <p:ph type="title" idx="4294967295"/>
          </p:nvPr>
        </p:nvSpPr>
        <p:spPr>
          <a:xfrm>
            <a:off x="1600200" y="152400"/>
            <a:ext cx="7772400" cy="304800"/>
          </a:xfrm>
        </p:spPr>
        <p:txBody>
          <a:bodyPr>
            <a:normAutofit fontScale="90000"/>
          </a:bodyPr>
          <a:lstStyle/>
          <a:p>
            <a:pPr algn="l"/>
            <a:r>
              <a:rPr lang="en-US" altLang="en-US" sz="2800">
                <a:latin typeface="Arial" panose="020B0604020202020204" pitchFamily="34" charset="0"/>
              </a:rPr>
              <a:t>c – When the Roll Is Called Up Yonder</a:t>
            </a:r>
          </a:p>
        </p:txBody>
      </p:sp>
      <p:sp>
        <p:nvSpPr>
          <p:cNvPr id="139269" name="Text Box 5">
            <a:extLst>
              <a:ext uri="{FF2B5EF4-FFF2-40B4-BE49-F238E27FC236}">
                <a16:creationId xmlns:a16="http://schemas.microsoft.com/office/drawing/2014/main" id="{0456BFA5-C3E8-DAA5-0133-F8B3505AA976}"/>
              </a:ext>
            </a:extLst>
          </p:cNvPr>
          <p:cNvSpPr txBox="1">
            <a:spLocks noChangeArrowheads="1"/>
          </p:cNvSpPr>
          <p:nvPr/>
        </p:nvSpPr>
        <p:spPr bwMode="auto">
          <a:xfrm>
            <a:off x="8118476" y="6553200"/>
            <a:ext cx="2549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 2005 The Paperless Hymnal™</a:t>
            </a:r>
          </a:p>
        </p:txBody>
      </p:sp>
      <p:sp>
        <p:nvSpPr>
          <p:cNvPr id="139270" name="Text Box 6">
            <a:extLst>
              <a:ext uri="{FF2B5EF4-FFF2-40B4-BE49-F238E27FC236}">
                <a16:creationId xmlns:a16="http://schemas.microsoft.com/office/drawing/2014/main" id="{36607FF3-B209-253E-F688-38B00CEA0054}"/>
              </a:ext>
            </a:extLst>
          </p:cNvPr>
          <p:cNvSpPr txBox="1">
            <a:spLocks noChangeArrowheads="1"/>
          </p:cNvSpPr>
          <p:nvPr/>
        </p:nvSpPr>
        <p:spPr bwMode="auto">
          <a:xfrm>
            <a:off x="9677401" y="76200"/>
            <a:ext cx="860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Arial" panose="020B0604020202020204" pitchFamily="34" charset="0"/>
              </a:rPr>
              <a:t>755</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290" name="Picture 2">
            <a:extLst>
              <a:ext uri="{FF2B5EF4-FFF2-40B4-BE49-F238E27FC236}">
                <a16:creationId xmlns:a16="http://schemas.microsoft.com/office/drawing/2014/main" id="{4F592FDB-51FC-EFE7-34E1-925FFED584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40291" name="Rectangle 3">
            <a:extLst>
              <a:ext uri="{FF2B5EF4-FFF2-40B4-BE49-F238E27FC236}">
                <a16:creationId xmlns:a16="http://schemas.microsoft.com/office/drawing/2014/main" id="{9CEED5C2-1E2C-D9DD-26DB-4C6532CCB034}"/>
              </a:ext>
            </a:extLst>
          </p:cNvPr>
          <p:cNvSpPr>
            <a:spLocks noGrp="1" noChangeArrowheads="1"/>
          </p:cNvSpPr>
          <p:nvPr>
            <p:ph type="title" idx="4294967295"/>
          </p:nvPr>
        </p:nvSpPr>
        <p:spPr>
          <a:xfrm>
            <a:off x="1600200" y="152400"/>
            <a:ext cx="7772400" cy="304800"/>
          </a:xfrm>
        </p:spPr>
        <p:txBody>
          <a:bodyPr>
            <a:normAutofit fontScale="90000"/>
          </a:bodyPr>
          <a:lstStyle/>
          <a:p>
            <a:pPr algn="l"/>
            <a:r>
              <a:rPr lang="en-US" altLang="en-US" sz="2800">
                <a:latin typeface="Arial" panose="020B0604020202020204" pitchFamily="34" charset="0"/>
              </a:rPr>
              <a:t>c – When the Roll Is Called Up Yonder</a:t>
            </a:r>
          </a:p>
        </p:txBody>
      </p:sp>
      <p:sp>
        <p:nvSpPr>
          <p:cNvPr id="140292" name="Text Box 4">
            <a:extLst>
              <a:ext uri="{FF2B5EF4-FFF2-40B4-BE49-F238E27FC236}">
                <a16:creationId xmlns:a16="http://schemas.microsoft.com/office/drawing/2014/main" id="{E6AC9DB7-352B-31B0-7111-E984E043B864}"/>
              </a:ext>
            </a:extLst>
          </p:cNvPr>
          <p:cNvSpPr txBox="1">
            <a:spLocks noChangeArrowheads="1"/>
          </p:cNvSpPr>
          <p:nvPr/>
        </p:nvSpPr>
        <p:spPr bwMode="auto">
          <a:xfrm>
            <a:off x="8118476" y="6553200"/>
            <a:ext cx="2549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 2005 The Paperless Hymnal™</a:t>
            </a:r>
          </a:p>
        </p:txBody>
      </p:sp>
      <p:sp>
        <p:nvSpPr>
          <p:cNvPr id="140293" name="Text Box 5">
            <a:extLst>
              <a:ext uri="{FF2B5EF4-FFF2-40B4-BE49-F238E27FC236}">
                <a16:creationId xmlns:a16="http://schemas.microsoft.com/office/drawing/2014/main" id="{8D80FFB0-6ABD-2AD6-0BC6-0BBEB14BF485}"/>
              </a:ext>
            </a:extLst>
          </p:cNvPr>
          <p:cNvSpPr txBox="1">
            <a:spLocks noChangeArrowheads="1"/>
          </p:cNvSpPr>
          <p:nvPr/>
        </p:nvSpPr>
        <p:spPr bwMode="auto">
          <a:xfrm>
            <a:off x="9677401" y="76200"/>
            <a:ext cx="8604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Arial" panose="020B0604020202020204" pitchFamily="34" charset="0"/>
              </a:rPr>
              <a:t>755</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650449" y="4886959"/>
            <a:ext cx="10901471" cy="787083"/>
          </a:xfrm>
          <a:noFill/>
        </p:spPr>
        <p:txBody>
          <a:bodyPr anchor="ctr">
            <a:normAutofit/>
          </a:bodyPr>
          <a:lstStyle/>
          <a:p>
            <a:r>
              <a:rPr lang="en-US" dirty="0"/>
              <a:t>Christians in a Secular Culture</a:t>
            </a: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508209" y="5592762"/>
            <a:ext cx="10901471" cy="647476"/>
          </a:xfrm>
          <a:noFill/>
        </p:spPr>
        <p:txBody>
          <a:bodyPr>
            <a:noAutofit/>
          </a:bodyPr>
          <a:lstStyle/>
          <a:p>
            <a:r>
              <a:rPr lang="en-US" dirty="0"/>
              <a:t>John 17:11-17</a:t>
            </a:r>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t="6503" b="770"/>
          <a:stretch/>
        </p:blipFill>
        <p:spPr>
          <a:xfrm>
            <a:off x="20" y="0"/>
            <a:ext cx="12191979" cy="4561839"/>
          </a:xfrm>
          <a:prstGeom prst="rect">
            <a:avLst/>
          </a:prstGeom>
        </p:spPr>
      </p:pic>
    </p:spTree>
    <p:extLst>
      <p:ext uri="{BB962C8B-B14F-4D97-AF65-F5344CB8AC3E}">
        <p14:creationId xmlns:p14="http://schemas.microsoft.com/office/powerpoint/2010/main" val="3404965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80" y="348090"/>
            <a:ext cx="6579298" cy="790713"/>
          </a:xfrm>
          <a:noFill/>
        </p:spPr>
        <p:txBody>
          <a:bodyPr anchor="ctr">
            <a:normAutofit/>
          </a:bodyPr>
          <a:lstStyle/>
          <a:p>
            <a:pPr algn="l"/>
            <a:r>
              <a:rPr lang="en-US" sz="4000" dirty="0"/>
              <a:t>2020 - </a:t>
            </a:r>
            <a:r>
              <a:rPr lang="en-US" sz="4000" dirty="0">
                <a:latin typeface="Britannic Bold" panose="020B0903060703020204" pitchFamily="34" charset="0"/>
              </a:rPr>
              <a:t>“The New Normal”</a:t>
            </a: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504951" y="1351280"/>
            <a:ext cx="10596880" cy="5019039"/>
          </a:xfrm>
          <a:noFill/>
        </p:spPr>
        <p:txBody>
          <a:bodyPr>
            <a:normAutofit/>
          </a:bodyPr>
          <a:lstStyle/>
          <a:p>
            <a:pPr marL="457200" indent="-457200" algn="l">
              <a:lnSpc>
                <a:spcPts val="3200"/>
              </a:lnSpc>
              <a:spcAft>
                <a:spcPts val="800"/>
              </a:spcAft>
              <a:buClr>
                <a:srgbClr val="FF0000"/>
              </a:buClr>
              <a:buFont typeface="Georgia" panose="02040502050405020303" pitchFamily="18" charset="0"/>
              <a:buChar char="—"/>
            </a:pPr>
            <a:r>
              <a:rPr lang="en-US" sz="3200" dirty="0">
                <a:latin typeface="Georgia" panose="02040502050405020303" pitchFamily="18" charset="0"/>
              </a:rPr>
              <a:t>2020 a pivotal year – Cultural Shift</a:t>
            </a:r>
          </a:p>
          <a:p>
            <a:pPr marL="548640" lvl="1" indent="-228600" algn="l">
              <a:lnSpc>
                <a:spcPts val="3000"/>
              </a:lnSpc>
              <a:spcAft>
                <a:spcPts val="800"/>
              </a:spcAft>
              <a:buFont typeface="Georgia" panose="02040502050405020303" pitchFamily="18" charset="0"/>
              <a:buChar char="—"/>
            </a:pPr>
            <a:r>
              <a:rPr lang="en-US" sz="3000" dirty="0"/>
              <a:t>Year of the pandemic</a:t>
            </a:r>
          </a:p>
          <a:p>
            <a:pPr marL="548640" lvl="1" indent="-228600" algn="l">
              <a:lnSpc>
                <a:spcPts val="3000"/>
              </a:lnSpc>
              <a:spcAft>
                <a:spcPts val="800"/>
              </a:spcAft>
              <a:buFont typeface="Georgia" panose="02040502050405020303" pitchFamily="18" charset="0"/>
              <a:buChar char="—"/>
            </a:pPr>
            <a:r>
              <a:rPr lang="en-US" sz="3000" dirty="0"/>
              <a:t>Racial protests/Social Justice movement</a:t>
            </a:r>
          </a:p>
          <a:p>
            <a:pPr marL="91440" indent="-228600" algn="l">
              <a:lnSpc>
                <a:spcPts val="3200"/>
              </a:lnSpc>
              <a:buFont typeface="Georgia" panose="02040502050405020303" pitchFamily="18" charset="0"/>
              <a:buChar char="—"/>
            </a:pPr>
            <a:r>
              <a:rPr lang="en-US" sz="3200" dirty="0"/>
              <a:t>Need for Biblical discernment</a:t>
            </a:r>
          </a:p>
          <a:p>
            <a:pPr marL="822960" lvl="2" indent="-457200" algn="l">
              <a:buClr>
                <a:srgbClr val="00B0F0"/>
              </a:buClr>
              <a:buFont typeface="Georgia" panose="02040502050405020303" pitchFamily="18" charset="0"/>
              <a:buChar char="—"/>
            </a:pPr>
            <a:r>
              <a:rPr lang="en-US" sz="2800" dirty="0"/>
              <a:t>Phil 1:9-11 And this I pray, that your love may abound still more and more in knowledge and all discernment, </a:t>
            </a:r>
            <a:r>
              <a:rPr lang="en-US" sz="2800" baseline="30000" dirty="0"/>
              <a:t>10 </a:t>
            </a:r>
            <a:r>
              <a:rPr lang="en-US" sz="2800" dirty="0"/>
              <a:t>that you may approve the things that are excellent, that you may be sincere and without offense till the day of Christ, </a:t>
            </a:r>
            <a:r>
              <a:rPr lang="en-US" sz="2800" baseline="30000" dirty="0"/>
              <a:t>11 </a:t>
            </a:r>
            <a:r>
              <a:rPr lang="en-US" sz="2800" dirty="0"/>
              <a:t>being filled with the fruits of righteousness which </a:t>
            </a:r>
            <a:r>
              <a:rPr lang="en-US" sz="2800" i="1" dirty="0"/>
              <a:t>are</a:t>
            </a:r>
            <a:r>
              <a:rPr lang="en-US" sz="2800" dirty="0"/>
              <a:t> by Jesus Christ, to the glory and praise of God.</a:t>
            </a:r>
          </a:p>
          <a:p>
            <a:pPr marL="548640" lvl="1" indent="-228600" algn="l">
              <a:lnSpc>
                <a:spcPts val="3200"/>
              </a:lnSpc>
              <a:spcAft>
                <a:spcPts val="800"/>
              </a:spcAft>
              <a:buFont typeface="Georgia" panose="02040502050405020303" pitchFamily="18" charset="0"/>
              <a:buChar char="—"/>
            </a:pPr>
            <a:endParaRPr lang="en-US" sz="3000" dirty="0"/>
          </a:p>
          <a:p>
            <a:pPr marL="548640" lvl="1" indent="-228600" algn="l">
              <a:lnSpc>
                <a:spcPts val="3200"/>
              </a:lnSpc>
              <a:spcAft>
                <a:spcPts val="800"/>
              </a:spcAft>
              <a:buFont typeface="Georgia" panose="02040502050405020303" pitchFamily="18" charset="0"/>
              <a:buChar char="—"/>
            </a:pPr>
            <a:endParaRPr lang="en-US" sz="3000" dirty="0"/>
          </a:p>
        </p:txBody>
      </p:sp>
    </p:spTree>
    <p:extLst>
      <p:ext uri="{BB962C8B-B14F-4D97-AF65-F5344CB8AC3E}">
        <p14:creationId xmlns:p14="http://schemas.microsoft.com/office/powerpoint/2010/main" val="396400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80" y="348090"/>
            <a:ext cx="6579298" cy="790713"/>
          </a:xfrm>
          <a:noFill/>
        </p:spPr>
        <p:txBody>
          <a:bodyPr anchor="ctr">
            <a:normAutofit/>
          </a:bodyPr>
          <a:lstStyle/>
          <a:p>
            <a:pPr algn="l"/>
            <a:r>
              <a:rPr lang="en-US" sz="4000" dirty="0">
                <a:latin typeface="Britannic Bold" panose="020B0903060703020204" pitchFamily="34" charset="0"/>
              </a:rPr>
              <a:t>Our View of Scripture</a:t>
            </a: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504951" y="1486883"/>
            <a:ext cx="10596880" cy="4529593"/>
          </a:xfrm>
          <a:noFill/>
        </p:spPr>
        <p:txBody>
          <a:bodyPr>
            <a:normAutofit/>
          </a:bodyPr>
          <a:lstStyle/>
          <a:p>
            <a:pPr marL="457200" indent="-457200" algn="l">
              <a:buFont typeface="Georgia" panose="02040502050405020303" pitchFamily="18" charset="0"/>
              <a:buChar char="—"/>
            </a:pPr>
            <a:r>
              <a:rPr lang="en-US" sz="3200" dirty="0"/>
              <a:t>2 Timothy 3:15-17 </a:t>
            </a:r>
            <a:r>
              <a:rPr lang="en-US" sz="3000" dirty="0"/>
              <a:t>from childhood you have known the Holy Scriptures, which are able to make you wise for salvation through faith which is in Christ Jesus.</a:t>
            </a:r>
          </a:p>
          <a:p>
            <a:pPr marL="457200" indent="-457200" algn="l">
              <a:buFont typeface="Georgia" panose="02040502050405020303" pitchFamily="18" charset="0"/>
              <a:buChar char="—"/>
            </a:pPr>
            <a:r>
              <a:rPr lang="en-US" sz="3000" baseline="30000" dirty="0"/>
              <a:t>16 </a:t>
            </a:r>
            <a:r>
              <a:rPr lang="en-US" sz="3000" dirty="0"/>
              <a:t>All Scripture </a:t>
            </a:r>
            <a:r>
              <a:rPr lang="en-US" sz="3000" i="1" dirty="0"/>
              <a:t>is</a:t>
            </a:r>
            <a:r>
              <a:rPr lang="en-US" sz="3000" dirty="0"/>
              <a:t> given by inspiration of God, and </a:t>
            </a:r>
            <a:r>
              <a:rPr lang="en-US" sz="3000" i="1" dirty="0"/>
              <a:t>is</a:t>
            </a:r>
            <a:r>
              <a:rPr lang="en-US" sz="3000" dirty="0"/>
              <a:t> profitable for doctrine, for reproof, for correction, for instruction in righteousness, </a:t>
            </a:r>
            <a:r>
              <a:rPr lang="en-US" sz="3000" baseline="30000" dirty="0"/>
              <a:t>17 </a:t>
            </a:r>
            <a:r>
              <a:rPr lang="en-US" sz="3000" dirty="0"/>
              <a:t>that the man of God may be complete, thoroughly equipped for every good work.</a:t>
            </a:r>
          </a:p>
          <a:p>
            <a:pPr marL="457200" indent="-457200" algn="l">
              <a:lnSpc>
                <a:spcPts val="3200"/>
              </a:lnSpc>
              <a:spcAft>
                <a:spcPts val="800"/>
              </a:spcAft>
              <a:buClr>
                <a:srgbClr val="FF0000"/>
              </a:buClr>
              <a:buFont typeface="Georgia" panose="02040502050405020303" pitchFamily="18" charset="0"/>
              <a:buChar char="—"/>
            </a:pPr>
            <a:endParaRPr lang="en-US" sz="3000" dirty="0"/>
          </a:p>
        </p:txBody>
      </p:sp>
    </p:spTree>
    <p:extLst>
      <p:ext uri="{BB962C8B-B14F-4D97-AF65-F5344CB8AC3E}">
        <p14:creationId xmlns:p14="http://schemas.microsoft.com/office/powerpoint/2010/main" val="545824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80" y="348090"/>
            <a:ext cx="6969760" cy="790713"/>
          </a:xfrm>
          <a:noFill/>
        </p:spPr>
        <p:txBody>
          <a:bodyPr anchor="ctr">
            <a:normAutofit/>
          </a:bodyPr>
          <a:lstStyle/>
          <a:p>
            <a:pPr algn="l"/>
            <a:r>
              <a:rPr lang="en-US" sz="4000" dirty="0">
                <a:latin typeface="Britannic Bold" panose="020B0903060703020204" pitchFamily="34" charset="0"/>
              </a:rPr>
              <a:t>We are in a Cultural Minority</a:t>
            </a: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504951" y="1486883"/>
            <a:ext cx="10596880" cy="4529593"/>
          </a:xfrm>
          <a:noFill/>
        </p:spPr>
        <p:txBody>
          <a:bodyPr>
            <a:normAutofit/>
          </a:bodyPr>
          <a:lstStyle/>
          <a:p>
            <a:pPr marL="457200" indent="-457200" algn="l">
              <a:buFont typeface="Georgia" panose="02040502050405020303" pitchFamily="18" charset="0"/>
              <a:buChar char="—"/>
            </a:pPr>
            <a:r>
              <a:rPr lang="en-US" sz="3200" dirty="0"/>
              <a:t>Social media pressure (comments)</a:t>
            </a:r>
          </a:p>
          <a:p>
            <a:pPr marL="914400" lvl="1" indent="-457200" algn="l">
              <a:buFont typeface="Georgia" panose="02040502050405020303" pitchFamily="18" charset="0"/>
              <a:buChar char="—"/>
            </a:pPr>
            <a:r>
              <a:rPr lang="en-US" sz="3000" dirty="0"/>
              <a:t>“Listen to your inner self”</a:t>
            </a:r>
          </a:p>
          <a:p>
            <a:pPr marL="914400" lvl="1" indent="-457200" algn="l">
              <a:buFont typeface="Georgia" panose="02040502050405020303" pitchFamily="18" charset="0"/>
              <a:buChar char="—"/>
            </a:pPr>
            <a:r>
              <a:rPr lang="en-US" sz="3000" dirty="0"/>
              <a:t>“Live your best life”</a:t>
            </a:r>
          </a:p>
          <a:p>
            <a:pPr marL="914400" lvl="1" indent="-457200" algn="l">
              <a:buFont typeface="Georgia" panose="02040502050405020303" pitchFamily="18" charset="0"/>
              <a:buChar char="—"/>
            </a:pPr>
            <a:r>
              <a:rPr lang="en-US" sz="3000" dirty="0"/>
              <a:t>“You’re so strong”</a:t>
            </a:r>
          </a:p>
          <a:p>
            <a:pPr marL="457200" indent="-457200" algn="l">
              <a:buFont typeface="Georgia" panose="02040502050405020303" pitchFamily="18" charset="0"/>
              <a:buChar char="—"/>
            </a:pPr>
            <a:r>
              <a:rPr lang="en-US" sz="3200" dirty="0"/>
              <a:t>“Be accepting of all views”</a:t>
            </a:r>
          </a:p>
          <a:p>
            <a:pPr marL="914400" lvl="1" indent="-457200" algn="l">
              <a:buFont typeface="Georgia" panose="02040502050405020303" pitchFamily="18" charset="0"/>
              <a:buChar char="—"/>
            </a:pPr>
            <a:r>
              <a:rPr lang="en-US" sz="3000" dirty="0"/>
              <a:t>All roads lead to the summit</a:t>
            </a:r>
          </a:p>
          <a:p>
            <a:pPr marL="914400" lvl="1" indent="-457200" algn="l">
              <a:buFont typeface="Georgia" panose="02040502050405020303" pitchFamily="18" charset="0"/>
              <a:buChar char="—"/>
            </a:pPr>
            <a:r>
              <a:rPr lang="en-US" sz="3000" dirty="0"/>
              <a:t>Follow your own heart</a:t>
            </a:r>
          </a:p>
          <a:p>
            <a:pPr marL="457200" indent="-457200" algn="l">
              <a:buFont typeface="Georgia" panose="02040502050405020303" pitchFamily="18" charset="0"/>
              <a:buChar char="—"/>
            </a:pPr>
            <a:r>
              <a:rPr lang="en-US" sz="3200" dirty="0"/>
              <a:t>The only things “real” are proved scientifically</a:t>
            </a:r>
          </a:p>
          <a:p>
            <a:pPr marL="822960" lvl="1" indent="-457200" algn="l">
              <a:buFont typeface="Georgia" panose="02040502050405020303" pitchFamily="18" charset="0"/>
              <a:buChar char="—"/>
            </a:pPr>
            <a:endParaRPr lang="en-US" sz="3000" dirty="0"/>
          </a:p>
        </p:txBody>
      </p:sp>
    </p:spTree>
    <p:extLst>
      <p:ext uri="{BB962C8B-B14F-4D97-AF65-F5344CB8AC3E}">
        <p14:creationId xmlns:p14="http://schemas.microsoft.com/office/powerpoint/2010/main" val="775187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80" y="348090"/>
            <a:ext cx="6969760" cy="790713"/>
          </a:xfrm>
          <a:noFill/>
        </p:spPr>
        <p:txBody>
          <a:bodyPr anchor="ctr">
            <a:normAutofit/>
          </a:bodyPr>
          <a:lstStyle/>
          <a:p>
            <a:pPr algn="l"/>
            <a:r>
              <a:rPr lang="en-US" sz="4000" dirty="0">
                <a:latin typeface="Britannic Bold" panose="020B0903060703020204" pitchFamily="34" charset="0"/>
              </a:rPr>
              <a:t>Culture is not a new problem</a:t>
            </a: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504950" y="1310640"/>
            <a:ext cx="11199369" cy="5374640"/>
          </a:xfrm>
          <a:noFill/>
        </p:spPr>
        <p:txBody>
          <a:bodyPr>
            <a:normAutofit fontScale="92500" lnSpcReduction="10000"/>
          </a:bodyPr>
          <a:lstStyle/>
          <a:p>
            <a:pPr marL="457200" indent="-457200" algn="l">
              <a:buFont typeface="Georgia" panose="02040502050405020303" pitchFamily="18" charset="0"/>
              <a:buChar char="—"/>
            </a:pPr>
            <a:r>
              <a:rPr lang="en-US" sz="3200" dirty="0"/>
              <a:t>Romans 12:2 And do not be conformed to this world, but be transformed by the renewing of your mind, that you may prove what </a:t>
            </a:r>
            <a:r>
              <a:rPr lang="en-US" sz="3200" i="1" dirty="0"/>
              <a:t>is</a:t>
            </a:r>
            <a:r>
              <a:rPr lang="en-US" sz="3200" dirty="0"/>
              <a:t> that good and acceptable and perfect will of God.</a:t>
            </a:r>
          </a:p>
          <a:p>
            <a:pPr marL="457200" indent="-457200" algn="l">
              <a:buFont typeface="Georgia" panose="02040502050405020303" pitchFamily="18" charset="0"/>
              <a:buChar char="—"/>
            </a:pPr>
            <a:r>
              <a:rPr lang="en-US" sz="3200" dirty="0"/>
              <a:t>Colossians 2:8 Beware lest anyone </a:t>
            </a:r>
            <a:r>
              <a:rPr lang="en-US" sz="3200" baseline="30000" dirty="0"/>
              <a:t>[</a:t>
            </a:r>
            <a:r>
              <a:rPr lang="en-US" sz="3200" baseline="30000" dirty="0">
                <a:hlinkClick r:id="rId3" tooltip="See footnote a"/>
              </a:rPr>
              <a:t>a</a:t>
            </a:r>
            <a:r>
              <a:rPr lang="en-US" sz="3200" baseline="30000" dirty="0"/>
              <a:t>]</a:t>
            </a:r>
            <a:r>
              <a:rPr lang="en-US" sz="3200" dirty="0"/>
              <a:t>cheat you through philosophy and empty deceit, according to the tradition of men, according to the basic principles of the world, and not according to Christ. </a:t>
            </a:r>
          </a:p>
          <a:p>
            <a:pPr marL="457200" indent="-457200" algn="l">
              <a:buFont typeface="Georgia" panose="02040502050405020303" pitchFamily="18" charset="0"/>
              <a:buChar char="—"/>
            </a:pPr>
            <a:r>
              <a:rPr lang="en-US" sz="3200" dirty="0"/>
              <a:t>1 Peter 2:11-12 Beloved, I beg </a:t>
            </a:r>
            <a:r>
              <a:rPr lang="en-US" sz="3200" i="1" dirty="0"/>
              <a:t>you</a:t>
            </a:r>
            <a:r>
              <a:rPr lang="en-US" sz="3200" dirty="0"/>
              <a:t> as sojourners and pilgrims, abstain from fleshly lusts which war against the soul, </a:t>
            </a:r>
            <a:r>
              <a:rPr lang="en-US" sz="3200" baseline="30000" dirty="0"/>
              <a:t>12 </a:t>
            </a:r>
            <a:r>
              <a:rPr lang="en-US" sz="3200" dirty="0"/>
              <a:t>having your conduct honorable among the Gentiles, that when they speak against you as evildoers, they may, by </a:t>
            </a:r>
            <a:r>
              <a:rPr lang="en-US" sz="3200" i="1" dirty="0"/>
              <a:t>your</a:t>
            </a:r>
            <a:r>
              <a:rPr lang="en-US" sz="3200" dirty="0"/>
              <a:t> good works which they observe, glorify God in the day of visitation.</a:t>
            </a:r>
          </a:p>
        </p:txBody>
      </p:sp>
    </p:spTree>
    <p:extLst>
      <p:ext uri="{BB962C8B-B14F-4D97-AF65-F5344CB8AC3E}">
        <p14:creationId xmlns:p14="http://schemas.microsoft.com/office/powerpoint/2010/main" val="1560028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80" y="348090"/>
            <a:ext cx="7701280" cy="1145430"/>
          </a:xfrm>
          <a:noFill/>
        </p:spPr>
        <p:txBody>
          <a:bodyPr anchor="ctr">
            <a:normAutofit/>
          </a:bodyPr>
          <a:lstStyle/>
          <a:p>
            <a:pPr algn="l"/>
            <a:r>
              <a:rPr lang="en-US" sz="4000" dirty="0"/>
              <a:t>Secular culture is our Moment</a:t>
            </a:r>
            <a:endParaRPr lang="en-US" sz="4000" dirty="0">
              <a:latin typeface="Britannic Bold" panose="020B0903060703020204" pitchFamily="34" charset="0"/>
            </a:endParaRP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438033" y="1503680"/>
            <a:ext cx="10935210" cy="5019040"/>
          </a:xfrm>
          <a:noFill/>
        </p:spPr>
        <p:txBody>
          <a:bodyPr>
            <a:normAutofit/>
          </a:bodyPr>
          <a:lstStyle/>
          <a:p>
            <a:pPr marL="457200" indent="-457200" algn="l">
              <a:spcAft>
                <a:spcPts val="800"/>
              </a:spcAft>
              <a:buFont typeface="Georgia" panose="02040502050405020303" pitchFamily="18" charset="0"/>
              <a:buChar char="—"/>
            </a:pPr>
            <a:r>
              <a:rPr lang="en-US" sz="3200" dirty="0"/>
              <a:t>Matt 5:13-16</a:t>
            </a:r>
            <a:r>
              <a:rPr lang="en-US" sz="2800" dirty="0"/>
              <a:t>“You are the salt of the earth; but if the salt loses its flavor, how shall it be seasoned? It is then good for nothing but to be thrown out and trampled underfoot by men. </a:t>
            </a:r>
            <a:r>
              <a:rPr lang="en-US" sz="2800" baseline="30000" dirty="0"/>
              <a:t>14 </a:t>
            </a:r>
            <a:r>
              <a:rPr lang="en-US" sz="2800" dirty="0"/>
              <a:t>“You are the light of the world. A city that is set on a hill cannot be hidden. </a:t>
            </a:r>
            <a:r>
              <a:rPr lang="en-US" sz="2800" baseline="30000" dirty="0"/>
              <a:t>16 </a:t>
            </a:r>
            <a:r>
              <a:rPr lang="en-US" sz="2800" dirty="0"/>
              <a:t>Let your light so shine before men, that they may see your good works and glorify your Father in heaven.</a:t>
            </a:r>
          </a:p>
          <a:p>
            <a:pPr marL="914400" lvl="1" indent="-457200" algn="l">
              <a:buFont typeface="Georgia" panose="02040502050405020303" pitchFamily="18" charset="0"/>
              <a:buChar char="—"/>
            </a:pPr>
            <a:r>
              <a:rPr lang="en-US" sz="3000" dirty="0"/>
              <a:t>The Bible is totally accurate/absolute truth exists</a:t>
            </a:r>
          </a:p>
          <a:p>
            <a:pPr marL="914400" lvl="1" indent="-457200" algn="l">
              <a:buFont typeface="Georgia" panose="02040502050405020303" pitchFamily="18" charset="0"/>
              <a:buChar char="—"/>
            </a:pPr>
            <a:r>
              <a:rPr lang="en-US" sz="3000" dirty="0"/>
              <a:t>Jesus lived a sinless life on earth</a:t>
            </a:r>
          </a:p>
          <a:p>
            <a:pPr marL="914400" lvl="1" indent="-457200" algn="l">
              <a:buFont typeface="Georgia" panose="02040502050405020303" pitchFamily="18" charset="0"/>
              <a:buChar char="—"/>
            </a:pPr>
            <a:r>
              <a:rPr lang="en-US" sz="3000" dirty="0"/>
              <a:t>God is the Creator who still rules the earth</a:t>
            </a:r>
          </a:p>
          <a:p>
            <a:pPr marL="457200" indent="-457200" algn="l">
              <a:buFont typeface="Georgia" panose="02040502050405020303" pitchFamily="18" charset="0"/>
              <a:buChar char="—"/>
            </a:pPr>
            <a:endParaRPr lang="en-US" sz="3200" dirty="0"/>
          </a:p>
        </p:txBody>
      </p:sp>
    </p:spTree>
    <p:extLst>
      <p:ext uri="{BB962C8B-B14F-4D97-AF65-F5344CB8AC3E}">
        <p14:creationId xmlns:p14="http://schemas.microsoft.com/office/powerpoint/2010/main" val="910316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80" y="348090"/>
            <a:ext cx="7701280" cy="1145430"/>
          </a:xfrm>
          <a:noFill/>
        </p:spPr>
        <p:txBody>
          <a:bodyPr anchor="ctr">
            <a:normAutofit/>
          </a:bodyPr>
          <a:lstStyle/>
          <a:p>
            <a:pPr algn="l"/>
            <a:r>
              <a:rPr lang="en-US" sz="4000" dirty="0"/>
              <a:t>What is Secularism?</a:t>
            </a:r>
            <a:endParaRPr lang="en-US" sz="4000" dirty="0">
              <a:latin typeface="Britannic Bold" panose="020B0903060703020204" pitchFamily="34" charset="0"/>
            </a:endParaRP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438033" y="1503680"/>
            <a:ext cx="10935210" cy="5019040"/>
          </a:xfrm>
          <a:noFill/>
        </p:spPr>
        <p:txBody>
          <a:bodyPr>
            <a:normAutofit/>
          </a:bodyPr>
          <a:lstStyle/>
          <a:p>
            <a:pPr marL="457200" indent="-457200" algn="l">
              <a:spcAft>
                <a:spcPts val="800"/>
              </a:spcAft>
              <a:buFont typeface="Georgia" panose="02040502050405020303" pitchFamily="18" charset="0"/>
              <a:buChar char="—"/>
            </a:pPr>
            <a:r>
              <a:rPr lang="en-US" sz="3200" dirty="0"/>
              <a:t>Secular (</a:t>
            </a:r>
            <a:r>
              <a:rPr lang="en-US" sz="3200" dirty="0" err="1"/>
              <a:t>latin</a:t>
            </a:r>
            <a:r>
              <a:rPr lang="en-US" sz="3200" dirty="0"/>
              <a:t>) the age, generation.. </a:t>
            </a:r>
          </a:p>
          <a:p>
            <a:pPr marL="914400" lvl="1" indent="-457200" algn="l">
              <a:spcAft>
                <a:spcPts val="800"/>
              </a:spcAft>
              <a:buFont typeface="Georgia" panose="02040502050405020303" pitchFamily="18" charset="0"/>
              <a:buChar char="—"/>
            </a:pPr>
            <a:r>
              <a:rPr lang="en-US" sz="3000" dirty="0"/>
              <a:t>The world as opposed to the church</a:t>
            </a:r>
          </a:p>
          <a:p>
            <a:pPr marL="914400" lvl="1" indent="-457200" algn="l">
              <a:spcAft>
                <a:spcPts val="800"/>
              </a:spcAft>
              <a:buFont typeface="Georgia" panose="02040502050405020303" pitchFamily="18" charset="0"/>
              <a:buChar char="—"/>
            </a:pPr>
            <a:r>
              <a:rPr lang="en-US" sz="3000" dirty="0"/>
              <a:t>Irreligious, attitudes, activities with no religious basis</a:t>
            </a:r>
          </a:p>
          <a:p>
            <a:pPr marL="457200" indent="-457200" algn="l">
              <a:spcAft>
                <a:spcPts val="800"/>
              </a:spcAft>
              <a:buFont typeface="Georgia" panose="02040502050405020303" pitchFamily="18" charset="0"/>
              <a:buChar char="—"/>
            </a:pPr>
            <a:r>
              <a:rPr lang="en-US" sz="3200" dirty="0"/>
              <a:t>Jesus foretold this</a:t>
            </a:r>
          </a:p>
          <a:p>
            <a:pPr marL="822960" lvl="1" indent="-365760" algn="l">
              <a:spcAft>
                <a:spcPts val="800"/>
              </a:spcAft>
              <a:buFont typeface="Georgia" panose="02040502050405020303" pitchFamily="18" charset="0"/>
              <a:buChar char="—"/>
            </a:pPr>
            <a:r>
              <a:rPr lang="en-US" sz="2800" dirty="0"/>
              <a:t>John 15:18-25“If the world hates you, you know that it hated Me before </a:t>
            </a:r>
            <a:r>
              <a:rPr lang="en-US" sz="2800" i="1" dirty="0"/>
              <a:t>it hated</a:t>
            </a:r>
            <a:r>
              <a:rPr lang="en-US" sz="2800" dirty="0"/>
              <a:t> you. </a:t>
            </a:r>
            <a:r>
              <a:rPr lang="en-US" sz="2800" baseline="30000" dirty="0"/>
              <a:t>19 </a:t>
            </a:r>
            <a:r>
              <a:rPr lang="en-US" sz="2800" dirty="0"/>
              <a:t>If you were of the world, the world would love its own. Yet because you are not of the world, but I chose you out of the world, therefore the world hates you. </a:t>
            </a:r>
          </a:p>
          <a:p>
            <a:pPr marL="914400" lvl="1" indent="-457200" algn="l">
              <a:spcAft>
                <a:spcPts val="800"/>
              </a:spcAft>
              <a:buFont typeface="Georgia" panose="02040502050405020303" pitchFamily="18" charset="0"/>
              <a:buChar char="—"/>
            </a:pPr>
            <a:endParaRPr lang="en-US" sz="3000" dirty="0"/>
          </a:p>
          <a:p>
            <a:pPr marL="457200" indent="-457200" algn="l">
              <a:buFont typeface="Georgia" panose="02040502050405020303" pitchFamily="18" charset="0"/>
              <a:buChar char="—"/>
            </a:pPr>
            <a:endParaRPr lang="en-US" sz="3200" dirty="0"/>
          </a:p>
        </p:txBody>
      </p:sp>
    </p:spTree>
    <p:extLst>
      <p:ext uri="{BB962C8B-B14F-4D97-AF65-F5344CB8AC3E}">
        <p14:creationId xmlns:p14="http://schemas.microsoft.com/office/powerpoint/2010/main" val="426886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uilding, outdoor&#10;&#10;Description automatically generated">
            <a:extLst>
              <a:ext uri="{FF2B5EF4-FFF2-40B4-BE49-F238E27FC236}">
                <a16:creationId xmlns:a16="http://schemas.microsoft.com/office/drawing/2014/main" id="{1F785205-A1D3-DC5C-7FBF-FCEAFDC8DEE8}"/>
              </a:ext>
            </a:extLst>
          </p:cNvPr>
          <p:cNvPicPr>
            <a:picLocks noChangeAspect="1"/>
          </p:cNvPicPr>
          <p:nvPr/>
        </p:nvPicPr>
        <p:blipFill rotWithShape="1">
          <a:blip r:embed="rId2">
            <a:extLst>
              <a:ext uri="{28A0092B-C50C-407E-A947-70E740481C1C}">
                <a14:useLocalDpi xmlns:a14="http://schemas.microsoft.com/office/drawing/2010/main" val="0"/>
              </a:ext>
            </a:extLst>
          </a:blip>
          <a:srcRect l="17724" r="29401"/>
          <a:stretch/>
        </p:blipFill>
        <p:spPr>
          <a:xfrm>
            <a:off x="2522358" y="10"/>
            <a:ext cx="9669642" cy="6857990"/>
          </a:xfrm>
          <a:prstGeom prst="rect">
            <a:avLst/>
          </a:prstGeom>
        </p:spPr>
      </p:pic>
      <p:sp>
        <p:nvSpPr>
          <p:cNvPr id="66" name="Rectangle 65">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052DA69-9F1A-01B7-9689-365F491D0453}"/>
              </a:ext>
            </a:extLst>
          </p:cNvPr>
          <p:cNvSpPr/>
          <p:nvPr/>
        </p:nvSpPr>
        <p:spPr>
          <a:xfrm>
            <a:off x="-3050" y="10"/>
            <a:ext cx="387401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79528E9-909F-361A-DB41-3410DC79A966}"/>
              </a:ext>
            </a:extLst>
          </p:cNvPr>
          <p:cNvSpPr/>
          <p:nvPr/>
        </p:nvSpPr>
        <p:spPr>
          <a:xfrm>
            <a:off x="3759200" y="10"/>
            <a:ext cx="8429751" cy="685799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AB9A83-02B7-8B2B-D3C8-B643F30BB97D}"/>
              </a:ext>
            </a:extLst>
          </p:cNvPr>
          <p:cNvSpPr>
            <a:spLocks noGrp="1"/>
          </p:cNvSpPr>
          <p:nvPr>
            <p:ph type="ctrTitle"/>
          </p:nvPr>
        </p:nvSpPr>
        <p:spPr>
          <a:xfrm>
            <a:off x="487680" y="348090"/>
            <a:ext cx="7701280" cy="1145430"/>
          </a:xfrm>
          <a:noFill/>
        </p:spPr>
        <p:txBody>
          <a:bodyPr anchor="ctr">
            <a:normAutofit/>
          </a:bodyPr>
          <a:lstStyle/>
          <a:p>
            <a:pPr algn="l"/>
            <a:r>
              <a:rPr lang="en-US" sz="4000" dirty="0"/>
              <a:t>America is Secular for a Reason</a:t>
            </a:r>
            <a:endParaRPr lang="en-US" sz="4000" dirty="0">
              <a:latin typeface="Britannic Bold" panose="020B0903060703020204" pitchFamily="34" charset="0"/>
            </a:endParaRPr>
          </a:p>
        </p:txBody>
      </p:sp>
      <p:sp>
        <p:nvSpPr>
          <p:cNvPr id="3" name="Subtitle 2">
            <a:extLst>
              <a:ext uri="{FF2B5EF4-FFF2-40B4-BE49-F238E27FC236}">
                <a16:creationId xmlns:a16="http://schemas.microsoft.com/office/drawing/2014/main" id="{3C0DF989-9F93-DECD-206C-277CA670DF69}"/>
              </a:ext>
            </a:extLst>
          </p:cNvPr>
          <p:cNvSpPr>
            <a:spLocks noGrp="1"/>
          </p:cNvSpPr>
          <p:nvPr>
            <p:ph type="subTitle" idx="1"/>
          </p:nvPr>
        </p:nvSpPr>
        <p:spPr>
          <a:xfrm>
            <a:off x="438033" y="1503680"/>
            <a:ext cx="10935210" cy="5019040"/>
          </a:xfrm>
          <a:noFill/>
        </p:spPr>
        <p:txBody>
          <a:bodyPr>
            <a:normAutofit lnSpcReduction="10000"/>
          </a:bodyPr>
          <a:lstStyle/>
          <a:p>
            <a:pPr marL="457200" indent="-457200" algn="l">
              <a:spcAft>
                <a:spcPts val="800"/>
              </a:spcAft>
              <a:buFont typeface="Georgia" panose="02040502050405020303" pitchFamily="18" charset="0"/>
              <a:buChar char="—"/>
            </a:pPr>
            <a:r>
              <a:rPr lang="en-US" sz="3200" dirty="0"/>
              <a:t>Founding fathers wanted to protect Religious liberty</a:t>
            </a:r>
          </a:p>
          <a:p>
            <a:pPr marL="914400" lvl="1" indent="-457200" algn="l">
              <a:lnSpc>
                <a:spcPts val="3000"/>
              </a:lnSpc>
              <a:spcAft>
                <a:spcPts val="800"/>
              </a:spcAft>
              <a:buFont typeface="Georgia" panose="02040502050405020303" pitchFamily="18" charset="0"/>
              <a:buChar char="—"/>
            </a:pPr>
            <a:r>
              <a:rPr lang="en-US" sz="3000" dirty="0"/>
              <a:t>Constitution: Congress shall make no law..</a:t>
            </a:r>
          </a:p>
          <a:p>
            <a:pPr marL="914400" lvl="1" indent="-457200" algn="l">
              <a:lnSpc>
                <a:spcPts val="3000"/>
              </a:lnSpc>
              <a:spcAft>
                <a:spcPts val="800"/>
              </a:spcAft>
              <a:buFont typeface="Georgia" panose="02040502050405020303" pitchFamily="18" charset="0"/>
              <a:buChar char="—"/>
            </a:pPr>
            <a:r>
              <a:rPr lang="en-US" sz="3000" dirty="0"/>
              <a:t>Respecting an establishment of religion</a:t>
            </a:r>
          </a:p>
          <a:p>
            <a:pPr marL="914400" lvl="1" indent="-457200" algn="l">
              <a:lnSpc>
                <a:spcPts val="3000"/>
              </a:lnSpc>
              <a:spcAft>
                <a:spcPts val="800"/>
              </a:spcAft>
              <a:buFont typeface="Georgia" panose="02040502050405020303" pitchFamily="18" charset="0"/>
              <a:buChar char="—"/>
            </a:pPr>
            <a:r>
              <a:rPr lang="en-US" sz="3000" dirty="0"/>
              <a:t>Or prohibiting the free exercise thereof</a:t>
            </a:r>
          </a:p>
          <a:p>
            <a:pPr marL="457200" indent="-457200" algn="l">
              <a:spcAft>
                <a:spcPts val="800"/>
              </a:spcAft>
              <a:buFont typeface="Georgia" panose="02040502050405020303" pitchFamily="18" charset="0"/>
              <a:buChar char="—"/>
            </a:pPr>
            <a:r>
              <a:rPr lang="en-US" sz="3200" dirty="0"/>
              <a:t>John Adams: Our constitution was for a moral people. It is wholly inadequate to govern any other.</a:t>
            </a:r>
          </a:p>
          <a:p>
            <a:pPr marL="457200" indent="-457200" algn="l">
              <a:spcAft>
                <a:spcPts val="800"/>
              </a:spcAft>
              <a:buFont typeface="Georgia" panose="02040502050405020303" pitchFamily="18" charset="0"/>
              <a:buChar char="—"/>
            </a:pPr>
            <a:r>
              <a:rPr lang="en-US" sz="3200" dirty="0"/>
              <a:t>James Madison: Our constitution requires sufficient virtue among men for self government. Otherwise nothing less than the chains of despotism can restrain them from destroying and devouring one another.</a:t>
            </a:r>
          </a:p>
          <a:p>
            <a:pPr marL="457200" indent="-457200" algn="l">
              <a:buFont typeface="Georgia" panose="02040502050405020303" pitchFamily="18" charset="0"/>
              <a:buChar char="—"/>
            </a:pPr>
            <a:endParaRPr lang="en-US" sz="3200" dirty="0"/>
          </a:p>
        </p:txBody>
      </p:sp>
    </p:spTree>
    <p:extLst>
      <p:ext uri="{BB962C8B-B14F-4D97-AF65-F5344CB8AC3E}">
        <p14:creationId xmlns:p14="http://schemas.microsoft.com/office/powerpoint/2010/main" val="696910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1395</Words>
  <Application>Microsoft Office PowerPoint</Application>
  <PresentationFormat>Widescreen</PresentationFormat>
  <Paragraphs>130</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Britannic Bold</vt:lpstr>
      <vt:lpstr>Calibri</vt:lpstr>
      <vt:lpstr>Georgia</vt:lpstr>
      <vt:lpstr>Office Theme</vt:lpstr>
      <vt:lpstr>Christians in a Secular Culture</vt:lpstr>
      <vt:lpstr>Building a Biblical Faith</vt:lpstr>
      <vt:lpstr>2020 - “The New Normal”</vt:lpstr>
      <vt:lpstr>Our View of Scripture</vt:lpstr>
      <vt:lpstr>We are in a Cultural Minority</vt:lpstr>
      <vt:lpstr>Culture is not a new problem</vt:lpstr>
      <vt:lpstr>Secular culture is our Moment</vt:lpstr>
      <vt:lpstr>What is Secularism?</vt:lpstr>
      <vt:lpstr>America is Secular for a Reason</vt:lpstr>
      <vt:lpstr>Secular culture is never neutral</vt:lpstr>
      <vt:lpstr>Why Secular Culture is appealing</vt:lpstr>
      <vt:lpstr>Christians in a Secular Culture</vt:lpstr>
      <vt:lpstr>1 – When the Roll Is Called Up Yonder</vt:lpstr>
      <vt:lpstr>1 – When the Roll Is Called Up Yonder</vt:lpstr>
      <vt:lpstr>c – When the Roll Is Called Up Yonder</vt:lpstr>
      <vt:lpstr>c – When the Roll Is Called Up Yonder</vt:lpstr>
      <vt:lpstr>2 – When the Roll Is Called Up Yonder</vt:lpstr>
      <vt:lpstr>2 – When the Roll Is Called Up Yonder</vt:lpstr>
      <vt:lpstr>c – When the Roll Is Called Up Yonder</vt:lpstr>
      <vt:lpstr>c – When the Roll Is Called Up Yonder</vt:lpstr>
      <vt:lpstr>3 – When the Roll Is Called Up Yonder</vt:lpstr>
      <vt:lpstr>3 – When the Roll Is Called Up Yonder</vt:lpstr>
      <vt:lpstr>c – When the Roll Is Called Up Yonder</vt:lpstr>
      <vt:lpstr>c – When the Roll Is Called Up Yonder</vt:lpstr>
      <vt:lpstr>Christians in a Secular Culture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2</cp:revision>
  <dcterms:created xsi:type="dcterms:W3CDTF">2022-08-27T18:35:57Z</dcterms:created>
  <dcterms:modified xsi:type="dcterms:W3CDTF">2022-10-01T23:52:15Z</dcterms:modified>
</cp:coreProperties>
</file>