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0" r:id="rId3"/>
    <p:sldId id="278" r:id="rId4"/>
    <p:sldId id="279" r:id="rId5"/>
    <p:sldId id="280" r:id="rId6"/>
    <p:sldId id="281" r:id="rId7"/>
    <p:sldId id="282" r:id="rId8"/>
    <p:sldId id="28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746"/>
    <a:srgbClr val="AC8300"/>
    <a:srgbClr val="4C99B4"/>
    <a:srgbClr val="468EA8"/>
    <a:srgbClr val="C09200"/>
    <a:srgbClr val="4281AC"/>
    <a:srgbClr val="4D8EBB"/>
    <a:srgbClr val="E2A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C9277E-6C2A-4FA8-93EF-488955D6DEB0}" v="2657" dt="2022-11-13T18:42:40.9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716" autoAdjust="0"/>
    <p:restoredTop sz="94660"/>
  </p:normalViewPr>
  <p:slideViewPr>
    <p:cSldViewPr snapToGrid="0">
      <p:cViewPr varScale="1">
        <p:scale>
          <a:sx n="63" d="100"/>
          <a:sy n="63" d="100"/>
        </p:scale>
        <p:origin x="35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8FD99-C7F0-0177-6B77-BDDF9A61466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5254026"/>
            <a:ext cx="9144000" cy="695511"/>
          </a:xfrm>
        </p:spPr>
        <p:txBody>
          <a:bodyPr anchor="ctr">
            <a:normAutofit/>
          </a:bodyPr>
          <a:lstStyle>
            <a:lvl1pPr algn="ctr">
              <a:defRPr sz="4400"/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D0E515-CAA0-FF14-ABCF-01257056B12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5949537"/>
            <a:ext cx="9144000" cy="602673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14137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D1519-C939-8A11-15A6-22348784A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C3596B-3FD9-D850-351C-B2368ADDCA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F31C35-F32D-BC2F-26C8-612371C938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92875"/>
            <a:ext cx="2743200" cy="228600"/>
          </a:xfrm>
          <a:prstGeom prst="rect">
            <a:avLst/>
          </a:prstGeom>
        </p:spPr>
        <p:txBody>
          <a:bodyPr/>
          <a:lstStyle/>
          <a:p>
            <a:fld id="{602DD686-7B7B-4959-B7EE-570438157501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902B39-D936-9335-9751-FE2C3092B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2ED853-F0B6-52C6-7855-468FF976D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697C952-A298-45BF-AC0B-204B86540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211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AC11E7-9F8D-FE52-3750-4BB9CBFF54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B9C367-B9B9-3231-ACCD-2869C8547C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6D3A53-F0E8-9772-C009-2DBBAB066D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92875"/>
            <a:ext cx="2743200" cy="228600"/>
          </a:xfrm>
          <a:prstGeom prst="rect">
            <a:avLst/>
          </a:prstGeom>
        </p:spPr>
        <p:txBody>
          <a:bodyPr/>
          <a:lstStyle/>
          <a:p>
            <a:fld id="{602DD686-7B7B-4959-B7EE-570438157501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269193-2C18-1465-00DD-BDA70AE61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D6DF48-71A8-F585-F751-BCD84D318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697C952-A298-45BF-AC0B-204B86540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630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A3C58-ADB5-0A0B-BE7D-F0FE93B4B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97DEAD-0E71-B08F-ABC7-42001F02E7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371BE2-AC20-1684-3FD9-717873F452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92875"/>
            <a:ext cx="2743200" cy="228600"/>
          </a:xfrm>
          <a:prstGeom prst="rect">
            <a:avLst/>
          </a:prstGeom>
        </p:spPr>
        <p:txBody>
          <a:bodyPr/>
          <a:lstStyle/>
          <a:p>
            <a:fld id="{602DD686-7B7B-4959-B7EE-570438157501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E23655-3A97-10DC-2E95-FCD6B59A6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A67688-405E-7DD6-8C86-4B99E3060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697C952-A298-45BF-AC0B-204B86540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711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9E210-87B9-1317-4B44-EE2F41BD6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644D3C-FBCF-4A59-BF48-B3E66D6465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FF4980-EE15-96E2-B586-1BE45384D1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92875"/>
            <a:ext cx="2743200" cy="228600"/>
          </a:xfrm>
          <a:prstGeom prst="rect">
            <a:avLst/>
          </a:prstGeom>
        </p:spPr>
        <p:txBody>
          <a:bodyPr/>
          <a:lstStyle/>
          <a:p>
            <a:fld id="{602DD686-7B7B-4959-B7EE-570438157501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0FB47F-2CAD-583C-2B6D-A1DF34772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1C2297-E874-A044-0DF0-495EEBEAB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697C952-A298-45BF-AC0B-204B86540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381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B703E-AD26-C3C4-CEFB-DAB418A3E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46713-2152-DBC2-5AAA-2AA9752FFC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B083BF-88E6-9A5C-D07F-F8A9121A1D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590679-50E3-076D-B173-EA5C2B0741E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92875"/>
            <a:ext cx="2743200" cy="228600"/>
          </a:xfrm>
          <a:prstGeom prst="rect">
            <a:avLst/>
          </a:prstGeom>
        </p:spPr>
        <p:txBody>
          <a:bodyPr/>
          <a:lstStyle/>
          <a:p>
            <a:fld id="{602DD686-7B7B-4959-B7EE-570438157501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7468AB-84CB-49E8-89A6-0E7115330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0E0C47-D4B3-1977-ED36-D6956DDA8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697C952-A298-45BF-AC0B-204B86540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574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E973F-BFF3-77C4-0B03-5746774D7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5CF00A-FC26-9951-26E1-58F340E77D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A6C418-5E1E-B4E5-180A-290B3162DC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87A86F-15E9-553E-3D06-CDD4446561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5E9BFD-93F5-1B41-CD71-EB8BA8BC12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AA86A2-BCBD-A2F3-505A-94D85D9FCB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92875"/>
            <a:ext cx="2743200" cy="228600"/>
          </a:xfrm>
          <a:prstGeom prst="rect">
            <a:avLst/>
          </a:prstGeom>
        </p:spPr>
        <p:txBody>
          <a:bodyPr/>
          <a:lstStyle/>
          <a:p>
            <a:fld id="{602DD686-7B7B-4959-B7EE-570438157501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A4A0A5-09D6-A2BB-1F20-F5967B5C7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04754A-2F8E-42EF-C981-49FFB57C7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697C952-A298-45BF-AC0B-204B86540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663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1B91C-1BBE-E2C5-30E2-4638DDCDA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FF5F52-F3BC-A242-2884-39333B9B597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92875"/>
            <a:ext cx="2743200" cy="228600"/>
          </a:xfrm>
          <a:prstGeom prst="rect">
            <a:avLst/>
          </a:prstGeom>
        </p:spPr>
        <p:txBody>
          <a:bodyPr/>
          <a:lstStyle/>
          <a:p>
            <a:fld id="{602DD686-7B7B-4959-B7EE-570438157501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B7EC6B-007D-786D-31F1-29C178114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E51187-9733-431C-823C-6A9531273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697C952-A298-45BF-AC0B-204B86540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320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4FC20A-EAD3-C445-3001-3E9484FB7B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92875"/>
            <a:ext cx="2743200" cy="228600"/>
          </a:xfrm>
          <a:prstGeom prst="rect">
            <a:avLst/>
          </a:prstGeom>
        </p:spPr>
        <p:txBody>
          <a:bodyPr/>
          <a:lstStyle/>
          <a:p>
            <a:fld id="{602DD686-7B7B-4959-B7EE-570438157501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0FFCA3-390A-6158-9622-EDB3EA0ED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070565-97FC-4F1A-4AD8-C68539A91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697C952-A298-45BF-AC0B-204B86540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952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3E91F-6FAF-8036-6B23-5E3DA28B1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D58B24-ECFE-4C53-1EA1-1A0E31DE1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46ED3-3473-C29F-4147-89D441A810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AEC6CB-D418-368D-5E0D-DD81083A72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92875"/>
            <a:ext cx="2743200" cy="228600"/>
          </a:xfrm>
          <a:prstGeom prst="rect">
            <a:avLst/>
          </a:prstGeom>
        </p:spPr>
        <p:txBody>
          <a:bodyPr/>
          <a:lstStyle/>
          <a:p>
            <a:fld id="{602DD686-7B7B-4959-B7EE-570438157501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145E08-5918-C91D-52A1-D42E47719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62A2A1-25F3-A760-0923-28D4C7F50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697C952-A298-45BF-AC0B-204B86540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816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C21CD-4E1A-9A40-0D9F-CAE885CAA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72A6C2-59EA-1412-F54C-5355AB3DCC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CB4A74-8654-93EC-C65E-6BE19E865F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09575C-3E10-1EB8-B880-314D05736B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92875"/>
            <a:ext cx="2743200" cy="228600"/>
          </a:xfrm>
          <a:prstGeom prst="rect">
            <a:avLst/>
          </a:prstGeom>
        </p:spPr>
        <p:txBody>
          <a:bodyPr/>
          <a:lstStyle/>
          <a:p>
            <a:fld id="{602DD686-7B7B-4959-B7EE-570438157501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048BEA-80D1-EE6D-A699-C269C4E4B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A3759D-1723-4718-565C-75A23DE90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697C952-A298-45BF-AC0B-204B86540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696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erson's legs in water&#10;&#10;Description automatically generated with low confidence">
            <a:extLst>
              <a:ext uri="{FF2B5EF4-FFF2-40B4-BE49-F238E27FC236}">
                <a16:creationId xmlns:a16="http://schemas.microsoft.com/office/drawing/2014/main" id="{B8BA8E5C-6DCE-9E43-31A5-0E3E536C009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7" r="-2" b="-2"/>
          <a:stretch/>
        </p:blipFill>
        <p:spPr>
          <a:xfrm>
            <a:off x="5800734" y="1057275"/>
            <a:ext cx="5917401" cy="474345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EA1126F3-ED6D-9C52-FA06-8E506D8F9F4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7EA6D9-A12C-758E-6AF4-244B28D94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470" y="365125"/>
            <a:ext cx="6301408" cy="8474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63603E-A7E0-B9B2-471B-1AB4B21F69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470" y="1987825"/>
            <a:ext cx="10777330" cy="4189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418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Britannic Bold" panose="020B09030607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FF0000"/>
        </a:buClr>
        <a:buFont typeface="Georgia" panose="02040502050405020303" pitchFamily="18" charset="0"/>
        <a:buChar char="—"/>
        <a:defRPr sz="34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B0F0"/>
        </a:buClr>
        <a:buFont typeface="Georgia" panose="02040502050405020303" pitchFamily="18" charset="0"/>
        <a:buChar char="—"/>
        <a:defRPr sz="3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2D050"/>
        </a:buClr>
        <a:buFont typeface="Georgia" panose="02040502050405020303" pitchFamily="18" charset="0"/>
        <a:buChar char="—"/>
        <a:defRPr sz="27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C8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erson's legs in water&#10;&#10;Description automatically generated with low confidence">
            <a:extLst>
              <a:ext uri="{FF2B5EF4-FFF2-40B4-BE49-F238E27FC236}">
                <a16:creationId xmlns:a16="http://schemas.microsoft.com/office/drawing/2014/main" id="{308758BA-9172-060A-8665-72FE5A42FB1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936" r="-2" b="11545"/>
          <a:stretch/>
        </p:blipFill>
        <p:spPr>
          <a:xfrm>
            <a:off x="2880360" y="815159"/>
            <a:ext cx="6431280" cy="2975436"/>
          </a:xfrm>
          <a:prstGeom prst="rect">
            <a:avLst/>
          </a:prstGeom>
          <a:effectLst/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1EC0312-F7C9-6DF1-B48B-F581FF7602E6}"/>
              </a:ext>
            </a:extLst>
          </p:cNvPr>
          <p:cNvSpPr/>
          <p:nvPr/>
        </p:nvSpPr>
        <p:spPr>
          <a:xfrm>
            <a:off x="0" y="0"/>
            <a:ext cx="12192000" cy="5498275"/>
          </a:xfrm>
          <a:prstGeom prst="rect">
            <a:avLst/>
          </a:prstGeom>
          <a:solidFill>
            <a:srgbClr val="0017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person's legs in water&#10;&#10;Description automatically generated with low confidence">
            <a:extLst>
              <a:ext uri="{FF2B5EF4-FFF2-40B4-BE49-F238E27FC236}">
                <a16:creationId xmlns:a16="http://schemas.microsoft.com/office/drawing/2014/main" id="{DC61A665-E027-7D60-0272-27C3F23F717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11842" r="-1" b="-1"/>
          <a:stretch/>
        </p:blipFill>
        <p:spPr>
          <a:xfrm>
            <a:off x="2309359" y="0"/>
            <a:ext cx="7273823" cy="534376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AAF12948-38FE-14FB-107C-A3590AE13A91}"/>
              </a:ext>
            </a:extLst>
          </p:cNvPr>
          <p:cNvSpPr/>
          <p:nvPr/>
        </p:nvSpPr>
        <p:spPr>
          <a:xfrm>
            <a:off x="0" y="5343760"/>
            <a:ext cx="12192000" cy="151423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E9AE88-4626-F455-07CC-EE0FE08CE5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155491"/>
            <a:ext cx="12191999" cy="736416"/>
          </a:xfrm>
          <a:solidFill>
            <a:schemeClr val="bg1">
              <a:alpha val="90000"/>
            </a:schemeClr>
          </a:solidFill>
        </p:spPr>
        <p:txBody>
          <a:bodyPr>
            <a:noAutofit/>
          </a:bodyPr>
          <a:lstStyle/>
          <a:p>
            <a:r>
              <a:rPr lang="en-US" sz="3600" dirty="0">
                <a:latin typeface="Georgia" panose="02040502050405020303" pitchFamily="18" charset="0"/>
              </a:rPr>
              <a:t>Matthew 8:1-34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307340-18EA-F7BC-7A8A-EC4963087B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" y="5339932"/>
            <a:ext cx="12191998" cy="855905"/>
          </a:xfrm>
          <a:solidFill>
            <a:schemeClr val="bg1">
              <a:alpha val="90000"/>
            </a:schemeClr>
          </a:solidFill>
        </p:spPr>
        <p:txBody>
          <a:bodyPr anchor="ctr">
            <a:normAutofit/>
          </a:bodyPr>
          <a:lstStyle/>
          <a:p>
            <a:r>
              <a:rPr lang="en-US" sz="4400" dirty="0">
                <a:latin typeface="Britannic Bold" panose="020B0903060703020204" pitchFamily="34" charset="0"/>
              </a:rPr>
              <a:t>The Power of Jesus </a:t>
            </a:r>
            <a:r>
              <a:rPr lang="en-US" sz="4000" dirty="0">
                <a:latin typeface="Britannic Bold" panose="020B0903060703020204" pitchFamily="34" charset="0"/>
              </a:rPr>
              <a:t>(Who is This?)</a:t>
            </a:r>
          </a:p>
        </p:txBody>
      </p:sp>
      <p:pic>
        <p:nvPicPr>
          <p:cNvPr id="9" name="Picture 8" descr="A person's legs in water&#10;&#10;Description automatically generated with low confidence">
            <a:extLst>
              <a:ext uri="{FF2B5EF4-FFF2-40B4-BE49-F238E27FC236}">
                <a16:creationId xmlns:a16="http://schemas.microsoft.com/office/drawing/2014/main" id="{81B339E4-FDB3-06FB-0305-978B9D5EEE8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98" b="8899"/>
          <a:stretch/>
        </p:blipFill>
        <p:spPr>
          <a:xfrm>
            <a:off x="1949077" y="0"/>
            <a:ext cx="7776037" cy="5185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454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8D0D6D3E-D7F9-4591-9CA9-DDF4DB1F73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6" y="-3"/>
            <a:ext cx="4068664" cy="6858000"/>
          </a:xfrm>
          <a:prstGeom prst="rect">
            <a:avLst/>
          </a:prstGeom>
          <a:gradFill>
            <a:gsLst>
              <a:gs pos="26000">
                <a:srgbClr val="000000"/>
              </a:gs>
              <a:gs pos="100000">
                <a:schemeClr val="accent1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6" y="-3"/>
            <a:ext cx="3611463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6000"/>
                </a:schemeClr>
              </a:gs>
              <a:gs pos="100000">
                <a:srgbClr val="000000">
                  <a:alpha val="52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230721" y="-107390"/>
            <a:ext cx="3853890" cy="4068665"/>
          </a:xfrm>
          <a:prstGeom prst="rect">
            <a:avLst/>
          </a:prstGeom>
          <a:gradFill>
            <a:gsLst>
              <a:gs pos="0">
                <a:srgbClr val="000000">
                  <a:alpha val="34000"/>
                </a:srgbClr>
              </a:gs>
              <a:gs pos="96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erson's legs in water&#10;&#10;Description automatically generated with low confidence">
            <a:extLst>
              <a:ext uri="{FF2B5EF4-FFF2-40B4-BE49-F238E27FC236}">
                <a16:creationId xmlns:a16="http://schemas.microsoft.com/office/drawing/2014/main" id="{308758BA-9172-060A-8665-72FE5A42FB1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3" r="11984" b="1"/>
          <a:stretch/>
        </p:blipFill>
        <p:spPr>
          <a:xfrm>
            <a:off x="6096000" y="1012536"/>
            <a:ext cx="4756162" cy="4756162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B47889C-4069-1F1F-8F1C-7A505E973015}"/>
              </a:ext>
            </a:extLst>
          </p:cNvPr>
          <p:cNvSpPr/>
          <p:nvPr/>
        </p:nvSpPr>
        <p:spPr>
          <a:xfrm>
            <a:off x="0" y="-38382"/>
            <a:ext cx="4257040" cy="68579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E527F5C-1299-0790-58F5-354F234E0D8B}"/>
              </a:ext>
            </a:extLst>
          </p:cNvPr>
          <p:cNvSpPr/>
          <p:nvPr/>
        </p:nvSpPr>
        <p:spPr>
          <a:xfrm>
            <a:off x="4257040" y="-5"/>
            <a:ext cx="7934960" cy="6857997"/>
          </a:xfrm>
          <a:prstGeom prst="rect">
            <a:avLst/>
          </a:prstGeom>
          <a:solidFill>
            <a:schemeClr val="bg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307340-18EA-F7BC-7A8A-EC4963087B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1" y="385217"/>
            <a:ext cx="7208931" cy="897544"/>
          </a:xfrm>
        </p:spPr>
        <p:txBody>
          <a:bodyPr anchor="ctr">
            <a:normAutofit/>
          </a:bodyPr>
          <a:lstStyle/>
          <a:p>
            <a:pPr algn="l"/>
            <a:r>
              <a:rPr lang="en-US" sz="3800" dirty="0"/>
              <a:t>The Power to heal diseases </a:t>
            </a:r>
            <a:r>
              <a:rPr lang="en-US" sz="2800" dirty="0">
                <a:solidFill>
                  <a:srgbClr val="FF0000"/>
                </a:solidFill>
              </a:rPr>
              <a:t>1-17</a:t>
            </a:r>
            <a:endParaRPr lang="en-US" sz="2800" dirty="0">
              <a:solidFill>
                <a:srgbClr val="FF0000"/>
              </a:solidFill>
              <a:latin typeface="Britannic Bold" panose="020B0903060703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E9AE88-4626-F455-07CC-EE0FE08CE5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1" y="1910080"/>
            <a:ext cx="8788399" cy="4155440"/>
          </a:xfrm>
        </p:spPr>
        <p:txBody>
          <a:bodyPr anchor="t">
            <a:normAutofit/>
          </a:bodyPr>
          <a:lstStyle/>
          <a:p>
            <a:pPr marL="457200" indent="-457200" algn="l">
              <a:buFont typeface="Georgia" panose="02040502050405020303" pitchFamily="18" charset="0"/>
              <a:buChar char="—"/>
            </a:pPr>
            <a:r>
              <a:rPr lang="en-US" sz="3200" dirty="0">
                <a:latin typeface="Georgia" panose="02040502050405020303" pitchFamily="18" charset="0"/>
              </a:rPr>
              <a:t>1-4 A Jewish leper.. </a:t>
            </a:r>
            <a:r>
              <a:rPr lang="en-US" sz="3200" dirty="0"/>
              <a:t>“if you are willing, you can make me clean”</a:t>
            </a:r>
          </a:p>
          <a:p>
            <a:pPr marL="914400" lvl="1" indent="-457200" algn="l">
              <a:buFont typeface="Georgia" panose="02040502050405020303" pitchFamily="18" charset="0"/>
              <a:buChar char="—"/>
            </a:pPr>
            <a:r>
              <a:rPr lang="en-US" sz="2800" dirty="0"/>
              <a:t>I am willing.. Jesus touched him</a:t>
            </a:r>
          </a:p>
          <a:p>
            <a:pPr marL="914400" lvl="1" indent="-457200" algn="l">
              <a:buFont typeface="Georgia" panose="02040502050405020303" pitchFamily="18" charset="0"/>
              <a:buChar char="—"/>
            </a:pPr>
            <a:r>
              <a:rPr lang="en-US" sz="2800" dirty="0"/>
              <a:t>Go to the priest.. as testimony to them</a:t>
            </a:r>
          </a:p>
          <a:p>
            <a:pPr marL="457200" indent="-457200" algn="l">
              <a:buFont typeface="Georgia" panose="02040502050405020303" pitchFamily="18" charset="0"/>
              <a:buChar char="—"/>
            </a:pPr>
            <a:r>
              <a:rPr lang="en-US" sz="3200" dirty="0"/>
              <a:t>5-13 A Gentile centurion.. Painful paralysis</a:t>
            </a:r>
          </a:p>
          <a:p>
            <a:pPr marL="914400" lvl="1" indent="-457200" algn="l">
              <a:buFont typeface="Georgia" panose="02040502050405020303" pitchFamily="18" charset="0"/>
              <a:buChar char="—"/>
            </a:pPr>
            <a:r>
              <a:rPr lang="en-US" sz="2800" dirty="0"/>
              <a:t>I will come .. “only speak the word”</a:t>
            </a:r>
          </a:p>
          <a:p>
            <a:pPr marL="914400" lvl="1" indent="-457200" algn="l">
              <a:buFont typeface="Georgia" panose="02040502050405020303" pitchFamily="18" charset="0"/>
              <a:buChar char="—"/>
            </a:pPr>
            <a:r>
              <a:rPr lang="en-US" sz="2800" dirty="0"/>
              <a:t>Not found this great faith even in Israel</a:t>
            </a:r>
          </a:p>
          <a:p>
            <a:pPr marL="457200" indent="-457200" algn="l">
              <a:buFont typeface="Georgia" panose="02040502050405020303" pitchFamily="18" charset="0"/>
              <a:buChar char="—"/>
            </a:pPr>
            <a:endParaRPr lang="en-US" sz="32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720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8D0D6D3E-D7F9-4591-9CA9-DDF4DB1F73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6" y="-3"/>
            <a:ext cx="4068664" cy="6858000"/>
          </a:xfrm>
          <a:prstGeom prst="rect">
            <a:avLst/>
          </a:prstGeom>
          <a:gradFill>
            <a:gsLst>
              <a:gs pos="26000">
                <a:srgbClr val="000000"/>
              </a:gs>
              <a:gs pos="100000">
                <a:schemeClr val="accent1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6" y="-3"/>
            <a:ext cx="3611463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6000"/>
                </a:schemeClr>
              </a:gs>
              <a:gs pos="100000">
                <a:srgbClr val="000000">
                  <a:alpha val="52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230721" y="-107390"/>
            <a:ext cx="3853890" cy="4068665"/>
          </a:xfrm>
          <a:prstGeom prst="rect">
            <a:avLst/>
          </a:prstGeom>
          <a:gradFill>
            <a:gsLst>
              <a:gs pos="0">
                <a:srgbClr val="000000">
                  <a:alpha val="34000"/>
                </a:srgbClr>
              </a:gs>
              <a:gs pos="96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erson's legs in water&#10;&#10;Description automatically generated with low confidence">
            <a:extLst>
              <a:ext uri="{FF2B5EF4-FFF2-40B4-BE49-F238E27FC236}">
                <a16:creationId xmlns:a16="http://schemas.microsoft.com/office/drawing/2014/main" id="{308758BA-9172-060A-8665-72FE5A42FB1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3" r="11984" b="1"/>
          <a:stretch/>
        </p:blipFill>
        <p:spPr>
          <a:xfrm>
            <a:off x="6096000" y="1012536"/>
            <a:ext cx="4756162" cy="4756162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B47889C-4069-1F1F-8F1C-7A505E973015}"/>
              </a:ext>
            </a:extLst>
          </p:cNvPr>
          <p:cNvSpPr/>
          <p:nvPr/>
        </p:nvSpPr>
        <p:spPr>
          <a:xfrm>
            <a:off x="0" y="-38382"/>
            <a:ext cx="4257040" cy="68579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E527F5C-1299-0790-58F5-354F234E0D8B}"/>
              </a:ext>
            </a:extLst>
          </p:cNvPr>
          <p:cNvSpPr/>
          <p:nvPr/>
        </p:nvSpPr>
        <p:spPr>
          <a:xfrm>
            <a:off x="4257040" y="-5"/>
            <a:ext cx="7934960" cy="6857997"/>
          </a:xfrm>
          <a:prstGeom prst="rect">
            <a:avLst/>
          </a:prstGeom>
          <a:solidFill>
            <a:schemeClr val="bg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307340-18EA-F7BC-7A8A-EC4963087B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1" y="385217"/>
            <a:ext cx="7208931" cy="897544"/>
          </a:xfrm>
        </p:spPr>
        <p:txBody>
          <a:bodyPr anchor="ctr">
            <a:normAutofit/>
          </a:bodyPr>
          <a:lstStyle/>
          <a:p>
            <a:pPr algn="l"/>
            <a:r>
              <a:rPr lang="en-US" sz="3800" dirty="0"/>
              <a:t>The Power to heal diseases </a:t>
            </a:r>
            <a:r>
              <a:rPr lang="en-US" sz="2800" dirty="0">
                <a:solidFill>
                  <a:srgbClr val="FF0000"/>
                </a:solidFill>
              </a:rPr>
              <a:t>1-17</a:t>
            </a:r>
            <a:endParaRPr lang="en-US" sz="2800" dirty="0">
              <a:solidFill>
                <a:srgbClr val="FF0000"/>
              </a:solidFill>
              <a:latin typeface="Britannic Bold" panose="020B0903060703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E9AE88-4626-F455-07CC-EE0FE08CE5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1" y="1910080"/>
            <a:ext cx="8788399" cy="4155440"/>
          </a:xfrm>
        </p:spPr>
        <p:txBody>
          <a:bodyPr anchor="t">
            <a:normAutofit/>
          </a:bodyPr>
          <a:lstStyle/>
          <a:p>
            <a:pPr marL="457200" indent="-457200" algn="l">
              <a:buFont typeface="Georgia" panose="02040502050405020303" pitchFamily="18" charset="0"/>
              <a:buChar char="—"/>
            </a:pPr>
            <a:r>
              <a:rPr lang="en-US" sz="3200" dirty="0">
                <a:latin typeface="Georgia" panose="02040502050405020303" pitchFamily="18" charset="0"/>
              </a:rPr>
              <a:t>14-15 A disciple’s relative.. </a:t>
            </a:r>
            <a:r>
              <a:rPr lang="en-US" sz="3200" dirty="0"/>
              <a:t>Sick with fever</a:t>
            </a:r>
          </a:p>
          <a:p>
            <a:pPr marL="914400" lvl="1" indent="-457200" algn="l">
              <a:buFont typeface="Georgia" panose="02040502050405020303" pitchFamily="18" charset="0"/>
              <a:buChar char="—"/>
            </a:pPr>
            <a:r>
              <a:rPr lang="en-US" sz="3000" dirty="0"/>
              <a:t>Jesus touched her hand</a:t>
            </a:r>
          </a:p>
          <a:p>
            <a:pPr marL="914400" lvl="1" indent="-457200" algn="l">
              <a:buFont typeface="Georgia" panose="02040502050405020303" pitchFamily="18" charset="0"/>
              <a:buChar char="—"/>
            </a:pPr>
            <a:r>
              <a:rPr lang="en-US" sz="3000" dirty="0">
                <a:latin typeface="Georgia" panose="02040502050405020303" pitchFamily="18" charset="0"/>
              </a:rPr>
              <a:t>The fever left/she arose, served them</a:t>
            </a:r>
          </a:p>
          <a:p>
            <a:pPr marL="457200" indent="-457200" algn="l">
              <a:buFont typeface="Georgia" panose="02040502050405020303" pitchFamily="18" charset="0"/>
              <a:buChar char="—"/>
            </a:pPr>
            <a:r>
              <a:rPr lang="en-US" sz="3200" dirty="0"/>
              <a:t>16-17 His healing power attracted many</a:t>
            </a:r>
          </a:p>
          <a:p>
            <a:pPr marL="914400" lvl="1" indent="-457200" algn="l">
              <a:buFont typeface="Georgia" panose="02040502050405020303" pitchFamily="18" charset="0"/>
              <a:buChar char="—"/>
            </a:pPr>
            <a:r>
              <a:rPr lang="en-US" sz="2800" dirty="0"/>
              <a:t>Cast out spirits with a word/healed all</a:t>
            </a:r>
          </a:p>
          <a:p>
            <a:pPr marL="914400" lvl="1" indent="-457200" algn="l">
              <a:buFont typeface="Georgia" panose="02040502050405020303" pitchFamily="18" charset="0"/>
              <a:buChar char="—"/>
            </a:pPr>
            <a:r>
              <a:rPr lang="en-US" sz="2800" dirty="0"/>
              <a:t>Fulfillment of prophecy (Isaiah 53:4)</a:t>
            </a:r>
            <a:endParaRPr lang="en-US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1612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8D0D6D3E-D7F9-4591-9CA9-DDF4DB1F73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6" y="-3"/>
            <a:ext cx="4068664" cy="6858000"/>
          </a:xfrm>
          <a:prstGeom prst="rect">
            <a:avLst/>
          </a:prstGeom>
          <a:gradFill>
            <a:gsLst>
              <a:gs pos="26000">
                <a:srgbClr val="000000"/>
              </a:gs>
              <a:gs pos="100000">
                <a:schemeClr val="accent1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6" y="-3"/>
            <a:ext cx="3611463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6000"/>
                </a:schemeClr>
              </a:gs>
              <a:gs pos="100000">
                <a:srgbClr val="000000">
                  <a:alpha val="52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230721" y="-107390"/>
            <a:ext cx="3853890" cy="4068665"/>
          </a:xfrm>
          <a:prstGeom prst="rect">
            <a:avLst/>
          </a:prstGeom>
          <a:gradFill>
            <a:gsLst>
              <a:gs pos="0">
                <a:srgbClr val="000000">
                  <a:alpha val="34000"/>
                </a:srgbClr>
              </a:gs>
              <a:gs pos="96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erson's legs in water&#10;&#10;Description automatically generated with low confidence">
            <a:extLst>
              <a:ext uri="{FF2B5EF4-FFF2-40B4-BE49-F238E27FC236}">
                <a16:creationId xmlns:a16="http://schemas.microsoft.com/office/drawing/2014/main" id="{308758BA-9172-060A-8665-72FE5A42FB1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3" r="11984" b="1"/>
          <a:stretch/>
        </p:blipFill>
        <p:spPr>
          <a:xfrm>
            <a:off x="6096000" y="1012536"/>
            <a:ext cx="4756162" cy="4756162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B47889C-4069-1F1F-8F1C-7A505E973015}"/>
              </a:ext>
            </a:extLst>
          </p:cNvPr>
          <p:cNvSpPr/>
          <p:nvPr/>
        </p:nvSpPr>
        <p:spPr>
          <a:xfrm>
            <a:off x="0" y="-38382"/>
            <a:ext cx="4257040" cy="68579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E527F5C-1299-0790-58F5-354F234E0D8B}"/>
              </a:ext>
            </a:extLst>
          </p:cNvPr>
          <p:cNvSpPr/>
          <p:nvPr/>
        </p:nvSpPr>
        <p:spPr>
          <a:xfrm>
            <a:off x="4257040" y="-5"/>
            <a:ext cx="7934960" cy="6857997"/>
          </a:xfrm>
          <a:prstGeom prst="rect">
            <a:avLst/>
          </a:prstGeom>
          <a:solidFill>
            <a:schemeClr val="bg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307340-18EA-F7BC-7A8A-EC4963087B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1" y="385217"/>
            <a:ext cx="7208931" cy="897544"/>
          </a:xfrm>
        </p:spPr>
        <p:txBody>
          <a:bodyPr anchor="ctr">
            <a:normAutofit/>
          </a:bodyPr>
          <a:lstStyle/>
          <a:p>
            <a:pPr algn="l"/>
            <a:r>
              <a:rPr lang="en-US" sz="3800" dirty="0"/>
              <a:t>The Cost of Discipleship </a:t>
            </a:r>
            <a:r>
              <a:rPr lang="en-US" sz="2800" dirty="0">
                <a:solidFill>
                  <a:srgbClr val="FF0000"/>
                </a:solidFill>
              </a:rPr>
              <a:t>18-22</a:t>
            </a:r>
            <a:endParaRPr lang="en-US" sz="2800" dirty="0">
              <a:solidFill>
                <a:srgbClr val="FF0000"/>
              </a:solidFill>
              <a:latin typeface="Britannic Bold" panose="020B0903060703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E9AE88-4626-F455-07CC-EE0FE08CE5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1" y="1910080"/>
            <a:ext cx="9001759" cy="4155440"/>
          </a:xfrm>
        </p:spPr>
        <p:txBody>
          <a:bodyPr anchor="t">
            <a:normAutofit/>
          </a:bodyPr>
          <a:lstStyle/>
          <a:p>
            <a:pPr marL="457200" indent="-457200" algn="l">
              <a:buFont typeface="Georgia" panose="02040502050405020303" pitchFamily="18" charset="0"/>
              <a:buChar char="—"/>
            </a:pPr>
            <a:r>
              <a:rPr lang="en-US" sz="3200" dirty="0">
                <a:latin typeface="Georgia" panose="02040502050405020303" pitchFamily="18" charset="0"/>
              </a:rPr>
              <a:t>18-20 A scribe: “Teacher, I will follow you”</a:t>
            </a:r>
          </a:p>
          <a:p>
            <a:pPr marL="914400" lvl="1" indent="-457200" algn="l">
              <a:buFont typeface="Georgia" panose="02040502050405020303" pitchFamily="18" charset="0"/>
              <a:buChar char="—"/>
            </a:pPr>
            <a:r>
              <a:rPr lang="en-US" sz="2800" dirty="0"/>
              <a:t>The Son of Man has no home..</a:t>
            </a:r>
          </a:p>
          <a:p>
            <a:pPr marL="914400" lvl="1" indent="-457200" algn="l">
              <a:buFont typeface="Georgia" panose="02040502050405020303" pitchFamily="18" charset="0"/>
              <a:buChar char="—"/>
            </a:pPr>
            <a:r>
              <a:rPr lang="en-US" sz="2800" dirty="0"/>
              <a:t>Understand the difficulties..</a:t>
            </a:r>
          </a:p>
          <a:p>
            <a:pPr marL="457200" indent="-457200" algn="l">
              <a:buFont typeface="Georgia" panose="02040502050405020303" pitchFamily="18" charset="0"/>
              <a:buChar char="—"/>
            </a:pPr>
            <a:r>
              <a:rPr lang="en-US" sz="3200" dirty="0">
                <a:latin typeface="Georgia" panose="02040502050405020303" pitchFamily="18" charset="0"/>
              </a:rPr>
              <a:t>21-22 A disciple: “Let me first bury my father”</a:t>
            </a:r>
          </a:p>
          <a:p>
            <a:pPr marL="914400" lvl="1" indent="-457200" algn="l">
              <a:buFont typeface="Georgia" panose="02040502050405020303" pitchFamily="18" charset="0"/>
              <a:buChar char="—"/>
            </a:pPr>
            <a:r>
              <a:rPr lang="en-US" sz="2800" dirty="0"/>
              <a:t>Ordinary priorities give way to discipleship</a:t>
            </a:r>
          </a:p>
          <a:p>
            <a:pPr marL="914400" lvl="1" indent="-457200" algn="l">
              <a:buFont typeface="Georgia" panose="02040502050405020303" pitchFamily="18" charset="0"/>
              <a:buChar char="—"/>
            </a:pPr>
            <a:r>
              <a:rPr lang="en-US" sz="2800" dirty="0"/>
              <a:t>Don’t put off commitment to Christ</a:t>
            </a:r>
            <a:endParaRPr lang="en-US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872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8D0D6D3E-D7F9-4591-9CA9-DDF4DB1F73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6" y="-3"/>
            <a:ext cx="4068664" cy="6858000"/>
          </a:xfrm>
          <a:prstGeom prst="rect">
            <a:avLst/>
          </a:prstGeom>
          <a:gradFill>
            <a:gsLst>
              <a:gs pos="26000">
                <a:srgbClr val="000000"/>
              </a:gs>
              <a:gs pos="100000">
                <a:schemeClr val="accent1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6" y="-3"/>
            <a:ext cx="3611463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6000"/>
                </a:schemeClr>
              </a:gs>
              <a:gs pos="100000">
                <a:srgbClr val="000000">
                  <a:alpha val="52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230721" y="-107390"/>
            <a:ext cx="3853890" cy="4068665"/>
          </a:xfrm>
          <a:prstGeom prst="rect">
            <a:avLst/>
          </a:prstGeom>
          <a:gradFill>
            <a:gsLst>
              <a:gs pos="0">
                <a:srgbClr val="000000">
                  <a:alpha val="34000"/>
                </a:srgbClr>
              </a:gs>
              <a:gs pos="96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erson's legs in water&#10;&#10;Description automatically generated with low confidence">
            <a:extLst>
              <a:ext uri="{FF2B5EF4-FFF2-40B4-BE49-F238E27FC236}">
                <a16:creationId xmlns:a16="http://schemas.microsoft.com/office/drawing/2014/main" id="{308758BA-9172-060A-8665-72FE5A42FB1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3" r="11984" b="1"/>
          <a:stretch/>
        </p:blipFill>
        <p:spPr>
          <a:xfrm>
            <a:off x="6096000" y="1012536"/>
            <a:ext cx="4756162" cy="4756162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B47889C-4069-1F1F-8F1C-7A505E973015}"/>
              </a:ext>
            </a:extLst>
          </p:cNvPr>
          <p:cNvSpPr/>
          <p:nvPr/>
        </p:nvSpPr>
        <p:spPr>
          <a:xfrm>
            <a:off x="0" y="-38382"/>
            <a:ext cx="4257040" cy="68579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E527F5C-1299-0790-58F5-354F234E0D8B}"/>
              </a:ext>
            </a:extLst>
          </p:cNvPr>
          <p:cNvSpPr/>
          <p:nvPr/>
        </p:nvSpPr>
        <p:spPr>
          <a:xfrm>
            <a:off x="4257040" y="-5"/>
            <a:ext cx="7934960" cy="6857997"/>
          </a:xfrm>
          <a:prstGeom prst="rect">
            <a:avLst/>
          </a:prstGeom>
          <a:solidFill>
            <a:schemeClr val="bg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307340-18EA-F7BC-7A8A-EC4963087B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1" y="385217"/>
            <a:ext cx="7208931" cy="897544"/>
          </a:xfrm>
        </p:spPr>
        <p:txBody>
          <a:bodyPr anchor="ctr">
            <a:normAutofit/>
          </a:bodyPr>
          <a:lstStyle/>
          <a:p>
            <a:pPr algn="l"/>
            <a:r>
              <a:rPr lang="en-US" sz="3800" dirty="0"/>
              <a:t>Power over Nature </a:t>
            </a:r>
            <a:r>
              <a:rPr lang="en-US" sz="2800" dirty="0">
                <a:solidFill>
                  <a:srgbClr val="FF0000"/>
                </a:solidFill>
              </a:rPr>
              <a:t>23-27</a:t>
            </a:r>
            <a:endParaRPr lang="en-US" sz="2800" dirty="0">
              <a:solidFill>
                <a:srgbClr val="FF0000"/>
              </a:solidFill>
              <a:latin typeface="Britannic Bold" panose="020B0903060703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E9AE88-4626-F455-07CC-EE0FE08CE5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1" y="1910080"/>
            <a:ext cx="9001759" cy="4155440"/>
          </a:xfrm>
        </p:spPr>
        <p:txBody>
          <a:bodyPr anchor="t">
            <a:normAutofit/>
          </a:bodyPr>
          <a:lstStyle/>
          <a:p>
            <a:pPr marL="457200" indent="-457200" algn="l">
              <a:buFont typeface="Georgia" panose="02040502050405020303" pitchFamily="18" charset="0"/>
              <a:buChar char="—"/>
            </a:pPr>
            <a:r>
              <a:rPr lang="en-US" sz="3200" dirty="0"/>
              <a:t>23-25 Got into boat.. the disciples followed</a:t>
            </a:r>
          </a:p>
          <a:p>
            <a:pPr marL="914400" lvl="1" indent="-457200" algn="l">
              <a:buFont typeface="Georgia" panose="02040502050405020303" pitchFamily="18" charset="0"/>
              <a:buChar char="—"/>
            </a:pPr>
            <a:r>
              <a:rPr lang="en-US" sz="2800" dirty="0">
                <a:latin typeface="Georgia" panose="02040502050405020303" pitchFamily="18" charset="0"/>
              </a:rPr>
              <a:t>Great tempest arose.. </a:t>
            </a:r>
            <a:r>
              <a:rPr lang="en-US" sz="2800" dirty="0"/>
              <a:t>waves covered the boat</a:t>
            </a:r>
          </a:p>
          <a:p>
            <a:pPr marL="914400" lvl="1" indent="-457200" algn="l">
              <a:buFont typeface="Georgia" panose="02040502050405020303" pitchFamily="18" charset="0"/>
              <a:buChar char="—"/>
            </a:pPr>
            <a:r>
              <a:rPr lang="en-US" sz="2800" dirty="0">
                <a:latin typeface="Georgia" panose="02040502050405020303" pitchFamily="18" charset="0"/>
              </a:rPr>
              <a:t>The disciples’ frightened.. Jesus calmly asleep</a:t>
            </a:r>
          </a:p>
          <a:p>
            <a:pPr marL="457200" indent="-457200" algn="l">
              <a:buFont typeface="Georgia" panose="02040502050405020303" pitchFamily="18" charset="0"/>
              <a:buChar char="—"/>
            </a:pPr>
            <a:r>
              <a:rPr lang="en-US" sz="3200" dirty="0">
                <a:latin typeface="Georgia" panose="02040502050405020303" pitchFamily="18" charset="0"/>
              </a:rPr>
              <a:t>26-27 Jesus calms the storm</a:t>
            </a:r>
          </a:p>
          <a:p>
            <a:pPr marL="914400" lvl="1" indent="-457200" algn="l">
              <a:buFont typeface="Georgia" panose="02040502050405020303" pitchFamily="18" charset="0"/>
              <a:buChar char="—"/>
            </a:pPr>
            <a:r>
              <a:rPr lang="en-US" sz="2800" dirty="0"/>
              <a:t>“Why are you fearful, you of little faith?”</a:t>
            </a:r>
          </a:p>
          <a:p>
            <a:pPr marL="914400" lvl="1" indent="-457200" algn="l">
              <a:buFont typeface="Georgia" panose="02040502050405020303" pitchFamily="18" charset="0"/>
              <a:buChar char="—"/>
            </a:pPr>
            <a:r>
              <a:rPr lang="en-US" sz="2800" dirty="0"/>
              <a:t>“Who can this be.. even winds/sea obey Him?”</a:t>
            </a:r>
          </a:p>
        </p:txBody>
      </p:sp>
    </p:spTree>
    <p:extLst>
      <p:ext uri="{BB962C8B-B14F-4D97-AF65-F5344CB8AC3E}">
        <p14:creationId xmlns:p14="http://schemas.microsoft.com/office/powerpoint/2010/main" val="1525279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8D0D6D3E-D7F9-4591-9CA9-DDF4DB1F73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6" y="-3"/>
            <a:ext cx="4068664" cy="6858000"/>
          </a:xfrm>
          <a:prstGeom prst="rect">
            <a:avLst/>
          </a:prstGeom>
          <a:gradFill>
            <a:gsLst>
              <a:gs pos="26000">
                <a:srgbClr val="000000"/>
              </a:gs>
              <a:gs pos="100000">
                <a:schemeClr val="accent1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6" y="-3"/>
            <a:ext cx="3611463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6000"/>
                </a:schemeClr>
              </a:gs>
              <a:gs pos="100000">
                <a:srgbClr val="000000">
                  <a:alpha val="52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230721" y="-107390"/>
            <a:ext cx="3853890" cy="4068665"/>
          </a:xfrm>
          <a:prstGeom prst="rect">
            <a:avLst/>
          </a:prstGeom>
          <a:gradFill>
            <a:gsLst>
              <a:gs pos="0">
                <a:srgbClr val="000000">
                  <a:alpha val="34000"/>
                </a:srgbClr>
              </a:gs>
              <a:gs pos="96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erson's legs in water&#10;&#10;Description automatically generated with low confidence">
            <a:extLst>
              <a:ext uri="{FF2B5EF4-FFF2-40B4-BE49-F238E27FC236}">
                <a16:creationId xmlns:a16="http://schemas.microsoft.com/office/drawing/2014/main" id="{308758BA-9172-060A-8665-72FE5A42FB1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3" r="11984" b="1"/>
          <a:stretch/>
        </p:blipFill>
        <p:spPr>
          <a:xfrm>
            <a:off x="6096000" y="1012536"/>
            <a:ext cx="4756162" cy="4756162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B47889C-4069-1F1F-8F1C-7A505E973015}"/>
              </a:ext>
            </a:extLst>
          </p:cNvPr>
          <p:cNvSpPr/>
          <p:nvPr/>
        </p:nvSpPr>
        <p:spPr>
          <a:xfrm>
            <a:off x="0" y="-38382"/>
            <a:ext cx="4257040" cy="68579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E527F5C-1299-0790-58F5-354F234E0D8B}"/>
              </a:ext>
            </a:extLst>
          </p:cNvPr>
          <p:cNvSpPr/>
          <p:nvPr/>
        </p:nvSpPr>
        <p:spPr>
          <a:xfrm>
            <a:off x="4257040" y="-5"/>
            <a:ext cx="7934960" cy="6857997"/>
          </a:xfrm>
          <a:prstGeom prst="rect">
            <a:avLst/>
          </a:prstGeom>
          <a:solidFill>
            <a:schemeClr val="bg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307340-18EA-F7BC-7A8A-EC4963087B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1" y="385217"/>
            <a:ext cx="7208931" cy="897544"/>
          </a:xfrm>
        </p:spPr>
        <p:txBody>
          <a:bodyPr anchor="ctr">
            <a:normAutofit/>
          </a:bodyPr>
          <a:lstStyle/>
          <a:p>
            <a:pPr algn="l"/>
            <a:r>
              <a:rPr lang="en-US" sz="3800" dirty="0"/>
              <a:t>Power over Supernatural </a:t>
            </a:r>
            <a:r>
              <a:rPr lang="en-US" sz="2800" dirty="0">
                <a:solidFill>
                  <a:srgbClr val="FF0000"/>
                </a:solidFill>
              </a:rPr>
              <a:t>28-34</a:t>
            </a:r>
            <a:endParaRPr lang="en-US" sz="2800" dirty="0">
              <a:solidFill>
                <a:srgbClr val="FF0000"/>
              </a:solidFill>
              <a:latin typeface="Britannic Bold" panose="020B0903060703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E9AE88-4626-F455-07CC-EE0FE08CE5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1" y="1910080"/>
            <a:ext cx="9001759" cy="4155440"/>
          </a:xfrm>
        </p:spPr>
        <p:txBody>
          <a:bodyPr anchor="t">
            <a:normAutofit/>
          </a:bodyPr>
          <a:lstStyle/>
          <a:p>
            <a:pPr marL="457200" indent="-457200" algn="l">
              <a:buFont typeface="Georgia" panose="02040502050405020303" pitchFamily="18" charset="0"/>
              <a:buChar char="—"/>
            </a:pPr>
            <a:r>
              <a:rPr lang="en-US" sz="3200" dirty="0"/>
              <a:t>28-29 Two demon possessed men</a:t>
            </a:r>
          </a:p>
          <a:p>
            <a:pPr marL="914400" lvl="1" indent="-457200" algn="l">
              <a:buFont typeface="Georgia" panose="02040502050405020303" pitchFamily="18" charset="0"/>
              <a:buChar char="—"/>
            </a:pPr>
            <a:r>
              <a:rPr lang="en-US" sz="2800" dirty="0"/>
              <a:t>Under the domination of Satan</a:t>
            </a:r>
          </a:p>
          <a:p>
            <a:pPr marL="914400" lvl="1" indent="-457200" algn="l">
              <a:buFont typeface="Georgia" panose="02040502050405020303" pitchFamily="18" charset="0"/>
              <a:buChar char="—"/>
            </a:pPr>
            <a:r>
              <a:rPr lang="en-US" sz="2800" dirty="0"/>
              <a:t>The demons know Jesus as Son of God</a:t>
            </a:r>
          </a:p>
          <a:p>
            <a:pPr marL="457200" indent="-457200" algn="l">
              <a:buFont typeface="Georgia" panose="02040502050405020303" pitchFamily="18" charset="0"/>
              <a:buChar char="—"/>
            </a:pPr>
            <a:r>
              <a:rPr lang="en-US" sz="3200" dirty="0"/>
              <a:t>30-34 Demons ask to go into herd of swine</a:t>
            </a:r>
          </a:p>
          <a:p>
            <a:pPr marL="914400" lvl="1" indent="-457200" algn="l">
              <a:buFont typeface="Georgia" panose="02040502050405020303" pitchFamily="18" charset="0"/>
              <a:buChar char="—"/>
            </a:pPr>
            <a:r>
              <a:rPr lang="en-US" sz="2800" dirty="0"/>
              <a:t>Jesus tells them to go.. </a:t>
            </a:r>
          </a:p>
          <a:p>
            <a:pPr marL="914400" lvl="1" indent="-457200" algn="l">
              <a:buFont typeface="Georgia" panose="02040502050405020303" pitchFamily="18" charset="0"/>
              <a:buChar char="—"/>
            </a:pPr>
            <a:r>
              <a:rPr lang="en-US" sz="2800" dirty="0"/>
              <a:t>The citizens want Jesus to depart..</a:t>
            </a:r>
          </a:p>
        </p:txBody>
      </p:sp>
    </p:spTree>
    <p:extLst>
      <p:ext uri="{BB962C8B-B14F-4D97-AF65-F5344CB8AC3E}">
        <p14:creationId xmlns:p14="http://schemas.microsoft.com/office/powerpoint/2010/main" val="1157197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8D0D6D3E-D7F9-4591-9CA9-DDF4DB1F73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6" y="-3"/>
            <a:ext cx="4068664" cy="6858000"/>
          </a:xfrm>
          <a:prstGeom prst="rect">
            <a:avLst/>
          </a:prstGeom>
          <a:gradFill>
            <a:gsLst>
              <a:gs pos="26000">
                <a:srgbClr val="000000"/>
              </a:gs>
              <a:gs pos="100000">
                <a:schemeClr val="accent1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6" y="-3"/>
            <a:ext cx="3611463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6000"/>
                </a:schemeClr>
              </a:gs>
              <a:gs pos="100000">
                <a:srgbClr val="000000">
                  <a:alpha val="52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230721" y="-107390"/>
            <a:ext cx="3853890" cy="4068665"/>
          </a:xfrm>
          <a:prstGeom prst="rect">
            <a:avLst/>
          </a:prstGeom>
          <a:gradFill>
            <a:gsLst>
              <a:gs pos="0">
                <a:srgbClr val="000000">
                  <a:alpha val="34000"/>
                </a:srgbClr>
              </a:gs>
              <a:gs pos="96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erson's legs in water&#10;&#10;Description automatically generated with low confidence">
            <a:extLst>
              <a:ext uri="{FF2B5EF4-FFF2-40B4-BE49-F238E27FC236}">
                <a16:creationId xmlns:a16="http://schemas.microsoft.com/office/drawing/2014/main" id="{308758BA-9172-060A-8665-72FE5A42FB1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3" r="11984" b="1"/>
          <a:stretch/>
        </p:blipFill>
        <p:spPr>
          <a:xfrm>
            <a:off x="6096000" y="1012536"/>
            <a:ext cx="4756162" cy="4756162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B47889C-4069-1F1F-8F1C-7A505E973015}"/>
              </a:ext>
            </a:extLst>
          </p:cNvPr>
          <p:cNvSpPr/>
          <p:nvPr/>
        </p:nvSpPr>
        <p:spPr>
          <a:xfrm>
            <a:off x="0" y="-38382"/>
            <a:ext cx="4257040" cy="68579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E527F5C-1299-0790-58F5-354F234E0D8B}"/>
              </a:ext>
            </a:extLst>
          </p:cNvPr>
          <p:cNvSpPr/>
          <p:nvPr/>
        </p:nvSpPr>
        <p:spPr>
          <a:xfrm>
            <a:off x="4257040" y="-5"/>
            <a:ext cx="7934960" cy="6857997"/>
          </a:xfrm>
          <a:prstGeom prst="rect">
            <a:avLst/>
          </a:prstGeom>
          <a:solidFill>
            <a:schemeClr val="bg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307340-18EA-F7BC-7A8A-EC4963087B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1" y="385217"/>
            <a:ext cx="7208931" cy="897544"/>
          </a:xfrm>
        </p:spPr>
        <p:txBody>
          <a:bodyPr anchor="ctr">
            <a:normAutofit/>
          </a:bodyPr>
          <a:lstStyle/>
          <a:p>
            <a:pPr algn="l"/>
            <a:r>
              <a:rPr lang="en-US" sz="3800" dirty="0"/>
              <a:t>Important lessons</a:t>
            </a:r>
            <a:endParaRPr lang="en-US" sz="2800" dirty="0">
              <a:solidFill>
                <a:srgbClr val="FF0000"/>
              </a:solidFill>
              <a:latin typeface="Britannic Bold" panose="020B0903060703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E9AE88-4626-F455-07CC-EE0FE08CE5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1" y="1910080"/>
            <a:ext cx="9001759" cy="4155440"/>
          </a:xfrm>
        </p:spPr>
        <p:txBody>
          <a:bodyPr anchor="t">
            <a:normAutofit/>
          </a:bodyPr>
          <a:lstStyle/>
          <a:p>
            <a:pPr marL="457200" indent="-457200" algn="l">
              <a:buFont typeface="Georgia" panose="02040502050405020303" pitchFamily="18" charset="0"/>
              <a:buChar char="—"/>
            </a:pPr>
            <a:r>
              <a:rPr lang="en-US" sz="2800" dirty="0"/>
              <a:t>God cares about individuals (even outcasts)</a:t>
            </a:r>
          </a:p>
          <a:p>
            <a:pPr marL="457200" indent="-457200" algn="l">
              <a:buFont typeface="Georgia" panose="02040502050405020303" pitchFamily="18" charset="0"/>
              <a:buChar char="—"/>
            </a:pPr>
            <a:r>
              <a:rPr lang="en-US" sz="2800" dirty="0"/>
              <a:t>Jesus responds to Faith (great faith, little faith, impulsive faith)</a:t>
            </a:r>
          </a:p>
          <a:p>
            <a:pPr marL="457200" indent="-457200" algn="l">
              <a:buFont typeface="Georgia" panose="02040502050405020303" pitchFamily="18" charset="0"/>
              <a:buChar char="—"/>
            </a:pPr>
            <a:r>
              <a:rPr lang="en-US" sz="2800" dirty="0"/>
              <a:t>Jesus calls for true commitment (count the cost)</a:t>
            </a:r>
          </a:p>
          <a:p>
            <a:pPr marL="457200" indent="-457200" algn="l">
              <a:buFont typeface="Georgia" panose="02040502050405020303" pitchFamily="18" charset="0"/>
              <a:buChar char="—"/>
            </a:pPr>
            <a:r>
              <a:rPr lang="en-US" sz="2800" dirty="0"/>
              <a:t>The foolishness of rejecting Him</a:t>
            </a:r>
          </a:p>
          <a:p>
            <a:pPr marL="457200" indent="-457200" algn="l">
              <a:buFont typeface="Georgia" panose="02040502050405020303" pitchFamily="18" charset="0"/>
              <a:buChar char="—"/>
            </a:pPr>
            <a:endParaRPr lang="en-US" sz="2800" dirty="0"/>
          </a:p>
          <a:p>
            <a:pPr marL="457200" indent="-457200" algn="l">
              <a:buFont typeface="Georgia" panose="02040502050405020303" pitchFamily="18" charset="0"/>
              <a:buChar char="—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26534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C8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erson's legs in water&#10;&#10;Description automatically generated with low confidence">
            <a:extLst>
              <a:ext uri="{FF2B5EF4-FFF2-40B4-BE49-F238E27FC236}">
                <a16:creationId xmlns:a16="http://schemas.microsoft.com/office/drawing/2014/main" id="{308758BA-9172-060A-8665-72FE5A42FB1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936" r="-2" b="11545"/>
          <a:stretch/>
        </p:blipFill>
        <p:spPr>
          <a:xfrm>
            <a:off x="2880360" y="815159"/>
            <a:ext cx="6431280" cy="2975436"/>
          </a:xfrm>
          <a:prstGeom prst="rect">
            <a:avLst/>
          </a:prstGeom>
          <a:effectLst/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1EC0312-F7C9-6DF1-B48B-F581FF7602E6}"/>
              </a:ext>
            </a:extLst>
          </p:cNvPr>
          <p:cNvSpPr/>
          <p:nvPr/>
        </p:nvSpPr>
        <p:spPr>
          <a:xfrm>
            <a:off x="0" y="0"/>
            <a:ext cx="12192000" cy="5498275"/>
          </a:xfrm>
          <a:prstGeom prst="rect">
            <a:avLst/>
          </a:prstGeom>
          <a:solidFill>
            <a:srgbClr val="0017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person's legs in water&#10;&#10;Description automatically generated with low confidence">
            <a:extLst>
              <a:ext uri="{FF2B5EF4-FFF2-40B4-BE49-F238E27FC236}">
                <a16:creationId xmlns:a16="http://schemas.microsoft.com/office/drawing/2014/main" id="{DC61A665-E027-7D60-0272-27C3F23F717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11842" r="-1" b="-1"/>
          <a:stretch/>
        </p:blipFill>
        <p:spPr>
          <a:xfrm>
            <a:off x="2309359" y="0"/>
            <a:ext cx="7273823" cy="534376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AAF12948-38FE-14FB-107C-A3590AE13A91}"/>
              </a:ext>
            </a:extLst>
          </p:cNvPr>
          <p:cNvSpPr/>
          <p:nvPr/>
        </p:nvSpPr>
        <p:spPr>
          <a:xfrm>
            <a:off x="0" y="5343760"/>
            <a:ext cx="12192000" cy="151423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E9AE88-4626-F455-07CC-EE0FE08CE5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155491"/>
            <a:ext cx="12191999" cy="736416"/>
          </a:xfrm>
          <a:solidFill>
            <a:schemeClr val="bg1">
              <a:alpha val="90000"/>
            </a:schemeClr>
          </a:solidFill>
        </p:spPr>
        <p:txBody>
          <a:bodyPr>
            <a:noAutofit/>
          </a:bodyPr>
          <a:lstStyle/>
          <a:p>
            <a:r>
              <a:rPr lang="en-US" sz="3600" dirty="0">
                <a:latin typeface="Georgia" panose="02040502050405020303" pitchFamily="18" charset="0"/>
              </a:rPr>
              <a:t>Matthew 8:1-34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307340-18EA-F7BC-7A8A-EC4963087B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" y="5339932"/>
            <a:ext cx="12191998" cy="855905"/>
          </a:xfrm>
          <a:solidFill>
            <a:schemeClr val="bg1">
              <a:alpha val="90000"/>
            </a:schemeClr>
          </a:solidFill>
        </p:spPr>
        <p:txBody>
          <a:bodyPr anchor="ctr">
            <a:normAutofit/>
          </a:bodyPr>
          <a:lstStyle/>
          <a:p>
            <a:r>
              <a:rPr lang="en-US" sz="4400" dirty="0">
                <a:latin typeface="Britannic Bold" panose="020B0903060703020204" pitchFamily="34" charset="0"/>
              </a:rPr>
              <a:t>The Power of Jesus </a:t>
            </a:r>
            <a:r>
              <a:rPr lang="en-US" sz="4000" dirty="0">
                <a:latin typeface="Britannic Bold" panose="020B0903060703020204" pitchFamily="34" charset="0"/>
              </a:rPr>
              <a:t>(Who is This?)</a:t>
            </a:r>
          </a:p>
        </p:txBody>
      </p:sp>
      <p:pic>
        <p:nvPicPr>
          <p:cNvPr id="9" name="Picture 8" descr="A person's legs in water&#10;&#10;Description automatically generated with low confidence">
            <a:extLst>
              <a:ext uri="{FF2B5EF4-FFF2-40B4-BE49-F238E27FC236}">
                <a16:creationId xmlns:a16="http://schemas.microsoft.com/office/drawing/2014/main" id="{81B339E4-FDB3-06FB-0305-978B9D5EEE8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98" b="8899"/>
          <a:stretch/>
        </p:blipFill>
        <p:spPr>
          <a:xfrm>
            <a:off x="1949077" y="0"/>
            <a:ext cx="7776037" cy="5185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207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1227</TotalTime>
  <Words>328</Words>
  <Application>Microsoft Office PowerPoint</Application>
  <PresentationFormat>Widescreen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Britannic Bold</vt:lpstr>
      <vt:lpstr>Calibri</vt:lpstr>
      <vt:lpstr>Georgia</vt:lpstr>
      <vt:lpstr>Office Theme</vt:lpstr>
      <vt:lpstr>The Power of Jesus (Who is This?)</vt:lpstr>
      <vt:lpstr>The Power to heal diseases 1-17</vt:lpstr>
      <vt:lpstr>The Power to heal diseases 1-17</vt:lpstr>
      <vt:lpstr>The Cost of Discipleship 18-22</vt:lpstr>
      <vt:lpstr>Power over Nature 23-27</vt:lpstr>
      <vt:lpstr>Power over Supernatural 28-34</vt:lpstr>
      <vt:lpstr>Important lessons</vt:lpstr>
      <vt:lpstr>The Power of Jesus (Who is This?)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BAILEY</dc:creator>
  <cp:lastModifiedBy>PAUL BAILEY</cp:lastModifiedBy>
  <cp:revision>3</cp:revision>
  <dcterms:created xsi:type="dcterms:W3CDTF">2022-11-12T22:15:10Z</dcterms:created>
  <dcterms:modified xsi:type="dcterms:W3CDTF">2022-12-31T00:48:57Z</dcterms:modified>
</cp:coreProperties>
</file>