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70" r:id="rId4"/>
    <p:sldId id="271" r:id="rId5"/>
    <p:sldId id="272" r:id="rId6"/>
    <p:sldId id="273" r:id="rId7"/>
    <p:sldId id="275" r:id="rId8"/>
    <p:sldId id="276"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F9"/>
    <a:srgbClr val="FFF9E7"/>
    <a:srgbClr val="FFF5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68D3C5-1C0C-49C4-B3CD-CC1F896CD7D1}" v="1936" dt="2022-10-23T17:44:59.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826" autoAdjust="0"/>
    <p:restoredTop sz="94660"/>
  </p:normalViewPr>
  <p:slideViewPr>
    <p:cSldViewPr snapToGrid="0">
      <p:cViewPr varScale="1">
        <p:scale>
          <a:sx n="63" d="100"/>
          <a:sy n="63" d="100"/>
        </p:scale>
        <p:origin x="8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11A4-6E2F-BE71-5D3F-7B7624D565E2}"/>
              </a:ext>
            </a:extLst>
          </p:cNvPr>
          <p:cNvSpPr>
            <a:spLocks noGrp="1"/>
          </p:cNvSpPr>
          <p:nvPr>
            <p:ph type="ctrTitle" hasCustomPrompt="1"/>
          </p:nvPr>
        </p:nvSpPr>
        <p:spPr>
          <a:xfrm>
            <a:off x="1524000" y="4993958"/>
            <a:ext cx="9144000" cy="868362"/>
          </a:xfrm>
        </p:spPr>
        <p:txBody>
          <a:bodyPr anchor="ctr">
            <a:normAutofit/>
          </a:bodyPr>
          <a:lstStyle>
            <a:lvl1pPr algn="ctr">
              <a:defRPr sz="4400"/>
            </a:lvl1pPr>
          </a:lstStyle>
          <a:p>
            <a:r>
              <a:rPr lang="en-US" dirty="0"/>
              <a:t>Master title style</a:t>
            </a:r>
          </a:p>
        </p:txBody>
      </p:sp>
      <p:sp>
        <p:nvSpPr>
          <p:cNvPr id="3" name="Subtitle 2">
            <a:extLst>
              <a:ext uri="{FF2B5EF4-FFF2-40B4-BE49-F238E27FC236}">
                <a16:creationId xmlns:a16="http://schemas.microsoft.com/office/drawing/2014/main" id="{26531BCE-6F2B-DCF0-E1E5-C45BCA3688A6}"/>
              </a:ext>
            </a:extLst>
          </p:cNvPr>
          <p:cNvSpPr>
            <a:spLocks noGrp="1"/>
          </p:cNvSpPr>
          <p:nvPr>
            <p:ph type="subTitle" idx="1" hasCustomPrompt="1"/>
          </p:nvPr>
        </p:nvSpPr>
        <p:spPr>
          <a:xfrm>
            <a:off x="1524000" y="5862320"/>
            <a:ext cx="9144000" cy="635000"/>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390889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85DE5-A40F-D41F-CD29-A60D3F68D8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79633E-F471-C050-D30E-F7F4353889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92FCD-B50F-4613-4655-4940D43097BF}"/>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5" name="Footer Placeholder 4">
            <a:extLst>
              <a:ext uri="{FF2B5EF4-FFF2-40B4-BE49-F238E27FC236}">
                <a16:creationId xmlns:a16="http://schemas.microsoft.com/office/drawing/2014/main" id="{FB7085F7-D6D8-2D98-AEA5-A227410553D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24983B3-97EB-CDD0-D328-6D47F431A9F7}"/>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609106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623F9-F45E-C299-0C52-5BF741F681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2DEF9F-BC62-F9AB-553A-CA0010E3F0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2E81C-8E78-4ACF-A1D8-5EA10A6E633C}"/>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5" name="Footer Placeholder 4">
            <a:extLst>
              <a:ext uri="{FF2B5EF4-FFF2-40B4-BE49-F238E27FC236}">
                <a16:creationId xmlns:a16="http://schemas.microsoft.com/office/drawing/2014/main" id="{863196F9-6926-942F-3AE5-FCAAEFE9627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81E97EC-A452-29E4-501D-F044E6345789}"/>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2835194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ECD7-93E8-97A8-06DF-93DB6CF77E9C}"/>
              </a:ext>
            </a:extLst>
          </p:cNvPr>
          <p:cNvSpPr>
            <a:spLocks noGrp="1"/>
          </p:cNvSpPr>
          <p:nvPr>
            <p:ph type="title" hasCustomPrompt="1"/>
          </p:nvPr>
        </p:nvSpPr>
        <p:spPr/>
        <p:txBody>
          <a:bodyPr/>
          <a:lstStyle/>
          <a:p>
            <a:r>
              <a:rPr lang="en-US" dirty="0"/>
              <a:t>Master title style</a:t>
            </a:r>
          </a:p>
        </p:txBody>
      </p:sp>
      <p:sp>
        <p:nvSpPr>
          <p:cNvPr id="3" name="Content Placeholder 2">
            <a:extLst>
              <a:ext uri="{FF2B5EF4-FFF2-40B4-BE49-F238E27FC236}">
                <a16:creationId xmlns:a16="http://schemas.microsoft.com/office/drawing/2014/main" id="{B333E5CB-4F75-8161-3BD5-F9CAA2D73574}"/>
              </a:ext>
            </a:extLst>
          </p:cNvPr>
          <p:cNvSpPr>
            <a:spLocks noGrp="1"/>
          </p:cNvSpPr>
          <p:nvPr>
            <p:ph idx="1" hasCustomPrompt="1"/>
          </p:nvPr>
        </p:nvSpPr>
        <p:spPr/>
        <p:txBody>
          <a:body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6601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E0CA1-1D52-900D-DC07-F790131F37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25F96E-88E8-B445-6503-62A574D918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9DC359-3346-E1FE-5ACE-7837F894165C}"/>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5" name="Footer Placeholder 4">
            <a:extLst>
              <a:ext uri="{FF2B5EF4-FFF2-40B4-BE49-F238E27FC236}">
                <a16:creationId xmlns:a16="http://schemas.microsoft.com/office/drawing/2014/main" id="{22805E3D-71C1-3A2C-3F48-7283D9419CD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F843A7D-7BEF-8684-77C3-47AA6DAA3BC1}"/>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88564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AEFFB-ADD5-9772-151B-D476984706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1025CE-0890-FCC9-BB49-3A613370BC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2E2FC4-C670-0E3C-E8B2-00CC4B36AB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6B8B27-95DE-6FE3-2C5C-3533C1A66554}"/>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6" name="Footer Placeholder 5">
            <a:extLst>
              <a:ext uri="{FF2B5EF4-FFF2-40B4-BE49-F238E27FC236}">
                <a16:creationId xmlns:a16="http://schemas.microsoft.com/office/drawing/2014/main" id="{04D17EDA-F2DD-35E7-8CDA-D2C60FC89CF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2D444F6-F38B-0B02-2A8F-7EBE6C40B507}"/>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53881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C991B-CC54-B7BF-E257-75BE5AA75D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B1C745-902F-AC0A-BC9C-139DDF7D33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7DBE5C-391C-293C-370E-AE6F19653B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268780-FE7C-04FC-3A9B-A10FEDF864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E44772-46B3-519B-AEC5-CBCB0E8CCA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D99CC3-9B82-D635-6092-FBE19B93B09D}"/>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8" name="Footer Placeholder 7">
            <a:extLst>
              <a:ext uri="{FF2B5EF4-FFF2-40B4-BE49-F238E27FC236}">
                <a16:creationId xmlns:a16="http://schemas.microsoft.com/office/drawing/2014/main" id="{348D9212-23A6-001C-DDBC-AF2DAEC2D8D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4E9BC16-FB5F-D1E6-79A8-B60949EE2235}"/>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378587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9DF98-8D0B-DDF6-28D2-72BFBB6A43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2DEC68-D45F-9D2A-D9FC-2A56BD655632}"/>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4" name="Footer Placeholder 3">
            <a:extLst>
              <a:ext uri="{FF2B5EF4-FFF2-40B4-BE49-F238E27FC236}">
                <a16:creationId xmlns:a16="http://schemas.microsoft.com/office/drawing/2014/main" id="{2A4454C4-5D88-3D13-725C-D559CA5DA5D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4B8F89B-E21A-21E9-A7FD-EF833AC74DE2}"/>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412353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088B88-1F1F-61D0-1A3D-6F65BAB3BDC0}"/>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3" name="Footer Placeholder 2">
            <a:extLst>
              <a:ext uri="{FF2B5EF4-FFF2-40B4-BE49-F238E27FC236}">
                <a16:creationId xmlns:a16="http://schemas.microsoft.com/office/drawing/2014/main" id="{47C97C99-8E20-D105-57E9-B42EA8CF093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F241E8CF-61EB-BB9D-3C29-0B5C33F46510}"/>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429401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BE61B-5A80-2C04-B835-6E4CAA8073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0B3161-F91B-E8AB-B2E5-3FFB400975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D63DE8-3EE4-84BC-9A30-29BDE20DD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16C0A-D7AF-9A23-A1E8-07F626BDC7A3}"/>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6" name="Footer Placeholder 5">
            <a:extLst>
              <a:ext uri="{FF2B5EF4-FFF2-40B4-BE49-F238E27FC236}">
                <a16:creationId xmlns:a16="http://schemas.microsoft.com/office/drawing/2014/main" id="{EA519A03-B2F2-6A55-7709-BCDE66B3CF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E9EDB15-5CB6-19D7-0D1D-F834273DF9F2}"/>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194037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E09B4-F693-61A1-7BBA-370FABEA48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8C040-A4FA-7BA1-9819-351E4FE08D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B8F130-F7AB-E2DF-1B89-C912818111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A2B52A-BA3B-6817-032E-F66A4CE75127}"/>
              </a:ext>
            </a:extLst>
          </p:cNvPr>
          <p:cNvSpPr>
            <a:spLocks noGrp="1"/>
          </p:cNvSpPr>
          <p:nvPr>
            <p:ph type="dt" sz="half" idx="10"/>
          </p:nvPr>
        </p:nvSpPr>
        <p:spPr>
          <a:xfrm>
            <a:off x="838200" y="6356350"/>
            <a:ext cx="2743200" cy="365125"/>
          </a:xfrm>
          <a:prstGeom prst="rect">
            <a:avLst/>
          </a:prstGeom>
        </p:spPr>
        <p:txBody>
          <a:bodyPr/>
          <a:lstStyle/>
          <a:p>
            <a:fld id="{9EF27F27-6E3B-4F2B-A2FC-9D7DF3CA693E}" type="datetimeFigureOut">
              <a:rPr lang="en-US" smtClean="0"/>
              <a:t>12/30/2022</a:t>
            </a:fld>
            <a:endParaRPr lang="en-US"/>
          </a:p>
        </p:txBody>
      </p:sp>
      <p:sp>
        <p:nvSpPr>
          <p:cNvPr id="6" name="Footer Placeholder 5">
            <a:extLst>
              <a:ext uri="{FF2B5EF4-FFF2-40B4-BE49-F238E27FC236}">
                <a16:creationId xmlns:a16="http://schemas.microsoft.com/office/drawing/2014/main" id="{C319C825-6FD3-A08B-751A-0BCB4CEFC8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57A8E16-0176-2C83-EE80-572077FF6A40}"/>
              </a:ext>
            </a:extLst>
          </p:cNvPr>
          <p:cNvSpPr>
            <a:spLocks noGrp="1"/>
          </p:cNvSpPr>
          <p:nvPr>
            <p:ph type="sldNum" sz="quarter" idx="12"/>
          </p:nvPr>
        </p:nvSpPr>
        <p:spPr>
          <a:xfrm>
            <a:off x="8610600" y="6418263"/>
            <a:ext cx="2743200" cy="365125"/>
          </a:xfrm>
          <a:prstGeom prst="rect">
            <a:avLst/>
          </a:prstGeom>
        </p:spPr>
        <p:txBody>
          <a:bodyPr/>
          <a:lstStyle/>
          <a:p>
            <a:fld id="{B83B41A7-DD00-4B42-B308-13E5DC5BDD6F}" type="slidenum">
              <a:rPr lang="en-US" smtClean="0"/>
              <a:t>‹#›</a:t>
            </a:fld>
            <a:endParaRPr lang="en-US"/>
          </a:p>
        </p:txBody>
      </p:sp>
    </p:spTree>
    <p:extLst>
      <p:ext uri="{BB962C8B-B14F-4D97-AF65-F5344CB8AC3E}">
        <p14:creationId xmlns:p14="http://schemas.microsoft.com/office/powerpoint/2010/main" val="246081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39680-4BA1-6BE4-4B3F-CBB103DE32D4}"/>
              </a:ext>
            </a:extLst>
          </p:cNvPr>
          <p:cNvSpPr>
            <a:spLocks noGrp="1"/>
          </p:cNvSpPr>
          <p:nvPr>
            <p:ph type="title"/>
          </p:nvPr>
        </p:nvSpPr>
        <p:spPr>
          <a:xfrm>
            <a:off x="558800" y="365125"/>
            <a:ext cx="6380480" cy="854075"/>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90191243-06E1-4D9F-4730-6361909F75EA}"/>
              </a:ext>
            </a:extLst>
          </p:cNvPr>
          <p:cNvSpPr>
            <a:spLocks noGrp="1"/>
          </p:cNvSpPr>
          <p:nvPr>
            <p:ph type="body" idx="1"/>
          </p:nvPr>
        </p:nvSpPr>
        <p:spPr>
          <a:xfrm>
            <a:off x="558800" y="1889760"/>
            <a:ext cx="11003280" cy="4399279"/>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04934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Georgia" panose="02040502050405020303" pitchFamily="18" charset="0"/>
        <a:buChar char="—"/>
        <a:defRPr sz="3600" kern="1200">
          <a:solidFill>
            <a:schemeClr val="tx1"/>
          </a:solidFill>
          <a:latin typeface="Georgia" panose="02040502050405020303" pitchFamily="18" charset="0"/>
          <a:ea typeface="+mn-ea"/>
          <a:cs typeface="+mn-cs"/>
        </a:defRPr>
      </a:lvl1pPr>
      <a:lvl2pPr marL="548640" indent="-228600" algn="l" defTabSz="914400" rtl="0" eaLnBrk="1" latinLnBrk="0" hangingPunct="1">
        <a:lnSpc>
          <a:spcPct val="90000"/>
        </a:lnSpc>
        <a:spcBef>
          <a:spcPts val="500"/>
        </a:spcBef>
        <a:buClr>
          <a:srgbClr val="00B0F0"/>
        </a:buClr>
        <a:buFont typeface="Georgia" panose="02040502050405020303" pitchFamily="18" charset="0"/>
        <a:buChar char="—"/>
        <a:defRPr sz="3000" kern="1200">
          <a:solidFill>
            <a:schemeClr val="tx1"/>
          </a:solidFill>
          <a:latin typeface="Georgia" panose="02040502050405020303" pitchFamily="18" charset="0"/>
          <a:ea typeface="+mn-ea"/>
          <a:cs typeface="+mn-cs"/>
        </a:defRPr>
      </a:lvl2pPr>
      <a:lvl3pPr marL="822960" indent="-228600" algn="l" defTabSz="914400" rtl="0" eaLnBrk="1" latinLnBrk="0" hangingPunct="1">
        <a:lnSpc>
          <a:spcPct val="90000"/>
        </a:lnSpc>
        <a:spcBef>
          <a:spcPts val="500"/>
        </a:spcBef>
        <a:buClr>
          <a:srgbClr val="92D050"/>
        </a:buClr>
        <a:buFont typeface="Georgia" panose="02040502050405020303" pitchFamily="18" charset="0"/>
        <a:buChar char="—"/>
        <a:defRPr sz="26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47BDE95F-650B-4D12-A3A5-975E461D2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642968" y="5291832"/>
            <a:ext cx="10906061" cy="671540"/>
          </a:xfrm>
          <a:noFill/>
        </p:spPr>
        <p:txBody>
          <a:bodyPr anchor="ctr">
            <a:normAutofit fontScale="90000"/>
          </a:bodyPr>
          <a:lstStyle/>
          <a:p>
            <a:r>
              <a:rPr lang="en-US" sz="4800" dirty="0"/>
              <a:t>The Preaching of Jesus</a:t>
            </a:r>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642969" y="5963372"/>
            <a:ext cx="10906061" cy="565005"/>
          </a:xfrm>
          <a:noFill/>
        </p:spPr>
        <p:txBody>
          <a:bodyPr>
            <a:normAutofit lnSpcReduction="10000"/>
          </a:bodyPr>
          <a:lstStyle/>
          <a:p>
            <a:r>
              <a:rPr lang="en-US"/>
              <a:t>Matthew 5 </a:t>
            </a:r>
            <a:endParaRPr lang="en-US" dirty="0"/>
          </a:p>
        </p:txBody>
      </p:sp>
      <p:sp>
        <p:nvSpPr>
          <p:cNvPr id="55" name="Rectangle 54">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12000"/>
                    </a14:imgEffect>
                  </a14:imgLayer>
                </a14:imgProps>
              </a:ext>
              <a:ext uri="{28A0092B-C50C-407E-A947-70E740481C1C}">
                <a14:useLocalDpi xmlns:a14="http://schemas.microsoft.com/office/drawing/2010/main" val="0"/>
              </a:ext>
            </a:extLst>
          </a:blip>
          <a:srcRect t="12197" b="12503"/>
          <a:stretch/>
        </p:blipFill>
        <p:spPr>
          <a:xfrm>
            <a:off x="0" y="0"/>
            <a:ext cx="12192000" cy="5068744"/>
          </a:xfrm>
          <a:prstGeom prst="rect">
            <a:avLst/>
          </a:prstGeom>
          <a:effectLst/>
        </p:spPr>
      </p:pic>
    </p:spTree>
    <p:extLst>
      <p:ext uri="{BB962C8B-B14F-4D97-AF65-F5344CB8AC3E}">
        <p14:creationId xmlns:p14="http://schemas.microsoft.com/office/powerpoint/2010/main" val="199270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28A0092B-C50C-407E-A947-70E740481C1C}">
                <a14:useLocalDpi xmlns:a14="http://schemas.microsoft.com/office/drawing/2010/main" val="0"/>
              </a:ext>
            </a:extLst>
          </a:blip>
          <a:srcRect l="8041" r="22754"/>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D57C293-3168-E41A-1ABE-B2671CD34F18}"/>
              </a:ext>
            </a:extLst>
          </p:cNvPr>
          <p:cNvSpPr/>
          <p:nvPr/>
        </p:nvSpPr>
        <p:spPr>
          <a:xfrm>
            <a:off x="0" y="0"/>
            <a:ext cx="4257040" cy="6857990"/>
          </a:xfrm>
          <a:prstGeom prst="rect">
            <a:avLst/>
          </a:prstGeom>
          <a:solidFill>
            <a:srgbClr val="FFF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13EC475-3C36-5A49-0C04-EFDA61CD0E9E}"/>
              </a:ext>
            </a:extLst>
          </p:cNvPr>
          <p:cNvSpPr/>
          <p:nvPr/>
        </p:nvSpPr>
        <p:spPr>
          <a:xfrm>
            <a:off x="4411848" y="24073"/>
            <a:ext cx="7780152" cy="6857990"/>
          </a:xfrm>
          <a:prstGeom prst="rect">
            <a:avLst/>
          </a:prstGeom>
          <a:solidFill>
            <a:srgbClr val="FFFDF9">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404963" y="1771162"/>
            <a:ext cx="11121291" cy="4670277"/>
          </a:xfrm>
        </p:spPr>
        <p:txBody>
          <a:bodyPr>
            <a:normAutofit/>
          </a:bodyPr>
          <a:lstStyle/>
          <a:p>
            <a:pPr marL="274320" indent="-457200" algn="l">
              <a:spcBef>
                <a:spcPts val="300"/>
              </a:spcBef>
              <a:buFont typeface="Georgia" panose="02040502050405020303" pitchFamily="18" charset="0"/>
              <a:buChar char="—"/>
            </a:pPr>
            <a:r>
              <a:rPr lang="en-US" sz="3000" dirty="0"/>
              <a:t>Mark 1:14-15 after John was put in prison, Jesus came to Galilee, preaching the gospel of the kingdom of God, </a:t>
            </a:r>
            <a:r>
              <a:rPr lang="en-US" sz="3000" baseline="30000" dirty="0"/>
              <a:t>15 </a:t>
            </a:r>
            <a:r>
              <a:rPr lang="en-US" sz="3000" dirty="0"/>
              <a:t>and saying, “The time is fulfilled, and the kingdom of God is at hand. Repent, and believe in the gospel.”</a:t>
            </a:r>
          </a:p>
          <a:p>
            <a:pPr marL="274320" indent="-457200" algn="l">
              <a:spcBef>
                <a:spcPts val="300"/>
              </a:spcBef>
              <a:buFont typeface="Georgia" panose="02040502050405020303" pitchFamily="18" charset="0"/>
              <a:buChar char="—"/>
            </a:pPr>
            <a:r>
              <a:rPr lang="en-US" sz="3000" dirty="0"/>
              <a:t>John 7:32-46 “No man ever spoke like this Man!”</a:t>
            </a:r>
          </a:p>
          <a:p>
            <a:pPr marL="274320" indent="-457200" algn="l">
              <a:spcBef>
                <a:spcPts val="300"/>
              </a:spcBef>
              <a:buFont typeface="Georgia" panose="02040502050405020303" pitchFamily="18" charset="0"/>
              <a:buChar char="—"/>
            </a:pPr>
            <a:r>
              <a:rPr lang="en-US" sz="3000" dirty="0"/>
              <a:t>Mark 12:37 And the common people heard Him gladly.</a:t>
            </a:r>
          </a:p>
          <a:p>
            <a:pPr marL="274320" indent="-457200" algn="l">
              <a:spcBef>
                <a:spcPts val="300"/>
              </a:spcBef>
              <a:buFont typeface="Georgia" panose="02040502050405020303" pitchFamily="18" charset="0"/>
              <a:buChar char="—"/>
            </a:pPr>
            <a:r>
              <a:rPr lang="en-US" sz="3000" dirty="0"/>
              <a:t>Luke 19:48 the people were very attentive to hear Him.</a:t>
            </a:r>
          </a:p>
          <a:p>
            <a:pPr marL="274320" indent="-457200" algn="l">
              <a:spcBef>
                <a:spcPts val="300"/>
              </a:spcBef>
              <a:buFont typeface="Georgia" panose="02040502050405020303" pitchFamily="18" charset="0"/>
              <a:buChar char="—"/>
            </a:pPr>
            <a:r>
              <a:rPr lang="en-US" sz="3000" dirty="0"/>
              <a:t>John 6:68 “Lord, to whom shall we go? You have the words of eternal life. </a:t>
            </a:r>
          </a:p>
          <a:p>
            <a:pPr marL="274320" indent="-457200" algn="l">
              <a:buFont typeface="Georgia" panose="02040502050405020303" pitchFamily="18" charset="0"/>
              <a:buChar char="—"/>
            </a:pPr>
            <a:endParaRPr lang="en-US" dirty="0"/>
          </a:p>
          <a:p>
            <a:pPr algn="l"/>
            <a:endParaRPr lang="en-US" sz="3000" dirty="0"/>
          </a:p>
          <a:p>
            <a:pPr marL="571500" indent="-571500" algn="l">
              <a:buFont typeface="Georgia" panose="02040502050405020303" pitchFamily="18" charset="0"/>
              <a:buChar char="—"/>
            </a:pPr>
            <a:endParaRPr lang="en-US" sz="3000" dirty="0"/>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404963" y="327384"/>
            <a:ext cx="7046225" cy="1116405"/>
          </a:xfrm>
        </p:spPr>
        <p:txBody>
          <a:bodyPr anchor="ctr">
            <a:normAutofit/>
          </a:bodyPr>
          <a:lstStyle/>
          <a:p>
            <a:pPr algn="l"/>
            <a:r>
              <a:rPr lang="en-US" sz="4000" dirty="0"/>
              <a:t>A Preacher like no other</a:t>
            </a:r>
          </a:p>
        </p:txBody>
      </p:sp>
    </p:spTree>
    <p:extLst>
      <p:ext uri="{BB962C8B-B14F-4D97-AF65-F5344CB8AC3E}">
        <p14:creationId xmlns:p14="http://schemas.microsoft.com/office/powerpoint/2010/main" val="52223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28A0092B-C50C-407E-A947-70E740481C1C}">
                <a14:useLocalDpi xmlns:a14="http://schemas.microsoft.com/office/drawing/2010/main" val="0"/>
              </a:ext>
            </a:extLst>
          </a:blip>
          <a:srcRect l="8041" r="22754"/>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D57C293-3168-E41A-1ABE-B2671CD34F18}"/>
              </a:ext>
            </a:extLst>
          </p:cNvPr>
          <p:cNvSpPr/>
          <p:nvPr/>
        </p:nvSpPr>
        <p:spPr>
          <a:xfrm>
            <a:off x="0" y="0"/>
            <a:ext cx="4257040" cy="6857990"/>
          </a:xfrm>
          <a:prstGeom prst="rect">
            <a:avLst/>
          </a:prstGeom>
          <a:solidFill>
            <a:srgbClr val="FFF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13EC475-3C36-5A49-0C04-EFDA61CD0E9E}"/>
              </a:ext>
            </a:extLst>
          </p:cNvPr>
          <p:cNvSpPr/>
          <p:nvPr/>
        </p:nvSpPr>
        <p:spPr>
          <a:xfrm>
            <a:off x="4411848" y="24073"/>
            <a:ext cx="7780152" cy="6857990"/>
          </a:xfrm>
          <a:prstGeom prst="rect">
            <a:avLst/>
          </a:prstGeom>
          <a:solidFill>
            <a:srgbClr val="FFFDF9">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404963" y="1742088"/>
            <a:ext cx="11121291" cy="4699351"/>
          </a:xfrm>
        </p:spPr>
        <p:txBody>
          <a:bodyPr>
            <a:normAutofit/>
          </a:bodyPr>
          <a:lstStyle/>
          <a:p>
            <a:pPr marL="274320" indent="-457200" algn="l">
              <a:spcBef>
                <a:spcPts val="300"/>
              </a:spcBef>
              <a:buFont typeface="Georgia" panose="02040502050405020303" pitchFamily="18" charset="0"/>
              <a:buChar char="—"/>
            </a:pPr>
            <a:r>
              <a:rPr lang="en-US" dirty="0"/>
              <a:t>He preached wherever the people were..</a:t>
            </a:r>
          </a:p>
          <a:p>
            <a:pPr marL="274320" indent="-457200" algn="l">
              <a:spcBef>
                <a:spcPts val="300"/>
              </a:spcBef>
              <a:buFont typeface="Georgia" panose="02040502050405020303" pitchFamily="18" charset="0"/>
              <a:buChar char="—"/>
            </a:pPr>
            <a:r>
              <a:rPr lang="en-US" dirty="0"/>
              <a:t>Stories they could understand</a:t>
            </a:r>
          </a:p>
          <a:p>
            <a:pPr marL="274320" indent="-457200" algn="l">
              <a:spcBef>
                <a:spcPts val="300"/>
              </a:spcBef>
              <a:buFont typeface="Georgia" panose="02040502050405020303" pitchFamily="18" charset="0"/>
              <a:buChar char="—"/>
            </a:pPr>
            <a:r>
              <a:rPr lang="en-US" dirty="0"/>
              <a:t>“The first will be last”</a:t>
            </a:r>
          </a:p>
          <a:p>
            <a:pPr marL="274320" indent="-457200" algn="l">
              <a:spcBef>
                <a:spcPts val="300"/>
              </a:spcBef>
              <a:buFont typeface="Georgia" panose="02040502050405020303" pitchFamily="18" charset="0"/>
              <a:buChar char="—"/>
            </a:pPr>
            <a:r>
              <a:rPr lang="en-US" dirty="0"/>
              <a:t>“Hate your father and mother”</a:t>
            </a:r>
          </a:p>
          <a:p>
            <a:pPr marL="274320" indent="-457200" algn="l">
              <a:spcBef>
                <a:spcPts val="300"/>
              </a:spcBef>
              <a:buFont typeface="Georgia" panose="02040502050405020303" pitchFamily="18" charset="0"/>
              <a:buChar char="—"/>
            </a:pPr>
            <a:r>
              <a:rPr lang="en-US" dirty="0"/>
              <a:t>“Go sell your possessions.. Come follow me”</a:t>
            </a:r>
          </a:p>
          <a:p>
            <a:pPr marL="274320" indent="-457200" algn="l">
              <a:spcBef>
                <a:spcPts val="300"/>
              </a:spcBef>
              <a:buFont typeface="Georgia" panose="02040502050405020303" pitchFamily="18" charset="0"/>
              <a:buChar char="—"/>
            </a:pPr>
            <a:r>
              <a:rPr lang="en-US" dirty="0"/>
              <a:t>“I will give you living water”</a:t>
            </a:r>
          </a:p>
          <a:p>
            <a:pPr marL="274320" indent="-457200" algn="l">
              <a:spcBef>
                <a:spcPts val="300"/>
              </a:spcBef>
              <a:buFont typeface="Georgia" panose="02040502050405020303" pitchFamily="18" charset="0"/>
              <a:buChar char="—"/>
            </a:pPr>
            <a:r>
              <a:rPr lang="en-US" dirty="0"/>
              <a:t>“I am the Bread of life” </a:t>
            </a:r>
          </a:p>
          <a:p>
            <a:pPr algn="l"/>
            <a:endParaRPr lang="en-US" sz="3000" dirty="0"/>
          </a:p>
          <a:p>
            <a:pPr marL="571500" indent="-571500" algn="l">
              <a:buFont typeface="Georgia" panose="02040502050405020303" pitchFamily="18" charset="0"/>
              <a:buChar char="—"/>
            </a:pPr>
            <a:endParaRPr lang="en-US" sz="3000" dirty="0"/>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404963" y="327384"/>
            <a:ext cx="7046225" cy="1116405"/>
          </a:xfrm>
        </p:spPr>
        <p:txBody>
          <a:bodyPr anchor="ctr">
            <a:normAutofit/>
          </a:bodyPr>
          <a:lstStyle/>
          <a:p>
            <a:pPr algn="l"/>
            <a:r>
              <a:rPr lang="en-US" sz="4000" dirty="0"/>
              <a:t>People amazed at his teaching</a:t>
            </a:r>
          </a:p>
        </p:txBody>
      </p:sp>
    </p:spTree>
    <p:extLst>
      <p:ext uri="{BB962C8B-B14F-4D97-AF65-F5344CB8AC3E}">
        <p14:creationId xmlns:p14="http://schemas.microsoft.com/office/powerpoint/2010/main" val="30597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28A0092B-C50C-407E-A947-70E740481C1C}">
                <a14:useLocalDpi xmlns:a14="http://schemas.microsoft.com/office/drawing/2010/main" val="0"/>
              </a:ext>
            </a:extLst>
          </a:blip>
          <a:srcRect l="8041" r="22754"/>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D57C293-3168-E41A-1ABE-B2671CD34F18}"/>
              </a:ext>
            </a:extLst>
          </p:cNvPr>
          <p:cNvSpPr/>
          <p:nvPr/>
        </p:nvSpPr>
        <p:spPr>
          <a:xfrm>
            <a:off x="0" y="0"/>
            <a:ext cx="4257040" cy="6857990"/>
          </a:xfrm>
          <a:prstGeom prst="rect">
            <a:avLst/>
          </a:prstGeom>
          <a:solidFill>
            <a:srgbClr val="FFF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13EC475-3C36-5A49-0C04-EFDA61CD0E9E}"/>
              </a:ext>
            </a:extLst>
          </p:cNvPr>
          <p:cNvSpPr/>
          <p:nvPr/>
        </p:nvSpPr>
        <p:spPr>
          <a:xfrm>
            <a:off x="4411848" y="24073"/>
            <a:ext cx="7780152" cy="6857990"/>
          </a:xfrm>
          <a:prstGeom prst="rect">
            <a:avLst/>
          </a:prstGeom>
          <a:solidFill>
            <a:srgbClr val="FFFDF9">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404963" y="1666240"/>
            <a:ext cx="11121291" cy="4775199"/>
          </a:xfrm>
        </p:spPr>
        <p:txBody>
          <a:bodyPr>
            <a:normAutofit/>
          </a:bodyPr>
          <a:lstStyle/>
          <a:p>
            <a:pPr marL="274320" indent="-457200" algn="l">
              <a:spcBef>
                <a:spcPts val="300"/>
              </a:spcBef>
              <a:buFont typeface="Georgia" panose="02040502050405020303" pitchFamily="18" charset="0"/>
              <a:buChar char="—"/>
            </a:pPr>
            <a:r>
              <a:rPr lang="en-US" sz="3000" dirty="0"/>
              <a:t>“They live in both Greek and foreign cities, wherever chance has put them. They follow local customs in clothing, food.. But they demonstrate the unusual form of their own citizenship.. They live in their own native lands but as aliens, as in a foreign country.. They marry and have children like everyone else, but they do not kill unwanted babies. They offer a shared table but not a shared bed.. They are passing their days on earth as citizens of heaven.. They love everyone but are persecuted by all.. They are mocked and bless in return.. They are attacked by Jews and persecuted by Greeks, yet those who hate them cannot give any reason for their hostility..”</a:t>
            </a:r>
          </a:p>
          <a:p>
            <a:pPr marL="571500" indent="-571500" algn="l">
              <a:buFont typeface="Georgia" panose="02040502050405020303" pitchFamily="18" charset="0"/>
              <a:buChar char="—"/>
            </a:pPr>
            <a:endParaRPr lang="en-US" sz="3000" dirty="0"/>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404962" y="327384"/>
            <a:ext cx="8263925" cy="1116405"/>
          </a:xfrm>
        </p:spPr>
        <p:txBody>
          <a:bodyPr anchor="ctr">
            <a:normAutofit/>
          </a:bodyPr>
          <a:lstStyle/>
          <a:p>
            <a:pPr algn="l"/>
            <a:r>
              <a:rPr lang="en-US" sz="4000" dirty="0"/>
              <a:t>2</a:t>
            </a:r>
            <a:r>
              <a:rPr lang="en-US" sz="4000" baseline="30000" dirty="0"/>
              <a:t>nd</a:t>
            </a:r>
            <a:r>
              <a:rPr lang="en-US" sz="4000" dirty="0"/>
              <a:t> Century Letter to </a:t>
            </a:r>
            <a:r>
              <a:rPr lang="en-US" sz="4000" dirty="0" err="1"/>
              <a:t>Diognetus</a:t>
            </a:r>
            <a:r>
              <a:rPr lang="en-US" sz="4000" dirty="0"/>
              <a:t>.. </a:t>
            </a:r>
          </a:p>
        </p:txBody>
      </p:sp>
    </p:spTree>
    <p:extLst>
      <p:ext uri="{BB962C8B-B14F-4D97-AF65-F5344CB8AC3E}">
        <p14:creationId xmlns:p14="http://schemas.microsoft.com/office/powerpoint/2010/main" val="391974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28A0092B-C50C-407E-A947-70E740481C1C}">
                <a14:useLocalDpi xmlns:a14="http://schemas.microsoft.com/office/drawing/2010/main" val="0"/>
              </a:ext>
            </a:extLst>
          </a:blip>
          <a:srcRect l="8041" r="22754"/>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D57C293-3168-E41A-1ABE-B2671CD34F18}"/>
              </a:ext>
            </a:extLst>
          </p:cNvPr>
          <p:cNvSpPr/>
          <p:nvPr/>
        </p:nvSpPr>
        <p:spPr>
          <a:xfrm>
            <a:off x="0" y="0"/>
            <a:ext cx="4257040" cy="6857990"/>
          </a:xfrm>
          <a:prstGeom prst="rect">
            <a:avLst/>
          </a:prstGeom>
          <a:solidFill>
            <a:srgbClr val="FFF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13EC475-3C36-5A49-0C04-EFDA61CD0E9E}"/>
              </a:ext>
            </a:extLst>
          </p:cNvPr>
          <p:cNvSpPr/>
          <p:nvPr/>
        </p:nvSpPr>
        <p:spPr>
          <a:xfrm>
            <a:off x="4411848" y="24073"/>
            <a:ext cx="7780152" cy="6857990"/>
          </a:xfrm>
          <a:prstGeom prst="rect">
            <a:avLst/>
          </a:prstGeom>
          <a:solidFill>
            <a:srgbClr val="FFFDF9">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404963" y="1666240"/>
            <a:ext cx="11121291" cy="4775199"/>
          </a:xfrm>
        </p:spPr>
        <p:txBody>
          <a:bodyPr>
            <a:normAutofit/>
          </a:bodyPr>
          <a:lstStyle/>
          <a:p>
            <a:pPr marL="274320" indent="-457200" algn="l">
              <a:spcBef>
                <a:spcPts val="300"/>
              </a:spcBef>
              <a:buFont typeface="Georgia" panose="02040502050405020303" pitchFamily="18" charset="0"/>
              <a:buChar char="—"/>
            </a:pPr>
            <a:r>
              <a:rPr lang="en-US" sz="3000" dirty="0"/>
              <a:t>The beatitudes .. Blessed are the poor, those who mourn..</a:t>
            </a:r>
          </a:p>
          <a:p>
            <a:pPr marL="274320" indent="-457200" algn="l">
              <a:spcBef>
                <a:spcPts val="300"/>
              </a:spcBef>
              <a:buFont typeface="Georgia" panose="02040502050405020303" pitchFamily="18" charset="0"/>
              <a:buChar char="—"/>
            </a:pPr>
            <a:r>
              <a:rPr lang="en-US" sz="3000" dirty="0"/>
              <a:t>The salt of the earth, light of the world</a:t>
            </a:r>
          </a:p>
          <a:p>
            <a:pPr marL="274320" indent="-457200" algn="l">
              <a:spcBef>
                <a:spcPts val="300"/>
              </a:spcBef>
              <a:buFont typeface="Georgia" panose="02040502050405020303" pitchFamily="18" charset="0"/>
              <a:buChar char="—"/>
            </a:pPr>
            <a:r>
              <a:rPr lang="en-US" sz="3000" dirty="0"/>
              <a:t>They do not light a lamp and put it under a basket</a:t>
            </a:r>
          </a:p>
          <a:p>
            <a:pPr marL="274320" indent="-457200" algn="l">
              <a:spcBef>
                <a:spcPts val="300"/>
              </a:spcBef>
              <a:buFont typeface="Georgia" panose="02040502050405020303" pitchFamily="18" charset="0"/>
              <a:buChar char="—"/>
            </a:pPr>
            <a:r>
              <a:rPr lang="en-US" sz="3000" dirty="0"/>
              <a:t>Unless your righteousness exceeds the </a:t>
            </a:r>
            <a:r>
              <a:rPr lang="en-US" sz="3000" dirty="0" err="1"/>
              <a:t>Pharisees..you</a:t>
            </a:r>
            <a:r>
              <a:rPr lang="en-US" sz="3000" dirty="0"/>
              <a:t> will not enter the kingdom</a:t>
            </a:r>
          </a:p>
          <a:p>
            <a:pPr marL="274320" indent="-457200" algn="l">
              <a:spcBef>
                <a:spcPts val="300"/>
              </a:spcBef>
              <a:buFont typeface="Georgia" panose="02040502050405020303" pitchFamily="18" charset="0"/>
              <a:buChar char="—"/>
            </a:pPr>
            <a:r>
              <a:rPr lang="en-US" sz="3000" dirty="0"/>
              <a:t>You have heard it said.. But I say unto you</a:t>
            </a:r>
          </a:p>
          <a:p>
            <a:pPr marL="274320" indent="-457200" algn="l">
              <a:spcBef>
                <a:spcPts val="300"/>
              </a:spcBef>
              <a:buFont typeface="Georgia" panose="02040502050405020303" pitchFamily="18" charset="0"/>
              <a:buChar char="—"/>
            </a:pPr>
            <a:r>
              <a:rPr lang="en-US" sz="3000" dirty="0"/>
              <a:t>Turn the other cheek</a:t>
            </a:r>
          </a:p>
          <a:p>
            <a:pPr marL="274320" indent="-457200" algn="l">
              <a:spcBef>
                <a:spcPts val="300"/>
              </a:spcBef>
              <a:buFont typeface="Georgia" panose="02040502050405020303" pitchFamily="18" charset="0"/>
              <a:buChar char="—"/>
            </a:pPr>
            <a:r>
              <a:rPr lang="en-US" sz="3000" dirty="0"/>
              <a:t>I say love your enemies and pray for them</a:t>
            </a:r>
          </a:p>
          <a:p>
            <a:pPr marL="274320" indent="-457200" algn="l">
              <a:spcBef>
                <a:spcPts val="300"/>
              </a:spcBef>
              <a:buFont typeface="Georgia" panose="02040502050405020303" pitchFamily="18" charset="0"/>
              <a:buChar char="—"/>
            </a:pPr>
            <a:r>
              <a:rPr lang="en-US" sz="3000" dirty="0"/>
              <a:t>Build your house on the rock on these words</a:t>
            </a:r>
          </a:p>
          <a:p>
            <a:pPr marL="274320" indent="-457200" algn="l">
              <a:spcBef>
                <a:spcPts val="300"/>
              </a:spcBef>
              <a:buFont typeface="Georgia" panose="02040502050405020303" pitchFamily="18" charset="0"/>
              <a:buChar char="—"/>
            </a:pPr>
            <a:endParaRPr lang="en-US" sz="3000" dirty="0"/>
          </a:p>
          <a:p>
            <a:pPr marL="274320" indent="-457200" algn="l">
              <a:spcBef>
                <a:spcPts val="300"/>
              </a:spcBef>
              <a:buFont typeface="Georgia" panose="02040502050405020303" pitchFamily="18" charset="0"/>
              <a:buChar char="—"/>
            </a:pPr>
            <a:endParaRPr lang="en-US" sz="3000" dirty="0"/>
          </a:p>
          <a:p>
            <a:pPr marL="274320" indent="-457200" algn="l">
              <a:spcBef>
                <a:spcPts val="300"/>
              </a:spcBef>
              <a:buFont typeface="Georgia" panose="02040502050405020303" pitchFamily="18" charset="0"/>
              <a:buChar char="—"/>
            </a:pPr>
            <a:endParaRPr lang="en-US" sz="3000" dirty="0"/>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404962" y="327384"/>
            <a:ext cx="8263925" cy="1116405"/>
          </a:xfrm>
        </p:spPr>
        <p:txBody>
          <a:bodyPr anchor="ctr">
            <a:normAutofit fontScale="90000"/>
          </a:bodyPr>
          <a:lstStyle/>
          <a:p>
            <a:pPr algn="l"/>
            <a:r>
              <a:rPr lang="en-US" sz="4000" dirty="0"/>
              <a:t>Matthew 5.. turning things upside down</a:t>
            </a:r>
          </a:p>
        </p:txBody>
      </p:sp>
    </p:spTree>
    <p:extLst>
      <p:ext uri="{BB962C8B-B14F-4D97-AF65-F5344CB8AC3E}">
        <p14:creationId xmlns:p14="http://schemas.microsoft.com/office/powerpoint/2010/main" val="278074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28A0092B-C50C-407E-A947-70E740481C1C}">
                <a14:useLocalDpi xmlns:a14="http://schemas.microsoft.com/office/drawing/2010/main" val="0"/>
              </a:ext>
            </a:extLst>
          </a:blip>
          <a:srcRect l="8041" r="22754"/>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D57C293-3168-E41A-1ABE-B2671CD34F18}"/>
              </a:ext>
            </a:extLst>
          </p:cNvPr>
          <p:cNvSpPr/>
          <p:nvPr/>
        </p:nvSpPr>
        <p:spPr>
          <a:xfrm>
            <a:off x="0" y="0"/>
            <a:ext cx="4257040" cy="6857990"/>
          </a:xfrm>
          <a:prstGeom prst="rect">
            <a:avLst/>
          </a:prstGeom>
          <a:solidFill>
            <a:srgbClr val="FFF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13EC475-3C36-5A49-0C04-EFDA61CD0E9E}"/>
              </a:ext>
            </a:extLst>
          </p:cNvPr>
          <p:cNvSpPr/>
          <p:nvPr/>
        </p:nvSpPr>
        <p:spPr>
          <a:xfrm>
            <a:off x="4411848" y="24073"/>
            <a:ext cx="7780152" cy="6857990"/>
          </a:xfrm>
          <a:prstGeom prst="rect">
            <a:avLst/>
          </a:prstGeom>
          <a:solidFill>
            <a:srgbClr val="FFFDF9">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404963" y="1771163"/>
            <a:ext cx="11121291" cy="4670276"/>
          </a:xfrm>
        </p:spPr>
        <p:txBody>
          <a:bodyPr>
            <a:normAutofit/>
          </a:bodyPr>
          <a:lstStyle/>
          <a:p>
            <a:pPr marL="274320" indent="-457200" algn="l">
              <a:spcBef>
                <a:spcPts val="300"/>
              </a:spcBef>
              <a:buFont typeface="Georgia" panose="02040502050405020303" pitchFamily="18" charset="0"/>
              <a:buChar char="—"/>
            </a:pPr>
            <a:r>
              <a:rPr lang="en-US" dirty="0"/>
              <a:t>1-16 True righteousness is inward</a:t>
            </a:r>
            <a:r>
              <a:rPr lang="en-US" sz="3000" dirty="0"/>
              <a:t>… unlike Pharisees</a:t>
            </a:r>
          </a:p>
          <a:p>
            <a:pPr marL="731520" lvl="1" indent="-457200" algn="l">
              <a:spcBef>
                <a:spcPts val="300"/>
              </a:spcBef>
              <a:buFont typeface="Georgia" panose="02040502050405020303" pitchFamily="18" charset="0"/>
              <a:buChar char="—"/>
            </a:pPr>
            <a:r>
              <a:rPr lang="en-US" sz="3000" dirty="0"/>
              <a:t>True righteousness is inward, opposite of world standards</a:t>
            </a:r>
          </a:p>
          <a:p>
            <a:pPr marL="731520" lvl="1" indent="-457200" algn="l">
              <a:spcBef>
                <a:spcPts val="300"/>
              </a:spcBef>
              <a:buFont typeface="Georgia" panose="02040502050405020303" pitchFamily="18" charset="0"/>
              <a:buChar char="—"/>
            </a:pPr>
            <a:r>
              <a:rPr lang="en-US" sz="3000" dirty="0"/>
              <a:t>Jesus says those truly blessed are spiritually poor, mourn, meek, hungering for God</a:t>
            </a:r>
          </a:p>
          <a:p>
            <a:pPr marL="731520" lvl="1" indent="-457200" algn="l">
              <a:spcBef>
                <a:spcPts val="300"/>
              </a:spcBef>
              <a:buFont typeface="Georgia" panose="02040502050405020303" pitchFamily="18" charset="0"/>
              <a:buChar char="—"/>
            </a:pPr>
            <a:r>
              <a:rPr lang="en-US" sz="3000" dirty="0"/>
              <a:t>Upside down: “In people” are out.. The “Out” are in</a:t>
            </a:r>
          </a:p>
          <a:p>
            <a:pPr marL="731520" lvl="1" indent="-457200" algn="l">
              <a:spcBef>
                <a:spcPts val="300"/>
              </a:spcBef>
              <a:buFont typeface="Georgia" panose="02040502050405020303" pitchFamily="18" charset="0"/>
              <a:buChar char="—"/>
            </a:pPr>
            <a:r>
              <a:rPr lang="en-US" sz="3000" dirty="0"/>
              <a:t>The kingdom is for those who need Jesus</a:t>
            </a:r>
          </a:p>
          <a:p>
            <a:pPr marL="731520" lvl="1" indent="-457200" algn="l">
              <a:spcBef>
                <a:spcPts val="300"/>
              </a:spcBef>
              <a:buFont typeface="Georgia" panose="02040502050405020303" pitchFamily="18" charset="0"/>
              <a:buChar char="—"/>
            </a:pPr>
            <a:r>
              <a:rPr lang="en-US" sz="3000" dirty="0"/>
              <a:t>Blessed in God’s eyes, but persecuted by this world</a:t>
            </a:r>
          </a:p>
          <a:p>
            <a:pPr marL="731520" lvl="1" indent="-457200" algn="l">
              <a:spcBef>
                <a:spcPts val="300"/>
              </a:spcBef>
              <a:buFont typeface="Georgia" panose="02040502050405020303" pitchFamily="18" charset="0"/>
              <a:buChar char="—"/>
            </a:pPr>
            <a:r>
              <a:rPr lang="en-US" sz="3000" dirty="0"/>
              <a:t>Salt and light.. Pure lives that influence a dying world</a:t>
            </a:r>
          </a:p>
          <a:p>
            <a:pPr marL="274320" lvl="1" algn="l">
              <a:spcBef>
                <a:spcPts val="300"/>
              </a:spcBef>
            </a:pPr>
            <a:endParaRPr lang="en-US" sz="3000" dirty="0"/>
          </a:p>
          <a:p>
            <a:pPr marL="731520" lvl="1" indent="-457200" algn="l">
              <a:spcBef>
                <a:spcPts val="300"/>
              </a:spcBef>
              <a:buFont typeface="Georgia" panose="02040502050405020303" pitchFamily="18" charset="0"/>
              <a:buChar char="—"/>
            </a:pPr>
            <a:endParaRPr lang="en-US" sz="1400" dirty="0"/>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404962" y="327384"/>
            <a:ext cx="8263925" cy="1116405"/>
          </a:xfrm>
        </p:spPr>
        <p:txBody>
          <a:bodyPr anchor="ctr">
            <a:normAutofit/>
          </a:bodyPr>
          <a:lstStyle/>
          <a:p>
            <a:pPr algn="l"/>
            <a:r>
              <a:rPr lang="en-US" sz="4000" dirty="0"/>
              <a:t>Principles of the Kingdom #1</a:t>
            </a:r>
          </a:p>
        </p:txBody>
      </p:sp>
    </p:spTree>
    <p:extLst>
      <p:ext uri="{BB962C8B-B14F-4D97-AF65-F5344CB8AC3E}">
        <p14:creationId xmlns:p14="http://schemas.microsoft.com/office/powerpoint/2010/main" val="369423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28A0092B-C50C-407E-A947-70E740481C1C}">
                <a14:useLocalDpi xmlns:a14="http://schemas.microsoft.com/office/drawing/2010/main" val="0"/>
              </a:ext>
            </a:extLst>
          </a:blip>
          <a:srcRect l="8041" r="22754"/>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6D57C293-3168-E41A-1ABE-B2671CD34F18}"/>
              </a:ext>
            </a:extLst>
          </p:cNvPr>
          <p:cNvSpPr/>
          <p:nvPr/>
        </p:nvSpPr>
        <p:spPr>
          <a:xfrm>
            <a:off x="0" y="0"/>
            <a:ext cx="4257040" cy="6857990"/>
          </a:xfrm>
          <a:prstGeom prst="rect">
            <a:avLst/>
          </a:prstGeom>
          <a:solidFill>
            <a:srgbClr val="FFFD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13EC475-3C36-5A49-0C04-EFDA61CD0E9E}"/>
              </a:ext>
            </a:extLst>
          </p:cNvPr>
          <p:cNvSpPr/>
          <p:nvPr/>
        </p:nvSpPr>
        <p:spPr>
          <a:xfrm>
            <a:off x="4411848" y="24073"/>
            <a:ext cx="7780152" cy="6857990"/>
          </a:xfrm>
          <a:prstGeom prst="rect">
            <a:avLst/>
          </a:prstGeom>
          <a:solidFill>
            <a:srgbClr val="FFFDF9">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404963" y="1467853"/>
            <a:ext cx="11121291" cy="1961148"/>
          </a:xfrm>
        </p:spPr>
        <p:txBody>
          <a:bodyPr>
            <a:normAutofit/>
          </a:bodyPr>
          <a:lstStyle/>
          <a:p>
            <a:pPr marL="274320" indent="-457200" algn="l">
              <a:spcBef>
                <a:spcPts val="300"/>
              </a:spcBef>
              <a:buFont typeface="Georgia" panose="02040502050405020303" pitchFamily="18" charset="0"/>
              <a:buChar char="—"/>
            </a:pPr>
            <a:r>
              <a:rPr lang="en-US" dirty="0"/>
              <a:t>17-48 Sin is also inward</a:t>
            </a:r>
            <a:r>
              <a:rPr lang="en-US" sz="3000" dirty="0"/>
              <a:t>… unlike the Pharisees</a:t>
            </a:r>
          </a:p>
          <a:p>
            <a:pPr marL="731520" lvl="1" indent="-457200" algn="l">
              <a:spcBef>
                <a:spcPts val="300"/>
              </a:spcBef>
              <a:buFont typeface="Georgia" panose="02040502050405020303" pitchFamily="18" charset="0"/>
              <a:buChar char="—"/>
            </a:pPr>
            <a:r>
              <a:rPr lang="en-US" sz="3000" dirty="0"/>
              <a:t>Matt 5:20 unless your righteousness surpasses the Pharisees and teachers of the law you will not enter kingdom of heaven</a:t>
            </a:r>
          </a:p>
          <a:p>
            <a:pPr marL="731520" lvl="1" indent="-457200" algn="l">
              <a:spcBef>
                <a:spcPts val="300"/>
              </a:spcBef>
              <a:buFont typeface="Georgia" panose="02040502050405020303" pitchFamily="18" charset="0"/>
              <a:buChar char="—"/>
            </a:pPr>
            <a:r>
              <a:rPr lang="en-US" sz="3000" dirty="0"/>
              <a:t>Deeper righteousness.. Six examples from Mosaic Law</a:t>
            </a:r>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404962" y="327384"/>
            <a:ext cx="8263925" cy="1116405"/>
          </a:xfrm>
        </p:spPr>
        <p:txBody>
          <a:bodyPr anchor="ctr">
            <a:normAutofit/>
          </a:bodyPr>
          <a:lstStyle/>
          <a:p>
            <a:pPr algn="l"/>
            <a:r>
              <a:rPr lang="en-US" sz="4000" dirty="0"/>
              <a:t>Principles of the Kingdom #2</a:t>
            </a:r>
          </a:p>
        </p:txBody>
      </p:sp>
    </p:spTree>
    <p:extLst>
      <p:ext uri="{BB962C8B-B14F-4D97-AF65-F5344CB8AC3E}">
        <p14:creationId xmlns:p14="http://schemas.microsoft.com/office/powerpoint/2010/main" val="159225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9776-D504-6CDA-A5C6-11B253F26081}"/>
              </a:ext>
            </a:extLst>
          </p:cNvPr>
          <p:cNvSpPr>
            <a:spLocks noGrp="1"/>
          </p:cNvSpPr>
          <p:nvPr>
            <p:ph type="title"/>
          </p:nvPr>
        </p:nvSpPr>
        <p:spPr>
          <a:xfrm>
            <a:off x="839788" y="365125"/>
            <a:ext cx="7633652" cy="945515"/>
          </a:xfrm>
        </p:spPr>
        <p:txBody>
          <a:bodyPr/>
          <a:lstStyle/>
          <a:p>
            <a:r>
              <a:rPr lang="en-US" dirty="0"/>
              <a:t>Principle #2 Sin is also inward</a:t>
            </a:r>
          </a:p>
        </p:txBody>
      </p:sp>
      <p:sp>
        <p:nvSpPr>
          <p:cNvPr id="3" name="Text Placeholder 2">
            <a:extLst>
              <a:ext uri="{FF2B5EF4-FFF2-40B4-BE49-F238E27FC236}">
                <a16:creationId xmlns:a16="http://schemas.microsoft.com/office/drawing/2014/main" id="{9CC260B9-12D3-AB28-0751-8F72A80BB7E4}"/>
              </a:ext>
            </a:extLst>
          </p:cNvPr>
          <p:cNvSpPr>
            <a:spLocks noGrp="1"/>
          </p:cNvSpPr>
          <p:nvPr>
            <p:ph type="body" idx="1"/>
          </p:nvPr>
        </p:nvSpPr>
        <p:spPr>
          <a:xfrm>
            <a:off x="697547" y="1480581"/>
            <a:ext cx="5300027" cy="823912"/>
          </a:xfrm>
        </p:spPr>
        <p:txBody>
          <a:bodyPr anchor="ctr">
            <a:normAutofit/>
          </a:bodyPr>
          <a:lstStyle/>
          <a:p>
            <a:r>
              <a:rPr lang="en-US" sz="2600" dirty="0"/>
              <a:t>Law of Moses (interpretation)</a:t>
            </a:r>
          </a:p>
        </p:txBody>
      </p:sp>
      <p:sp>
        <p:nvSpPr>
          <p:cNvPr id="4" name="Content Placeholder 3">
            <a:extLst>
              <a:ext uri="{FF2B5EF4-FFF2-40B4-BE49-F238E27FC236}">
                <a16:creationId xmlns:a16="http://schemas.microsoft.com/office/drawing/2014/main" id="{7C53A5C5-B240-2B40-0B20-CEC2FD8DC403}"/>
              </a:ext>
            </a:extLst>
          </p:cNvPr>
          <p:cNvSpPr>
            <a:spLocks noGrp="1"/>
          </p:cNvSpPr>
          <p:nvPr>
            <p:ph sz="half" idx="2"/>
          </p:nvPr>
        </p:nvSpPr>
        <p:spPr>
          <a:xfrm>
            <a:off x="697548" y="2474435"/>
            <a:ext cx="5300027" cy="3715227"/>
          </a:xfrm>
        </p:spPr>
        <p:txBody>
          <a:bodyPr>
            <a:normAutofit/>
          </a:bodyPr>
          <a:lstStyle/>
          <a:p>
            <a:r>
              <a:rPr lang="en-US" sz="2600" dirty="0"/>
              <a:t>Don’t murder (21-26)</a:t>
            </a:r>
          </a:p>
          <a:p>
            <a:r>
              <a:rPr lang="en-US" sz="2600" dirty="0"/>
              <a:t>Don’t commit adultery (27-30)</a:t>
            </a:r>
          </a:p>
          <a:p>
            <a:r>
              <a:rPr lang="en-US" sz="2600" dirty="0"/>
              <a:t>Divorce with certificate (31-32)</a:t>
            </a:r>
          </a:p>
          <a:p>
            <a:r>
              <a:rPr lang="en-US" sz="2600" dirty="0"/>
              <a:t>Don’t break an oath (33-37)</a:t>
            </a:r>
          </a:p>
          <a:p>
            <a:r>
              <a:rPr lang="en-US" sz="2600" dirty="0"/>
              <a:t>Retaliate only equally (38-42)</a:t>
            </a:r>
          </a:p>
          <a:p>
            <a:r>
              <a:rPr lang="en-US" sz="2600" dirty="0"/>
              <a:t>Love your neighbors (43-48)</a:t>
            </a:r>
          </a:p>
        </p:txBody>
      </p:sp>
      <p:sp>
        <p:nvSpPr>
          <p:cNvPr id="5" name="Text Placeholder 4">
            <a:extLst>
              <a:ext uri="{FF2B5EF4-FFF2-40B4-BE49-F238E27FC236}">
                <a16:creationId xmlns:a16="http://schemas.microsoft.com/office/drawing/2014/main" id="{A2FEAA51-32AF-461C-883C-9BF013B5A13D}"/>
              </a:ext>
            </a:extLst>
          </p:cNvPr>
          <p:cNvSpPr>
            <a:spLocks noGrp="1"/>
          </p:cNvSpPr>
          <p:nvPr>
            <p:ph type="body" sz="quarter" idx="3"/>
          </p:nvPr>
        </p:nvSpPr>
        <p:spPr>
          <a:xfrm>
            <a:off x="6194428" y="1480581"/>
            <a:ext cx="5183188" cy="823912"/>
          </a:xfrm>
        </p:spPr>
        <p:txBody>
          <a:bodyPr anchor="ctr">
            <a:normAutofit/>
          </a:bodyPr>
          <a:lstStyle/>
          <a:p>
            <a:r>
              <a:rPr lang="en-US" sz="2600" dirty="0"/>
              <a:t>Deeper Meaning of the Law</a:t>
            </a:r>
          </a:p>
        </p:txBody>
      </p:sp>
      <p:sp>
        <p:nvSpPr>
          <p:cNvPr id="6" name="Content Placeholder 5">
            <a:extLst>
              <a:ext uri="{FF2B5EF4-FFF2-40B4-BE49-F238E27FC236}">
                <a16:creationId xmlns:a16="http://schemas.microsoft.com/office/drawing/2014/main" id="{44CE9D79-54ED-E9F0-C9B3-2CDCDAD60136}"/>
              </a:ext>
            </a:extLst>
          </p:cNvPr>
          <p:cNvSpPr>
            <a:spLocks noGrp="1"/>
          </p:cNvSpPr>
          <p:nvPr>
            <p:ph sz="quarter" idx="4"/>
          </p:nvPr>
        </p:nvSpPr>
        <p:spPr>
          <a:xfrm>
            <a:off x="6172200" y="2474435"/>
            <a:ext cx="5623560" cy="3715228"/>
          </a:xfrm>
        </p:spPr>
        <p:txBody>
          <a:bodyPr>
            <a:normAutofit/>
          </a:bodyPr>
          <a:lstStyle/>
          <a:p>
            <a:r>
              <a:rPr lang="en-US" sz="2600" dirty="0"/>
              <a:t>Don’t harbor vengeful anger</a:t>
            </a:r>
          </a:p>
          <a:p>
            <a:r>
              <a:rPr lang="en-US" sz="2600" dirty="0"/>
              <a:t>Don’t lust in your heart</a:t>
            </a:r>
          </a:p>
          <a:p>
            <a:r>
              <a:rPr lang="en-US" sz="2600" dirty="0"/>
              <a:t>Divorce only for adultery</a:t>
            </a:r>
          </a:p>
          <a:p>
            <a:r>
              <a:rPr lang="en-US" sz="2600" dirty="0"/>
              <a:t>Be completely honest</a:t>
            </a:r>
          </a:p>
          <a:p>
            <a:r>
              <a:rPr lang="en-US" sz="2600" dirty="0"/>
              <a:t>Don’t retaliate/do good to enemies</a:t>
            </a:r>
          </a:p>
          <a:p>
            <a:r>
              <a:rPr lang="en-US" sz="2600" dirty="0"/>
              <a:t>Love everyone</a:t>
            </a:r>
          </a:p>
        </p:txBody>
      </p:sp>
    </p:spTree>
    <p:extLst>
      <p:ext uri="{BB962C8B-B14F-4D97-AF65-F5344CB8AC3E}">
        <p14:creationId xmlns:p14="http://schemas.microsoft.com/office/powerpoint/2010/main" val="135827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fade">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fade">
                                      <p:cBhvr>
                                        <p:cTn id="52" dur="500"/>
                                        <p:tgtEl>
                                          <p:spTgt spid="6">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fade">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fade">
                                      <p:cBhvr>
                                        <p:cTn id="62" dur="500"/>
                                        <p:tgtEl>
                                          <p:spTgt spid="6">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500"/>
                                        <p:tgtEl>
                                          <p:spTgt spid="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6">
                                            <p:txEl>
                                              <p:pRg st="5" end="5"/>
                                            </p:txEl>
                                          </p:spTgt>
                                        </p:tgtEl>
                                        <p:attrNameLst>
                                          <p:attrName>style.visibility</p:attrName>
                                        </p:attrNameLst>
                                      </p:cBhvr>
                                      <p:to>
                                        <p:strVal val="visible"/>
                                      </p:to>
                                    </p:set>
                                    <p:animEffect transition="in" filter="fade">
                                      <p:cBhvr>
                                        <p:cTn id="7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47BDE95F-650B-4D12-A3A5-975E461D2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F74962-E52A-1C50-6019-B9EF868129B3}"/>
              </a:ext>
            </a:extLst>
          </p:cNvPr>
          <p:cNvSpPr>
            <a:spLocks noGrp="1"/>
          </p:cNvSpPr>
          <p:nvPr>
            <p:ph type="ctrTitle"/>
          </p:nvPr>
        </p:nvSpPr>
        <p:spPr>
          <a:xfrm>
            <a:off x="642968" y="5291832"/>
            <a:ext cx="10906061" cy="671540"/>
          </a:xfrm>
          <a:noFill/>
        </p:spPr>
        <p:txBody>
          <a:bodyPr anchor="ctr">
            <a:normAutofit fontScale="90000"/>
          </a:bodyPr>
          <a:lstStyle/>
          <a:p>
            <a:r>
              <a:rPr lang="en-US" sz="4800" dirty="0"/>
              <a:t>The Preaching of Jesus</a:t>
            </a:r>
          </a:p>
        </p:txBody>
      </p:sp>
      <p:sp>
        <p:nvSpPr>
          <p:cNvPr id="3" name="Subtitle 2">
            <a:extLst>
              <a:ext uri="{FF2B5EF4-FFF2-40B4-BE49-F238E27FC236}">
                <a16:creationId xmlns:a16="http://schemas.microsoft.com/office/drawing/2014/main" id="{41452297-DE5F-07F3-89FC-3E5521D87994}"/>
              </a:ext>
            </a:extLst>
          </p:cNvPr>
          <p:cNvSpPr>
            <a:spLocks noGrp="1"/>
          </p:cNvSpPr>
          <p:nvPr>
            <p:ph type="subTitle" idx="1"/>
          </p:nvPr>
        </p:nvSpPr>
        <p:spPr>
          <a:xfrm>
            <a:off x="642969" y="5963372"/>
            <a:ext cx="10906061" cy="565005"/>
          </a:xfrm>
          <a:noFill/>
        </p:spPr>
        <p:txBody>
          <a:bodyPr>
            <a:normAutofit lnSpcReduction="10000"/>
          </a:bodyPr>
          <a:lstStyle/>
          <a:p>
            <a:r>
              <a:rPr lang="en-US" dirty="0"/>
              <a:t>Matthew 5</a:t>
            </a:r>
          </a:p>
        </p:txBody>
      </p:sp>
      <p:sp>
        <p:nvSpPr>
          <p:cNvPr id="55" name="Rectangle 54">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ainting of a person holding a torch in front of a group of people&#10;&#10;Description automatically generated with low confidence">
            <a:extLst>
              <a:ext uri="{FF2B5EF4-FFF2-40B4-BE49-F238E27FC236}">
                <a16:creationId xmlns:a16="http://schemas.microsoft.com/office/drawing/2014/main" id="{27333B71-658F-422D-B0B5-C19D3F436E24}"/>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12000"/>
                    </a14:imgEffect>
                  </a14:imgLayer>
                </a14:imgProps>
              </a:ext>
              <a:ext uri="{28A0092B-C50C-407E-A947-70E740481C1C}">
                <a14:useLocalDpi xmlns:a14="http://schemas.microsoft.com/office/drawing/2010/main" val="0"/>
              </a:ext>
            </a:extLst>
          </a:blip>
          <a:srcRect t="12197" b="12503"/>
          <a:stretch/>
        </p:blipFill>
        <p:spPr>
          <a:xfrm>
            <a:off x="0" y="0"/>
            <a:ext cx="12192000" cy="5068744"/>
          </a:xfrm>
          <a:prstGeom prst="rect">
            <a:avLst/>
          </a:prstGeom>
          <a:effectLst/>
        </p:spPr>
      </p:pic>
    </p:spTree>
    <p:extLst>
      <p:ext uri="{BB962C8B-B14F-4D97-AF65-F5344CB8AC3E}">
        <p14:creationId xmlns:p14="http://schemas.microsoft.com/office/powerpoint/2010/main" val="1054749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606</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Britannic Bold</vt:lpstr>
      <vt:lpstr>Calibri</vt:lpstr>
      <vt:lpstr>Georgia</vt:lpstr>
      <vt:lpstr>Office Theme</vt:lpstr>
      <vt:lpstr>The Preaching of Jesus</vt:lpstr>
      <vt:lpstr>A Preacher like no other</vt:lpstr>
      <vt:lpstr>People amazed at his teaching</vt:lpstr>
      <vt:lpstr>2nd Century Letter to Diognetus.. </vt:lpstr>
      <vt:lpstr>Matthew 5.. turning things upside down</vt:lpstr>
      <vt:lpstr>Principles of the Kingdom #1</vt:lpstr>
      <vt:lpstr>Principles of the Kingdom #2</vt:lpstr>
      <vt:lpstr>Principle #2 Sin is also inward</vt:lpstr>
      <vt:lpstr>The Preaching of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3</cp:revision>
  <dcterms:created xsi:type="dcterms:W3CDTF">2022-10-22T20:30:38Z</dcterms:created>
  <dcterms:modified xsi:type="dcterms:W3CDTF">2022-12-31T00:41:14Z</dcterms:modified>
</cp:coreProperties>
</file>