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2" r:id="rId5"/>
    <p:sldId id="271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9"/>
    <a:srgbClr val="FFF9E7"/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C3F0F-7C56-4A77-908C-2308186C4188}" v="2852" dt="2022-10-30T17:39:49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11A4-6E2F-BE71-5D3F-7B7624D565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993958"/>
            <a:ext cx="9144000" cy="868362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31BCE-6F2B-DCF0-E1E5-C45BCA3688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862320"/>
            <a:ext cx="9144000" cy="635000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89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5DE5-A40F-D41F-CD29-A60D3F68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9633E-F471-C050-D30E-F7F435388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2FCD-B50F-4613-4655-4940D430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085F7-D6D8-2D98-AEA5-A2274105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983B3-97EB-CDD0-D328-6D47F431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623F9-F45E-C299-0C52-5BF741F68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DEF9F-BC62-F9AB-553A-CA0010E3F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2E81C-8E78-4ACF-A1D8-5EA10A6E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96F9-6926-942F-3AE5-FCAAEFE9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97EC-A452-29E4-501D-F044E63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9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ECD7-93E8-97A8-06DF-93DB6CF77E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3E5CB-4F75-8161-3BD5-F9CAA2D7357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60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0CA1-1D52-900D-DC07-F790131F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5F96E-88E8-B445-6503-62A574D91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C359-3346-E1FE-5ACE-7837F894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05E3D-71C1-3A2C-3F48-7283D941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3A7D-7BEF-8684-77C3-47AA6DAA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4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EFFB-ADD5-9772-151B-D476984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25CE-0890-FCC9-BB49-3A613370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E2FC4-C670-0E3C-E8B2-00CC4B36A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B8B27-95DE-6FE3-2C5C-3533C1A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17EDA-F2DD-35E7-8CDA-D2C60FC8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444F6-F38B-0B02-2A8F-7EBE6C40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991B-CC54-B7BF-E257-75BE5AA7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1C745-902F-AC0A-BC9C-139DDF7D3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DBE5C-391C-293C-370E-AE6F19653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68780-FE7C-04FC-3A9B-A10FEDF86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44772-46B3-519B-AEC5-CBCB0E8CC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99CC3-9B82-D635-6092-FBE19B93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D9212-23A6-001C-DDBC-AF2DAEC2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9BC16-FB5F-D1E6-79A8-B60949EE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DF98-8D0B-DDF6-28D2-72BFBB6A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DEC68-D45F-9D2A-D9FC-2A56BD65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454C4-5D88-3D13-725C-D559CA5D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8F89B-E21A-21E9-A7FD-EF833AC7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88B88-1F1F-61D0-1A3D-6F65BAB3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97C99-8E20-D105-57E9-B42EA8CF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1E8CF-61EB-BB9D-3C29-0B5C33F4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1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E61B-5A80-2C04-B835-6E4CAA80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B3161-F91B-E8AB-B2E5-3FFB40097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63DE8-3EE4-84BC-9A30-29BDE20D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16C0A-D7AF-9A23-A1E8-07F626BD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19A03-B2F2-6A55-7709-BCDE66B3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EDB15-5CB6-19D7-0D1D-F834273D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09B4-F693-61A1-7BBA-370FABEA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8C040-A4FA-7BA1-9819-351E4FE08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8F130-F7AB-E2DF-1B89-C91281811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2B52A-BA3B-6817-032E-F66A4CE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27F27-6E3B-4F2B-A2FC-9D7DF3CA693E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C825-6FD3-A08B-751A-0BCB4CEF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A8E16-0176-2C83-EE80-572077FF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8263"/>
            <a:ext cx="2743200" cy="365125"/>
          </a:xfrm>
          <a:prstGeom prst="rect">
            <a:avLst/>
          </a:prstGeom>
        </p:spPr>
        <p:txBody>
          <a:bodyPr/>
          <a:lstStyle/>
          <a:p>
            <a:fld id="{B83B41A7-DD00-4B42-B308-13E5DC5B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39680-4BA1-6BE4-4B3F-CBB103DE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638048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91243-06E1-4D9F-4730-6361909F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889760"/>
            <a:ext cx="11003280" cy="4399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934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Georgia" panose="02040502050405020303" pitchFamily="18" charset="0"/>
        <a:buChar char="—"/>
        <a:defRPr sz="3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Georgia" panose="02040502050405020303" pitchFamily="18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Georgia" panose="02040502050405020303" pitchFamily="18" charset="0"/>
        <a:buChar char="—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68" y="5291832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/>
              <a:t>The Preaching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9" y="5963372"/>
            <a:ext cx="10906061" cy="565005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Matthew 6 True Righteousness 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197" b="12503"/>
          <a:stretch/>
        </p:blipFill>
        <p:spPr>
          <a:xfrm>
            <a:off x="0" y="0"/>
            <a:ext cx="12192000" cy="5068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270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-1" y="24063"/>
            <a:ext cx="4209367" cy="685800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7046225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Jesus began preaching..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63" y="1771162"/>
            <a:ext cx="11121291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Matthew 4 </a:t>
            </a:r>
            <a:r>
              <a:rPr lang="en-US" sz="3000" dirty="0"/>
              <a:t>“Repent, for the kingdom of heaven is at hand”</a:t>
            </a:r>
          </a:p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200" dirty="0"/>
              <a:t>Matthew 5  </a:t>
            </a:r>
            <a:r>
              <a:rPr lang="en-US" sz="3000" dirty="0"/>
              <a:t>Attitudes of the Kingdom 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Blessed.. are those who know they are not righteous</a:t>
            </a:r>
          </a:p>
          <a:p>
            <a:pPr marL="731520" lvl="1" indent="-457200" algn="l">
              <a:spcBef>
                <a:spcPts val="300"/>
              </a:spcBef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Righteousness that exceeds that of the Pharisees</a:t>
            </a:r>
          </a:p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200" dirty="0"/>
              <a:t>Matthew 6 True Righteousness..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In our religious life (our motives)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In our daily life (our possessions)</a:t>
            </a:r>
          </a:p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dirty="0"/>
          </a:p>
          <a:p>
            <a:pPr algn="l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22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0"/>
            <a:ext cx="4257040" cy="685799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63" y="1620078"/>
            <a:ext cx="11121291" cy="4821361"/>
          </a:xfrm>
        </p:spPr>
        <p:txBody>
          <a:bodyPr>
            <a:normAutofit lnSpcReduction="10000"/>
          </a:bodyPr>
          <a:lstStyle/>
          <a:p>
            <a:pPr marL="274320" indent="-457200" algn="l">
              <a:spcBef>
                <a:spcPts val="300"/>
              </a:spcBef>
              <a:spcAft>
                <a:spcPts val="600"/>
              </a:spcAft>
              <a:buFont typeface="Georgia" panose="02040502050405020303" pitchFamily="18" charset="0"/>
              <a:buChar char="—"/>
            </a:pPr>
            <a:r>
              <a:rPr lang="en-US" dirty="0"/>
              <a:t>In Religious life </a:t>
            </a:r>
            <a:r>
              <a:rPr lang="en-US" sz="3200" dirty="0"/>
              <a:t>(watch our motives)</a:t>
            </a:r>
            <a:r>
              <a:rPr lang="en-US" dirty="0"/>
              <a:t>.. </a:t>
            </a:r>
            <a:r>
              <a:rPr lang="en-US" dirty="0">
                <a:solidFill>
                  <a:srgbClr val="FF0000"/>
                </a:solidFill>
              </a:rPr>
              <a:t>1-18 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Charitable deeds </a:t>
            </a:r>
            <a:r>
              <a:rPr lang="en-US" sz="3000" b="1" dirty="0">
                <a:solidFill>
                  <a:srgbClr val="00B0F0"/>
                </a:solidFill>
              </a:rPr>
              <a:t>1-4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Seeking glory from men, they have their reward</a:t>
            </a:r>
          </a:p>
          <a:p>
            <a:pPr marL="1188720" lvl="2" indent="-457200" algn="l">
              <a:spcBef>
                <a:spcPts val="300"/>
              </a:spcBef>
              <a:spcAft>
                <a:spcPts val="600"/>
              </a:spcAft>
              <a:buFont typeface="Georgia" panose="02040502050405020303" pitchFamily="18" charset="0"/>
              <a:buChar char="—"/>
            </a:pPr>
            <a:r>
              <a:rPr lang="en-US" sz="2800" dirty="0"/>
              <a:t>Do kind deeds in secret, your Father will reward  you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Prayer </a:t>
            </a:r>
            <a:r>
              <a:rPr lang="en-US" sz="3000" b="1" dirty="0">
                <a:solidFill>
                  <a:srgbClr val="00B0F0"/>
                </a:solidFill>
              </a:rPr>
              <a:t>5-14 </a:t>
            </a:r>
            <a:endParaRPr lang="en-US" sz="3000" dirty="0"/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Praying to be heard by others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Praying empty repetitions </a:t>
            </a:r>
          </a:p>
          <a:p>
            <a:pPr marL="1188720" lvl="2" indent="-457200" algn="l">
              <a:spcBef>
                <a:spcPts val="300"/>
              </a:spcBef>
              <a:spcAft>
                <a:spcPts val="600"/>
              </a:spcAft>
              <a:buFont typeface="Georgia" panose="02040502050405020303" pitchFamily="18" charset="0"/>
              <a:buChar char="—"/>
            </a:pPr>
            <a:r>
              <a:rPr lang="en-US" sz="2800" dirty="0"/>
              <a:t>Praying with sin in heart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Fasting </a:t>
            </a:r>
            <a:r>
              <a:rPr lang="en-US" sz="3000" b="1" dirty="0">
                <a:solidFill>
                  <a:srgbClr val="00B0F0"/>
                </a:solidFill>
              </a:rPr>
              <a:t>16-18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Sad appearance 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Dress as usual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2800" dirty="0"/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3000" dirty="0"/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2800" dirty="0"/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2800" dirty="0"/>
          </a:p>
          <a:p>
            <a:pPr algn="l"/>
            <a:endParaRPr lang="en-US" sz="3000" dirty="0"/>
          </a:p>
          <a:p>
            <a:pPr marL="571500" indent="-571500" algn="l">
              <a:buFont typeface="Georgia" panose="02040502050405020303" pitchFamily="18" charset="0"/>
              <a:buChar char="—"/>
            </a:pPr>
            <a:endParaRPr lang="en-US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7046225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True Righteousness..</a:t>
            </a:r>
          </a:p>
        </p:txBody>
      </p:sp>
    </p:spTree>
    <p:extLst>
      <p:ext uri="{BB962C8B-B14F-4D97-AF65-F5344CB8AC3E}">
        <p14:creationId xmlns:p14="http://schemas.microsoft.com/office/powerpoint/2010/main" val="234607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0"/>
            <a:ext cx="4257040" cy="685799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63" y="1659835"/>
            <a:ext cx="11382846" cy="4781604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spcAft>
                <a:spcPts val="600"/>
              </a:spcAft>
              <a:buFont typeface="Georgia" panose="02040502050405020303" pitchFamily="18" charset="0"/>
              <a:buChar char="—"/>
            </a:pPr>
            <a:r>
              <a:rPr lang="en-US" dirty="0"/>
              <a:t>In Daily life </a:t>
            </a:r>
            <a:r>
              <a:rPr lang="en-US" sz="3200" dirty="0"/>
              <a:t>(weigh our values)</a:t>
            </a:r>
            <a:r>
              <a:rPr lang="en-US" dirty="0"/>
              <a:t>.. </a:t>
            </a:r>
            <a:r>
              <a:rPr lang="en-US" dirty="0">
                <a:solidFill>
                  <a:srgbClr val="FF0000"/>
                </a:solidFill>
              </a:rPr>
              <a:t>19-34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Don’t lay up treasures on earth </a:t>
            </a:r>
            <a:r>
              <a:rPr lang="en-US" sz="3000" b="1" dirty="0">
                <a:solidFill>
                  <a:srgbClr val="00B0F0"/>
                </a:solidFill>
              </a:rPr>
              <a:t>19-24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Living for material things is foolish (they don’t last)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Treasure for God’s glory lasts eternally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Don’t worry about the things of  life </a:t>
            </a:r>
            <a:r>
              <a:rPr lang="en-US" sz="3000" b="1" dirty="0">
                <a:solidFill>
                  <a:srgbClr val="00B0F0"/>
                </a:solidFill>
              </a:rPr>
              <a:t>25-32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Worry about material things is foolish (accomplishes nothing)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God’s care of nature (Flowers, birds).. You are of more value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Seek first the Kingdom of God and His righteousness </a:t>
            </a:r>
            <a:r>
              <a:rPr lang="en-US" sz="3000" b="1" dirty="0">
                <a:solidFill>
                  <a:srgbClr val="00B0F0"/>
                </a:solidFill>
              </a:rPr>
              <a:t>33-34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God will provide our material needs when we put Him first</a:t>
            </a:r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2800" dirty="0"/>
              <a:t>Don’t let worries for tomorrow affect serving God today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3000" dirty="0"/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2800" dirty="0"/>
          </a:p>
          <a:p>
            <a:pPr marL="1188720" lvl="2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endParaRPr lang="en-US" sz="2800" dirty="0"/>
          </a:p>
          <a:p>
            <a:pPr algn="l"/>
            <a:endParaRPr lang="en-US" sz="3000" dirty="0"/>
          </a:p>
          <a:p>
            <a:pPr marL="571500" indent="-571500" algn="l">
              <a:buFont typeface="Georgia" panose="02040502050405020303" pitchFamily="18" charset="0"/>
              <a:buChar char="—"/>
            </a:pPr>
            <a:endParaRPr lang="en-US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7046225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True Righteousness..</a:t>
            </a:r>
          </a:p>
        </p:txBody>
      </p:sp>
    </p:spTree>
    <p:extLst>
      <p:ext uri="{BB962C8B-B14F-4D97-AF65-F5344CB8AC3E}">
        <p14:creationId xmlns:p14="http://schemas.microsoft.com/office/powerpoint/2010/main" val="7591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r="227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7C293-3168-E41A-1ABE-B2671CD34F18}"/>
              </a:ext>
            </a:extLst>
          </p:cNvPr>
          <p:cNvSpPr/>
          <p:nvPr/>
        </p:nvSpPr>
        <p:spPr>
          <a:xfrm>
            <a:off x="0" y="0"/>
            <a:ext cx="4257040" cy="6857990"/>
          </a:xfrm>
          <a:prstGeom prst="rect">
            <a:avLst/>
          </a:prstGeom>
          <a:solidFill>
            <a:srgbClr val="FFF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EC475-3C36-5A49-0C04-EFDA61CD0E9E}"/>
              </a:ext>
            </a:extLst>
          </p:cNvPr>
          <p:cNvSpPr/>
          <p:nvPr/>
        </p:nvSpPr>
        <p:spPr>
          <a:xfrm>
            <a:off x="4411848" y="24073"/>
            <a:ext cx="7780152" cy="6857990"/>
          </a:xfrm>
          <a:prstGeom prst="rect">
            <a:avLst/>
          </a:prstGeom>
          <a:solidFill>
            <a:srgbClr val="FFFDF9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63" y="1771162"/>
            <a:ext cx="11203941" cy="4670277"/>
          </a:xfrm>
        </p:spPr>
        <p:txBody>
          <a:bodyPr>
            <a:normAutofit/>
          </a:bodyPr>
          <a:lstStyle/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Live one day at a time with God and for God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Put God first in each day (time for prayer, His word)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Put God first in your week (worship faithfully 1</a:t>
            </a:r>
            <a:r>
              <a:rPr lang="en-US" sz="3000" baseline="30000" dirty="0"/>
              <a:t>st</a:t>
            </a:r>
            <a:r>
              <a:rPr lang="en-US" sz="3000" dirty="0"/>
              <a:t> day)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Put God first in our choices (no decisions that leave Him out)</a:t>
            </a:r>
          </a:p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200" dirty="0"/>
              <a:t>Planning for tomorrow is time well spent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Worrying about tomorrow is time wasted</a:t>
            </a:r>
          </a:p>
          <a:p>
            <a:pPr marL="274320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200" dirty="0"/>
              <a:t>We should not be fascinated with our possessions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God alone deserves to be our Master</a:t>
            </a:r>
          </a:p>
          <a:p>
            <a:pPr marL="731520" lvl="1" indent="-457200" algn="l">
              <a:spcBef>
                <a:spcPts val="300"/>
              </a:spcBef>
              <a:buFont typeface="Georgia" panose="02040502050405020303" pitchFamily="18" charset="0"/>
              <a:buChar char="—"/>
            </a:pPr>
            <a:r>
              <a:rPr lang="en-US" sz="3000" dirty="0"/>
              <a:t>Focus your eyes on Him</a:t>
            </a:r>
          </a:p>
          <a:p>
            <a:pPr algn="l"/>
            <a:endParaRPr lang="en-US" sz="3000" dirty="0"/>
          </a:p>
          <a:p>
            <a:pPr marL="571500" indent="-571500" algn="l">
              <a:buFont typeface="Georgia" panose="02040502050405020303" pitchFamily="18" charset="0"/>
              <a:buChar char="—"/>
            </a:pPr>
            <a:endParaRPr lang="en-US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63" y="327384"/>
            <a:ext cx="7695428" cy="111640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Jesus’ advice for a Happy Life</a:t>
            </a:r>
          </a:p>
        </p:txBody>
      </p:sp>
    </p:spTree>
    <p:extLst>
      <p:ext uri="{BB962C8B-B14F-4D97-AF65-F5344CB8AC3E}">
        <p14:creationId xmlns:p14="http://schemas.microsoft.com/office/powerpoint/2010/main" val="60739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74962-E52A-1C50-6019-B9EF86812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68" y="5291832"/>
            <a:ext cx="10906061" cy="67154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4800" dirty="0"/>
              <a:t>The Preaching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52297-DE5F-07F3-89FC-3E5521D8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9" y="5963372"/>
            <a:ext cx="10906061" cy="565005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Matthew 6 True Righteousness 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ainting of a person holding a torch in front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27333B71-658F-422D-B0B5-C19D3F436E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197" b="12503"/>
          <a:stretch/>
        </p:blipFill>
        <p:spPr>
          <a:xfrm>
            <a:off x="0" y="0"/>
            <a:ext cx="12192000" cy="506874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8007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325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Georgia</vt:lpstr>
      <vt:lpstr>Office Theme</vt:lpstr>
      <vt:lpstr>The Preaching of Jesus</vt:lpstr>
      <vt:lpstr>Jesus began preaching..</vt:lpstr>
      <vt:lpstr>True Righteousness..</vt:lpstr>
      <vt:lpstr>True Righteousness..</vt:lpstr>
      <vt:lpstr>Jesus’ advice for a Happy Life</vt:lpstr>
      <vt:lpstr>The Preaching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2022-10-22T20:30:38Z</dcterms:created>
  <dcterms:modified xsi:type="dcterms:W3CDTF">2022-12-31T00:44:23Z</dcterms:modified>
</cp:coreProperties>
</file>