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5" r:id="rId3"/>
    <p:sldId id="279" r:id="rId4"/>
    <p:sldId id="280" r:id="rId5"/>
    <p:sldId id="281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9"/>
    <a:srgbClr val="FFF9E7"/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A015B-7606-4A9F-9844-F1E76EE7CA85}" v="300" dt="2022-11-06T18:42:2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3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11A4-6E2F-BE71-5D3F-7B7624D565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993958"/>
            <a:ext cx="9144000" cy="868362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31BCE-6F2B-DCF0-E1E5-C45BCA3688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862320"/>
            <a:ext cx="9144000" cy="635000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89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5DE5-A40F-D41F-CD29-A60D3F68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9633E-F471-C050-D30E-F7F435388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2FCD-B50F-4613-4655-4940D430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085F7-D6D8-2D98-AEA5-A2274105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983B3-97EB-CDD0-D328-6D47F431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623F9-F45E-C299-0C52-5BF741F68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DEF9F-BC62-F9AB-553A-CA0010E3F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2E81C-8E78-4ACF-A1D8-5EA10A6E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96F9-6926-942F-3AE5-FCAAEFE9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97EC-A452-29E4-501D-F044E63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9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ECD7-93E8-97A8-06DF-93DB6CF77E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3E5CB-4F75-8161-3BD5-F9CAA2D7357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60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0CA1-1D52-900D-DC07-F790131F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5F96E-88E8-B445-6503-62A574D91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C359-3346-E1FE-5ACE-7837F894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05E3D-71C1-3A2C-3F48-7283D941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3A7D-7BEF-8684-77C3-47AA6DAA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4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EFFB-ADD5-9772-151B-D476984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25CE-0890-FCC9-BB49-3A613370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E2FC4-C670-0E3C-E8B2-00CC4B36A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B8B27-95DE-6FE3-2C5C-3533C1A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17EDA-F2DD-35E7-8CDA-D2C60FC8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444F6-F38B-0B02-2A8F-7EBE6C40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991B-CC54-B7BF-E257-75BE5AA7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1C745-902F-AC0A-BC9C-139DDF7D3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DBE5C-391C-293C-370E-AE6F19653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68780-FE7C-04FC-3A9B-A10FEDF86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44772-46B3-519B-AEC5-CBCB0E8CC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99CC3-9B82-D635-6092-FBE19B93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D9212-23A6-001C-DDBC-AF2DAEC2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9BC16-FB5F-D1E6-79A8-B60949EE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DF98-8D0B-DDF6-28D2-72BFBB6A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DEC68-D45F-9D2A-D9FC-2A56BD65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454C4-5D88-3D13-725C-D559CA5D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8F89B-E21A-21E9-A7FD-EF833AC7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88B88-1F1F-61D0-1A3D-6F65BAB3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97C99-8E20-D105-57E9-B42EA8CF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1E8CF-61EB-BB9D-3C29-0B5C33F4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1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E61B-5A80-2C04-B835-6E4CAA80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B3161-F91B-E8AB-B2E5-3FFB4009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63DE8-3EE4-84BC-9A30-29BDE20D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16C0A-D7AF-9A23-A1E8-07F626BD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19A03-B2F2-6A55-7709-BCDE66B3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EDB15-5CB6-19D7-0D1D-F834273D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09B4-F693-61A1-7BBA-370FABEA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8C040-A4FA-7BA1-9819-351E4FE08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8F130-F7AB-E2DF-1B89-C91281811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2B52A-BA3B-6817-032E-F66A4CE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C825-6FD3-A08B-751A-0BCB4CEF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A8E16-0176-2C83-EE80-572077FF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39680-4BA1-6BE4-4B3F-CBB103DE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638048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91243-06E1-4D9F-4730-6361909F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889760"/>
            <a:ext cx="11003280" cy="4399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93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Georgia" panose="02040502050405020303" pitchFamily="18" charset="0"/>
        <a:buChar char="—"/>
        <a:defRPr sz="3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Georgia" panose="02040502050405020303" pitchFamily="18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Georgia" panose="02040502050405020303" pitchFamily="18" charset="0"/>
        <a:buChar char="—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68" y="5291832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/>
              <a:t>The Preaching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9" y="5963372"/>
            <a:ext cx="10906061" cy="565005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Matthew 7 - Two Choices in Life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197" b="12503"/>
          <a:stretch/>
        </p:blipFill>
        <p:spPr>
          <a:xfrm>
            <a:off x="0" y="0"/>
            <a:ext cx="12192000" cy="5068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270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17656"/>
            <a:ext cx="4209367" cy="685800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3283117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Two lifestyles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400" y="2163650"/>
            <a:ext cx="11403673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Matt 7:1-5 </a:t>
            </a:r>
            <a:r>
              <a:rPr lang="en-US" sz="3200" dirty="0"/>
              <a:t>“Judge not, that you be not judged. </a:t>
            </a:r>
            <a:r>
              <a:rPr lang="en-US" sz="3200" baseline="30000" dirty="0"/>
              <a:t>2 </a:t>
            </a:r>
            <a:r>
              <a:rPr lang="en-US" sz="3200" dirty="0"/>
              <a:t>For with what judgment you judge, you will be judged; and with the measure you use, it will be measured back to you. </a:t>
            </a:r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1600" dirty="0"/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7:7-11</a:t>
            </a:r>
            <a:r>
              <a:rPr lang="en-US" sz="3200" baseline="30000" dirty="0"/>
              <a:t> </a:t>
            </a:r>
            <a:r>
              <a:rPr lang="en-US" sz="3200" dirty="0"/>
              <a:t>“Ask, and it will be given to you; seek, and you will find; knock, and it will be opened to you. </a:t>
            </a:r>
            <a:r>
              <a:rPr lang="en-US" sz="3200" baseline="30000" dirty="0"/>
              <a:t>8 </a:t>
            </a:r>
            <a:r>
              <a:rPr lang="en-US" sz="3200" dirty="0"/>
              <a:t>For everyone who asks receives, and he who seeks finds, and to him who knocks it will be opened. </a:t>
            </a:r>
            <a:endParaRPr lang="en-US" sz="33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A3DAE-D3AE-573E-121E-77C1C4E74437}"/>
              </a:ext>
            </a:extLst>
          </p:cNvPr>
          <p:cNvCxnSpPr>
            <a:cxnSpLocks/>
          </p:cNvCxnSpPr>
          <p:nvPr/>
        </p:nvCxnSpPr>
        <p:spPr>
          <a:xfrm flipV="1">
            <a:off x="3523488" y="625683"/>
            <a:ext cx="535949" cy="2599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9B9678-BC17-1D0E-1F7C-C48DC88720E5}"/>
              </a:ext>
            </a:extLst>
          </p:cNvPr>
          <p:cNvCxnSpPr>
            <a:cxnSpLocks/>
          </p:cNvCxnSpPr>
          <p:nvPr/>
        </p:nvCxnSpPr>
        <p:spPr>
          <a:xfrm>
            <a:off x="3520928" y="919321"/>
            <a:ext cx="520844" cy="1876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A70FEC-3745-EB5F-072A-608AC6FBDE15}"/>
              </a:ext>
            </a:extLst>
          </p:cNvPr>
          <p:cNvSpPr txBox="1"/>
          <p:nvPr/>
        </p:nvSpPr>
        <p:spPr>
          <a:xfrm>
            <a:off x="4041772" y="314949"/>
            <a:ext cx="2520335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Judgmental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ED43C3-B355-ED42-CBBC-597735B2ECB1}"/>
              </a:ext>
            </a:extLst>
          </p:cNvPr>
          <p:cNvSpPr txBox="1"/>
          <p:nvPr/>
        </p:nvSpPr>
        <p:spPr>
          <a:xfrm>
            <a:off x="4041772" y="838169"/>
            <a:ext cx="2520335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Prayerful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4C76B-2C1F-03B7-2259-221855DEE855}"/>
              </a:ext>
            </a:extLst>
          </p:cNvPr>
          <p:cNvSpPr txBox="1"/>
          <p:nvPr/>
        </p:nvSpPr>
        <p:spPr>
          <a:xfrm>
            <a:off x="2324655" y="1013150"/>
            <a:ext cx="139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(1-11)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EDF0A6-4AD4-7CFA-DC0C-C7A7607F1C3D}"/>
              </a:ext>
            </a:extLst>
          </p:cNvPr>
          <p:cNvCxnSpPr/>
          <p:nvPr/>
        </p:nvCxnSpPr>
        <p:spPr>
          <a:xfrm>
            <a:off x="1185117" y="3820160"/>
            <a:ext cx="88595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7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17656"/>
            <a:ext cx="4209367" cy="685800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3552770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Two pathways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163" y="2120749"/>
            <a:ext cx="11403673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13-14 </a:t>
            </a:r>
            <a:r>
              <a:rPr lang="en-US" sz="3000" dirty="0"/>
              <a:t>“Enter by the narrow gate; for wide </a:t>
            </a:r>
            <a:r>
              <a:rPr lang="en-US" sz="3000" i="1" dirty="0"/>
              <a:t>is</a:t>
            </a:r>
            <a:r>
              <a:rPr lang="en-US" sz="3000" dirty="0"/>
              <a:t> the gate and broad </a:t>
            </a:r>
            <a:r>
              <a:rPr lang="en-US" sz="3000" i="1" dirty="0"/>
              <a:t>is</a:t>
            </a:r>
            <a:r>
              <a:rPr lang="en-US" sz="3000" dirty="0"/>
              <a:t> the way that leads to destruction, and there are many who go in by it. </a:t>
            </a:r>
            <a:r>
              <a:rPr lang="en-US" sz="3000" baseline="30000" dirty="0"/>
              <a:t>14 </a:t>
            </a:r>
            <a:r>
              <a:rPr lang="en-US" sz="3000" dirty="0"/>
              <a:t>Because narrow </a:t>
            </a:r>
            <a:r>
              <a:rPr lang="en-US" sz="3000" i="1" dirty="0"/>
              <a:t>is</a:t>
            </a:r>
            <a:r>
              <a:rPr lang="en-US" sz="3000" dirty="0"/>
              <a:t> the gate and difficult </a:t>
            </a:r>
            <a:r>
              <a:rPr lang="en-US" sz="3000" i="1" dirty="0"/>
              <a:t>is</a:t>
            </a:r>
            <a:r>
              <a:rPr lang="en-US" sz="3000" dirty="0"/>
              <a:t> the way which leads to life, and there are few who find it.</a:t>
            </a:r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1000" dirty="0"/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16-19 </a:t>
            </a:r>
            <a:r>
              <a:rPr lang="en-US" sz="3200" baseline="30000" dirty="0"/>
              <a:t> </a:t>
            </a:r>
            <a:r>
              <a:rPr lang="en-US" sz="3200" dirty="0"/>
              <a:t>“Beware of false prophets.. A good tree cannot bear bad fruit, nor </a:t>
            </a:r>
            <a:r>
              <a:rPr lang="en-US" sz="3200" i="1" dirty="0"/>
              <a:t>can</a:t>
            </a:r>
            <a:r>
              <a:rPr lang="en-US" sz="3200" dirty="0"/>
              <a:t> a bad tree bear good fruit. </a:t>
            </a:r>
            <a:r>
              <a:rPr lang="en-US" sz="3200" baseline="30000" dirty="0"/>
              <a:t>19 </a:t>
            </a:r>
            <a:r>
              <a:rPr lang="en-US" sz="3200" dirty="0"/>
              <a:t>Every tree that does not bear good fruit is cut down and thrown into the fire. </a:t>
            </a:r>
            <a:r>
              <a:rPr lang="en-US" sz="3200" baseline="30000" dirty="0"/>
              <a:t>20 </a:t>
            </a:r>
            <a:r>
              <a:rPr lang="en-US" sz="3200" dirty="0"/>
              <a:t>Therefore by their fruits you will know them.</a:t>
            </a:r>
            <a:endParaRPr lang="en-US" sz="33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A3DAE-D3AE-573E-121E-77C1C4E74437}"/>
              </a:ext>
            </a:extLst>
          </p:cNvPr>
          <p:cNvCxnSpPr>
            <a:cxnSpLocks/>
          </p:cNvCxnSpPr>
          <p:nvPr/>
        </p:nvCxnSpPr>
        <p:spPr>
          <a:xfrm flipV="1">
            <a:off x="3715264" y="527124"/>
            <a:ext cx="535949" cy="2599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9B9678-BC17-1D0E-1F7C-C48DC88720E5}"/>
              </a:ext>
            </a:extLst>
          </p:cNvPr>
          <p:cNvCxnSpPr>
            <a:cxnSpLocks/>
          </p:cNvCxnSpPr>
          <p:nvPr/>
        </p:nvCxnSpPr>
        <p:spPr>
          <a:xfrm>
            <a:off x="3733496" y="895025"/>
            <a:ext cx="520844" cy="1876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A70FEC-3745-EB5F-072A-608AC6FBDE15}"/>
              </a:ext>
            </a:extLst>
          </p:cNvPr>
          <p:cNvSpPr txBox="1"/>
          <p:nvPr/>
        </p:nvSpPr>
        <p:spPr>
          <a:xfrm>
            <a:off x="4251213" y="276602"/>
            <a:ext cx="2409491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Narrow way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ED43C3-B355-ED42-CBBC-597735B2ECB1}"/>
              </a:ext>
            </a:extLst>
          </p:cNvPr>
          <p:cNvSpPr txBox="1"/>
          <p:nvPr/>
        </p:nvSpPr>
        <p:spPr>
          <a:xfrm>
            <a:off x="4272572" y="805685"/>
            <a:ext cx="2611116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Broad way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4C76B-2C1F-03B7-2259-221855DEE855}"/>
              </a:ext>
            </a:extLst>
          </p:cNvPr>
          <p:cNvSpPr txBox="1"/>
          <p:nvPr/>
        </p:nvSpPr>
        <p:spPr>
          <a:xfrm>
            <a:off x="2181348" y="1004344"/>
            <a:ext cx="1659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(13-19)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EDF0A6-4AD4-7CFA-DC0C-C7A7607F1C3D}"/>
              </a:ext>
            </a:extLst>
          </p:cNvPr>
          <p:cNvCxnSpPr/>
          <p:nvPr/>
        </p:nvCxnSpPr>
        <p:spPr>
          <a:xfrm>
            <a:off x="1113997" y="4104640"/>
            <a:ext cx="88595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59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17656"/>
            <a:ext cx="4209367" cy="685800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3552770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Two destinies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163" y="2120749"/>
            <a:ext cx="11403673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21-23 </a:t>
            </a:r>
            <a:r>
              <a:rPr lang="en-US" sz="3400" dirty="0"/>
              <a:t>“Not everyone who says to Me, ‘Lord, Lord,’ shall enter the kingdom of heaven, but he who does the will of My Father in heaven.</a:t>
            </a:r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1200" dirty="0"/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24-29 </a:t>
            </a:r>
            <a:r>
              <a:rPr lang="en-US" sz="3200" baseline="30000" dirty="0"/>
              <a:t> </a:t>
            </a:r>
            <a:r>
              <a:rPr lang="en-US" sz="3000" dirty="0"/>
              <a:t>“Therefore whoever hears these sayings of Mine, and does them, I will liken him to a wise man who built his house on the rock.. but everyone who hears these sayings of Mine, and does not do them, will be like a foolish man who built his house on the sand..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A3DAE-D3AE-573E-121E-77C1C4E74437}"/>
              </a:ext>
            </a:extLst>
          </p:cNvPr>
          <p:cNvCxnSpPr>
            <a:cxnSpLocks/>
          </p:cNvCxnSpPr>
          <p:nvPr/>
        </p:nvCxnSpPr>
        <p:spPr>
          <a:xfrm flipV="1">
            <a:off x="3715264" y="527124"/>
            <a:ext cx="535949" cy="2599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9B9678-BC17-1D0E-1F7C-C48DC88720E5}"/>
              </a:ext>
            </a:extLst>
          </p:cNvPr>
          <p:cNvCxnSpPr>
            <a:cxnSpLocks/>
          </p:cNvCxnSpPr>
          <p:nvPr/>
        </p:nvCxnSpPr>
        <p:spPr>
          <a:xfrm>
            <a:off x="3733496" y="895025"/>
            <a:ext cx="520844" cy="1876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A70FEC-3745-EB5F-072A-608AC6FBDE15}"/>
              </a:ext>
            </a:extLst>
          </p:cNvPr>
          <p:cNvSpPr txBox="1"/>
          <p:nvPr/>
        </p:nvSpPr>
        <p:spPr>
          <a:xfrm>
            <a:off x="4251213" y="276602"/>
            <a:ext cx="3042459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Wise builder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ED43C3-B355-ED42-CBBC-597735B2ECB1}"/>
              </a:ext>
            </a:extLst>
          </p:cNvPr>
          <p:cNvSpPr txBox="1"/>
          <p:nvPr/>
        </p:nvSpPr>
        <p:spPr>
          <a:xfrm>
            <a:off x="4272572" y="805685"/>
            <a:ext cx="302110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Foolish builder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4C76B-2C1F-03B7-2259-221855DEE855}"/>
              </a:ext>
            </a:extLst>
          </p:cNvPr>
          <p:cNvSpPr txBox="1"/>
          <p:nvPr/>
        </p:nvSpPr>
        <p:spPr>
          <a:xfrm>
            <a:off x="1976450" y="1004344"/>
            <a:ext cx="186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(21-29)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EDF0A6-4AD4-7CFA-DC0C-C7A7607F1C3D}"/>
              </a:ext>
            </a:extLst>
          </p:cNvPr>
          <p:cNvCxnSpPr/>
          <p:nvPr/>
        </p:nvCxnSpPr>
        <p:spPr>
          <a:xfrm>
            <a:off x="1185117" y="3820160"/>
            <a:ext cx="88595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2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17656"/>
            <a:ext cx="4209367" cy="685800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3552770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Two destinies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163" y="2120749"/>
            <a:ext cx="11403673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27 </a:t>
            </a:r>
            <a:r>
              <a:rPr lang="en-US" sz="3400" dirty="0"/>
              <a:t>and the rain descended, the floods came, and the winds blew and beat on that house; and it fell. And great was its fall.”</a:t>
            </a:r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1400" dirty="0"/>
          </a:p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dirty="0"/>
              <a:t>28-29 </a:t>
            </a:r>
            <a:r>
              <a:rPr lang="en-US" sz="3200" baseline="30000" dirty="0"/>
              <a:t> </a:t>
            </a:r>
            <a:r>
              <a:rPr lang="en-US" sz="3200" dirty="0"/>
              <a:t>And so it was, when Jesus had ended these sayings, that the people were astonished at His teaching, </a:t>
            </a:r>
            <a:r>
              <a:rPr lang="en-US" sz="3200" baseline="30000" dirty="0"/>
              <a:t>29 </a:t>
            </a:r>
            <a:r>
              <a:rPr lang="en-US" sz="3200" dirty="0"/>
              <a:t>for He taught them as one having authority, and not as the scribes.</a:t>
            </a:r>
            <a:endParaRPr lang="en-US" sz="3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A3DAE-D3AE-573E-121E-77C1C4E74437}"/>
              </a:ext>
            </a:extLst>
          </p:cNvPr>
          <p:cNvCxnSpPr>
            <a:cxnSpLocks/>
          </p:cNvCxnSpPr>
          <p:nvPr/>
        </p:nvCxnSpPr>
        <p:spPr>
          <a:xfrm flipV="1">
            <a:off x="3715264" y="527124"/>
            <a:ext cx="535949" cy="2599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9B9678-BC17-1D0E-1F7C-C48DC88720E5}"/>
              </a:ext>
            </a:extLst>
          </p:cNvPr>
          <p:cNvCxnSpPr>
            <a:cxnSpLocks/>
          </p:cNvCxnSpPr>
          <p:nvPr/>
        </p:nvCxnSpPr>
        <p:spPr>
          <a:xfrm>
            <a:off x="3733496" y="895025"/>
            <a:ext cx="520844" cy="1876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A70FEC-3745-EB5F-072A-608AC6FBDE15}"/>
              </a:ext>
            </a:extLst>
          </p:cNvPr>
          <p:cNvSpPr txBox="1"/>
          <p:nvPr/>
        </p:nvSpPr>
        <p:spPr>
          <a:xfrm>
            <a:off x="4251213" y="276602"/>
            <a:ext cx="3042459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Wise builder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ED43C3-B355-ED42-CBBC-597735B2ECB1}"/>
              </a:ext>
            </a:extLst>
          </p:cNvPr>
          <p:cNvSpPr txBox="1"/>
          <p:nvPr/>
        </p:nvSpPr>
        <p:spPr>
          <a:xfrm>
            <a:off x="4272572" y="805685"/>
            <a:ext cx="302110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Foolish builder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4C76B-2C1F-03B7-2259-221855DEE855}"/>
              </a:ext>
            </a:extLst>
          </p:cNvPr>
          <p:cNvSpPr txBox="1"/>
          <p:nvPr/>
        </p:nvSpPr>
        <p:spPr>
          <a:xfrm>
            <a:off x="1976450" y="1004344"/>
            <a:ext cx="186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(21-29)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EDF0A6-4AD4-7CFA-DC0C-C7A7607F1C3D}"/>
              </a:ext>
            </a:extLst>
          </p:cNvPr>
          <p:cNvCxnSpPr/>
          <p:nvPr/>
        </p:nvCxnSpPr>
        <p:spPr>
          <a:xfrm>
            <a:off x="1185117" y="3840480"/>
            <a:ext cx="88595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0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68" y="5291832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/>
              <a:t>The Preaching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9" y="5963372"/>
            <a:ext cx="10906061" cy="565005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Matthew 7 – Two Choices in Life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197" b="12503"/>
          <a:stretch/>
        </p:blipFill>
        <p:spPr>
          <a:xfrm>
            <a:off x="0" y="0"/>
            <a:ext cx="12192000" cy="5068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8007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417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Georgia</vt:lpstr>
      <vt:lpstr>Office Theme</vt:lpstr>
      <vt:lpstr>The Preaching of Jesus</vt:lpstr>
      <vt:lpstr>Two lifestyles</vt:lpstr>
      <vt:lpstr>Two pathways</vt:lpstr>
      <vt:lpstr>Two destinies</vt:lpstr>
      <vt:lpstr>Two destinies</vt:lpstr>
      <vt:lpstr>The Preaching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5</cp:revision>
  <dcterms:created xsi:type="dcterms:W3CDTF">2022-10-22T20:30:38Z</dcterms:created>
  <dcterms:modified xsi:type="dcterms:W3CDTF">2022-12-31T00:46:45Z</dcterms:modified>
</cp:coreProperties>
</file>