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8" r:id="rId4"/>
    <p:sldId id="263" r:id="rId5"/>
    <p:sldId id="266" r:id="rId6"/>
    <p:sldId id="265" r:id="rId7"/>
    <p:sldId id="264" r:id="rId8"/>
    <p:sldId id="260" r:id="rId9"/>
    <p:sldId id="267" r:id="rId10"/>
    <p:sldId id="268" r:id="rId11"/>
    <p:sldId id="271" r:id="rId12"/>
    <p:sldId id="269" r:id="rId13"/>
    <p:sldId id="270"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6B758-4E21-4D19-BF9C-5E1256FDF495}" v="544" dt="2022-12-11T18:43:22.5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584" autoAdjust="0"/>
    <p:restoredTop sz="94660"/>
  </p:normalViewPr>
  <p:slideViewPr>
    <p:cSldViewPr snapToGrid="0">
      <p:cViewPr varScale="1">
        <p:scale>
          <a:sx n="60" d="100"/>
          <a:sy n="60" d="100"/>
        </p:scale>
        <p:origin x="44"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DABF6-3515-E156-D5FF-1BD7F1F1F0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7B133A-9C8E-2905-5734-D3276E098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01641C-C1CC-F928-D673-510938DDA8C3}"/>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A062FF12-BEDB-FDF9-D261-8D4BB7D76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83306-FCB6-9622-79BB-D96EC6C237F3}"/>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68769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E47C-90AF-18EA-D65B-964338E5B5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BCFB6A-F483-C6A4-9676-41D5F07021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42CBC-D2D3-02FB-64F9-454EF78D811A}"/>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180D4F41-C954-59A3-F43B-B02EC566F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94ABD9-D498-DB07-2EFA-9BFA074CA266}"/>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114782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38B222-D4B0-0CE2-58AE-573641BF2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14CFD9-6C48-3B08-E2D3-A5C80E07CD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91A1F-9EE4-4378-23AC-7DA82532864D}"/>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3A46359A-AA6A-6123-A918-0185A0702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F2A560-E845-079C-2849-3CCFB824A951}"/>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10590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7B0E7-389B-BC28-613D-30541C00CE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2E3991-F0BC-D37C-3926-7D7F6FEF71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BD2FE-99ED-156F-8BB8-E00791A260B4}"/>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2D10DA38-A715-F7EF-BB57-6C23132F6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7E070-14AD-EAF1-3EBE-0F77D1EA5570}"/>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3287598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AD8CD-A8F9-839C-EFD3-EF7AF7C07F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32F1CB-2AB9-35FE-F870-3A6973B8CA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07DEC4-9D2B-A0C8-D0A2-BBA478149C2B}"/>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9AC3C2F2-B813-BF2C-786A-184017614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620B69-784C-04DF-F31C-6DF1870B0121}"/>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49551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712B6-19DE-104E-6AFC-41E6B4565B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81AA01-094A-B3EB-3A87-A64DB27576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8C62FC-E3C5-1C3B-5759-24F2B6FAA4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7BBDF3-9591-DA59-B2DA-3DD052B40CFC}"/>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6" name="Footer Placeholder 5">
            <a:extLst>
              <a:ext uri="{FF2B5EF4-FFF2-40B4-BE49-F238E27FC236}">
                <a16:creationId xmlns:a16="http://schemas.microsoft.com/office/drawing/2014/main" id="{693C067C-66C9-0F46-0FDC-2DDCA49786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19EA54-DA71-410C-F073-C52DECB05345}"/>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428343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4F4B-DE7B-B881-5887-54E18828C6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FDB73-6662-BE92-F30F-D4B681DB61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4F8E15-6B58-78F6-D5EF-12F969E7B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CD833E-018B-ECAA-04CD-69815DF144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46D975-68EA-F884-9E9D-3E8D7A8C92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CE47D9-36D0-D6AE-7B9D-3A5F43C1F8C7}"/>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8" name="Footer Placeholder 7">
            <a:extLst>
              <a:ext uri="{FF2B5EF4-FFF2-40B4-BE49-F238E27FC236}">
                <a16:creationId xmlns:a16="http://schemas.microsoft.com/office/drawing/2014/main" id="{CF876E9C-BF75-092E-B616-5EDC214A9D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83722D-48D2-069F-BBA7-ABF1911A233A}"/>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25741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1B8D-DE17-9F5A-38F0-8797980D2F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ADF8D9-5262-A20A-A1E6-55042DCEE4E4}"/>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4" name="Footer Placeholder 3">
            <a:extLst>
              <a:ext uri="{FF2B5EF4-FFF2-40B4-BE49-F238E27FC236}">
                <a16:creationId xmlns:a16="http://schemas.microsoft.com/office/drawing/2014/main" id="{2910E494-DE34-D5BF-462B-A677931BFE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BB7E2-A62F-E1F3-950E-519018EABD2B}"/>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851403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8389D7-059B-F222-6482-53B7F01B5EFB}"/>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3" name="Footer Placeholder 2">
            <a:extLst>
              <a:ext uri="{FF2B5EF4-FFF2-40B4-BE49-F238E27FC236}">
                <a16:creationId xmlns:a16="http://schemas.microsoft.com/office/drawing/2014/main" id="{254BE916-113C-AC4B-F247-04ED40ABDB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39FA3-F78D-644C-59CD-0596D3051CBE}"/>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15666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E588-09F4-6143-AFDE-2C8EFE77C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9565F5-BF4B-686E-F304-EB363DC4DB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70F123-E993-8A6E-581D-A28EBB2D9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4E253E-14DA-E3CA-D4E4-5BEBCD241F3D}"/>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6" name="Footer Placeholder 5">
            <a:extLst>
              <a:ext uri="{FF2B5EF4-FFF2-40B4-BE49-F238E27FC236}">
                <a16:creationId xmlns:a16="http://schemas.microsoft.com/office/drawing/2014/main" id="{00970359-6D88-57FD-AD5B-9BB3BB5DE5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D7927D-8774-E9EA-269A-5F831D5AAF3C}"/>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06323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95E20-5D70-C773-F45C-432B9BF3C9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0141CA-B0F4-F033-01EB-7A57EC74C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FF7589-4FCE-C393-77A6-3C63B9A7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A8374-5F69-A464-FF2F-D7E1464244B1}"/>
              </a:ext>
            </a:extLst>
          </p:cNvPr>
          <p:cNvSpPr>
            <a:spLocks noGrp="1"/>
          </p:cNvSpPr>
          <p:nvPr>
            <p:ph type="dt" sz="half" idx="10"/>
          </p:nvPr>
        </p:nvSpPr>
        <p:spPr/>
        <p:txBody>
          <a:bodyPr/>
          <a:lstStyle/>
          <a:p>
            <a:fld id="{1936068B-0F05-428F-AA8C-5BE32228C957}" type="datetimeFigureOut">
              <a:rPr lang="en-US" smtClean="0"/>
              <a:t>1/14/2023</a:t>
            </a:fld>
            <a:endParaRPr lang="en-US"/>
          </a:p>
        </p:txBody>
      </p:sp>
      <p:sp>
        <p:nvSpPr>
          <p:cNvPr id="6" name="Footer Placeholder 5">
            <a:extLst>
              <a:ext uri="{FF2B5EF4-FFF2-40B4-BE49-F238E27FC236}">
                <a16:creationId xmlns:a16="http://schemas.microsoft.com/office/drawing/2014/main" id="{9B0C7FB3-D7A1-BA3F-24D3-6E690A801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41611-F3DC-21D4-88D4-081D483E9602}"/>
              </a:ext>
            </a:extLst>
          </p:cNvPr>
          <p:cNvSpPr>
            <a:spLocks noGrp="1"/>
          </p:cNvSpPr>
          <p:nvPr>
            <p:ph type="sldNum" sz="quarter" idx="12"/>
          </p:nvPr>
        </p:nvSpPr>
        <p:spPr/>
        <p:txBody>
          <a:bodyPr/>
          <a:lstStyle/>
          <a:p>
            <a:fld id="{690FAFF1-72F9-407C-9324-88F8375E255A}" type="slidenum">
              <a:rPr lang="en-US" smtClean="0"/>
              <a:t>‹#›</a:t>
            </a:fld>
            <a:endParaRPr lang="en-US"/>
          </a:p>
        </p:txBody>
      </p:sp>
    </p:spTree>
    <p:extLst>
      <p:ext uri="{BB962C8B-B14F-4D97-AF65-F5344CB8AC3E}">
        <p14:creationId xmlns:p14="http://schemas.microsoft.com/office/powerpoint/2010/main" val="225025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4A0C3B-DD51-B040-FB18-FBC5603632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F049B2-C390-C194-54DE-88E1511428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F36C8-F6BC-FF80-566C-76A7276FA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6068B-0F05-428F-AA8C-5BE32228C957}" type="datetimeFigureOut">
              <a:rPr lang="en-US" smtClean="0"/>
              <a:t>1/14/2023</a:t>
            </a:fld>
            <a:endParaRPr lang="en-US"/>
          </a:p>
        </p:txBody>
      </p:sp>
      <p:sp>
        <p:nvSpPr>
          <p:cNvPr id="5" name="Footer Placeholder 4">
            <a:extLst>
              <a:ext uri="{FF2B5EF4-FFF2-40B4-BE49-F238E27FC236}">
                <a16:creationId xmlns:a16="http://schemas.microsoft.com/office/drawing/2014/main" id="{A8B381B2-08FD-9FA8-19BD-9BD4186904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310E55-397A-F2EF-279D-A6D733379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FAFF1-72F9-407C-9324-88F8375E255A}" type="slidenum">
              <a:rPr lang="en-US" smtClean="0"/>
              <a:t>‹#›</a:t>
            </a:fld>
            <a:endParaRPr lang="en-US"/>
          </a:p>
        </p:txBody>
      </p:sp>
    </p:spTree>
    <p:extLst>
      <p:ext uri="{BB962C8B-B14F-4D97-AF65-F5344CB8AC3E}">
        <p14:creationId xmlns:p14="http://schemas.microsoft.com/office/powerpoint/2010/main" val="844616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71" name="Straight Connector 107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1776248" y="5053809"/>
            <a:ext cx="7991206" cy="700361"/>
          </a:xfrm>
        </p:spPr>
        <p:txBody>
          <a:bodyPr anchor="ctr">
            <a:normAutofit/>
          </a:bodyPr>
          <a:lstStyle/>
          <a:p>
            <a:r>
              <a:rPr lang="en-US" sz="4000" dirty="0">
                <a:latin typeface="Britannic Bold" panose="020B0903060703020204" pitchFamily="34" charset="0"/>
              </a:rPr>
              <a:t>A Popular Saying</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2613981" y="5622801"/>
            <a:ext cx="6315739" cy="683284"/>
          </a:xfrm>
        </p:spPr>
        <p:txBody>
          <a:bodyPr>
            <a:normAutofit/>
          </a:bodyPr>
          <a:lstStyle/>
          <a:p>
            <a:r>
              <a:rPr lang="en-US" sz="3600" dirty="0">
                <a:latin typeface="Georgia" panose="02040502050405020303" pitchFamily="18" charset="0"/>
              </a:rPr>
              <a:t>Acts 17:11</a:t>
            </a:r>
          </a:p>
        </p:txBody>
      </p:sp>
    </p:spTree>
    <p:extLst>
      <p:ext uri="{BB962C8B-B14F-4D97-AF65-F5344CB8AC3E}">
        <p14:creationId xmlns:p14="http://schemas.microsoft.com/office/powerpoint/2010/main" val="551790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81298" cy="1188717"/>
          </a:xfrm>
        </p:spPr>
        <p:txBody>
          <a:bodyPr anchor="ctr">
            <a:normAutofit/>
          </a:bodyPr>
          <a:lstStyle/>
          <a:p>
            <a:pPr algn="l"/>
            <a:r>
              <a:rPr lang="en-US" sz="3800" dirty="0">
                <a:latin typeface="Britannic Bold" panose="020B0903060703020204" pitchFamily="34" charset="0"/>
              </a:rPr>
              <a:t>Gaining Wisdom</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923758" cy="4819594"/>
          </a:xfrm>
        </p:spPr>
        <p:txBody>
          <a:bodyPr>
            <a:normAutofit lnSpcReduction="10000"/>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James 1:5 </a:t>
            </a:r>
            <a:r>
              <a:rPr lang="en-US" sz="2600" dirty="0"/>
              <a:t>If any of you lacks wisdom, let him ask of God, who gives to all liberally and without reproach, and it will be given to him.</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6-8 </a:t>
            </a:r>
            <a:r>
              <a:rPr lang="en-US" sz="2600" dirty="0"/>
              <a:t>But let him ask in faith, with no doubting, for he who doubts is like a wave of the sea driven and tossed by the wind. </a:t>
            </a:r>
            <a:r>
              <a:rPr lang="en-US" sz="2600" baseline="30000" dirty="0"/>
              <a:t>7 </a:t>
            </a:r>
            <a:r>
              <a:rPr lang="en-US" sz="2600" dirty="0"/>
              <a:t>For let not that man suppose that he will receive anything from the Lord; </a:t>
            </a:r>
            <a:r>
              <a:rPr lang="en-US" sz="2600" baseline="30000" dirty="0"/>
              <a:t>8 </a:t>
            </a:r>
            <a:r>
              <a:rPr lang="en-US" sz="2600" i="1" dirty="0"/>
              <a:t>he is</a:t>
            </a:r>
            <a:r>
              <a:rPr lang="en-US" sz="2600" dirty="0"/>
              <a:t> a double-minded man, unstable in all his ways.</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Colossians 1:9 </a:t>
            </a:r>
            <a:r>
              <a:rPr lang="en-US" sz="2600" dirty="0"/>
              <a:t>For this reason we also, since the day we heard it, do not cease to pray for you, and to ask that you may be filled with the knowledge of His will in all wisdom and spiritual understanding; </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Hebrews 5:14 </a:t>
            </a:r>
            <a:r>
              <a:rPr lang="en-US" sz="2600" dirty="0"/>
              <a:t>But solid food belongs to those who are of full age, </a:t>
            </a:r>
            <a:r>
              <a:rPr lang="en-US" sz="2600" i="1" dirty="0"/>
              <a:t>that is,</a:t>
            </a:r>
            <a:r>
              <a:rPr lang="en-US" sz="2600" dirty="0"/>
              <a:t> those who by reason of use have their senses exercised to discern both good and evil.</a:t>
            </a:r>
            <a:endParaRPr lang="en-US" sz="2600" dirty="0">
              <a:latin typeface="Georgia" panose="02040502050405020303" pitchFamily="18" charset="0"/>
            </a:endParaRPr>
          </a:p>
        </p:txBody>
      </p:sp>
    </p:spTree>
    <p:extLst>
      <p:ext uri="{BB962C8B-B14F-4D97-AF65-F5344CB8AC3E}">
        <p14:creationId xmlns:p14="http://schemas.microsoft.com/office/powerpoint/2010/main" val="426338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79750" cy="1188717"/>
          </a:xfrm>
        </p:spPr>
        <p:txBody>
          <a:bodyPr anchor="ctr">
            <a:normAutofit/>
          </a:bodyPr>
          <a:lstStyle/>
          <a:p>
            <a:pPr algn="l"/>
            <a:r>
              <a:rPr lang="en-US" sz="3800" dirty="0">
                <a:latin typeface="Britannic Bold" panose="020B0903060703020204" pitchFamily="34" charset="0"/>
              </a:rPr>
              <a:t>Salvation and Forgiveness</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923758" cy="4819594"/>
          </a:xfrm>
        </p:spPr>
        <p:txBody>
          <a:bodyPr>
            <a:normAutofit lnSpcReduction="10000"/>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Ephesians 2:4-5 </a:t>
            </a:r>
            <a:r>
              <a:rPr lang="en-US" sz="2600" dirty="0"/>
              <a:t>But God, who is rich in mercy, because of His great love with which He loved us, </a:t>
            </a:r>
            <a:r>
              <a:rPr lang="en-US" sz="2600" baseline="30000" dirty="0"/>
              <a:t>5 </a:t>
            </a:r>
            <a:r>
              <a:rPr lang="en-US" sz="2600" dirty="0"/>
              <a:t>even when we were dead in trespasses, made us alive together with Christ (by grace you have been saved), </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Romans 5:6-8</a:t>
            </a:r>
            <a:r>
              <a:rPr lang="en-US" sz="2600" dirty="0">
                <a:latin typeface="Georgia" panose="02040502050405020303" pitchFamily="18" charset="0"/>
              </a:rPr>
              <a:t> </a:t>
            </a:r>
            <a:r>
              <a:rPr lang="en-US" sz="2600" dirty="0"/>
              <a:t>For when we were still without strength, in due time Christ died for the ungodly. </a:t>
            </a:r>
            <a:r>
              <a:rPr lang="en-US" sz="2600" baseline="30000" dirty="0"/>
              <a:t>7 </a:t>
            </a:r>
            <a:r>
              <a:rPr lang="en-US" sz="2600" dirty="0"/>
              <a:t>For scarcely for a righteous man will one die; yet perhaps for a good man someone would even dare to die. </a:t>
            </a:r>
            <a:r>
              <a:rPr lang="en-US" sz="2600" baseline="30000" dirty="0"/>
              <a:t>8 </a:t>
            </a:r>
            <a:r>
              <a:rPr lang="en-US" sz="2600" dirty="0"/>
              <a:t>But God demonstrates His own love toward us, in that while we were still sinners, Christ died for us. </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2 Peter 3:9 </a:t>
            </a:r>
            <a:r>
              <a:rPr lang="en-US" sz="2800" dirty="0"/>
              <a:t>The Lord is not slack concerning </a:t>
            </a:r>
            <a:r>
              <a:rPr lang="en-US" sz="2800" i="1" dirty="0"/>
              <a:t>His</a:t>
            </a:r>
            <a:r>
              <a:rPr lang="en-US" sz="2800" dirty="0"/>
              <a:t> promise, as some count slackness, but is longsuffering toward us, not willing that any should perish but that all should come to repentance.</a:t>
            </a:r>
            <a:endParaRPr lang="en-US" sz="2800" dirty="0">
              <a:latin typeface="Georgia" panose="02040502050405020303" pitchFamily="18" charset="0"/>
            </a:endParaRPr>
          </a:p>
        </p:txBody>
      </p:sp>
    </p:spTree>
    <p:extLst>
      <p:ext uri="{BB962C8B-B14F-4D97-AF65-F5344CB8AC3E}">
        <p14:creationId xmlns:p14="http://schemas.microsoft.com/office/powerpoint/2010/main" val="14836458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title"/>
          </p:nvPr>
        </p:nvSpPr>
        <p:spPr>
          <a:xfrm>
            <a:off x="558845" y="450185"/>
            <a:ext cx="5929285" cy="963945"/>
          </a:xfrm>
        </p:spPr>
        <p:txBody>
          <a:bodyPr anchor="ctr">
            <a:normAutofit/>
          </a:bodyPr>
          <a:lstStyle/>
          <a:p>
            <a:pPr algn="l"/>
            <a:r>
              <a:rPr lang="en-US" sz="3800" dirty="0">
                <a:latin typeface="Britannic Bold" panose="020B0903060703020204" pitchFamily="34" charset="0"/>
              </a:rPr>
              <a:t>Salvation and Forgiveness</a:t>
            </a:r>
          </a:p>
        </p:txBody>
      </p:sp>
      <p:sp>
        <p:nvSpPr>
          <p:cNvPr id="3" name="Subtitle 2">
            <a:extLst>
              <a:ext uri="{FF2B5EF4-FFF2-40B4-BE49-F238E27FC236}">
                <a16:creationId xmlns:a16="http://schemas.microsoft.com/office/drawing/2014/main" id="{200E3770-7018-C39F-7373-C56146DCBDC3}"/>
              </a:ext>
            </a:extLst>
          </p:cNvPr>
          <p:cNvSpPr>
            <a:spLocks noGrp="1"/>
          </p:cNvSpPr>
          <p:nvPr>
            <p:ph type="body" idx="1"/>
          </p:nvPr>
        </p:nvSpPr>
        <p:spPr>
          <a:xfrm>
            <a:off x="831057" y="1690687"/>
            <a:ext cx="5157787" cy="814377"/>
          </a:xfrm>
        </p:spPr>
        <p:txBody>
          <a:bodyPr anchor="ctr">
            <a:normAutofit/>
          </a:bodyPr>
          <a:lstStyle/>
          <a:p>
            <a:pPr algn="l">
              <a:buClr>
                <a:srgbClr val="FF0000"/>
              </a:buClr>
            </a:pPr>
            <a:r>
              <a:rPr lang="en-US" sz="2800" dirty="0">
                <a:latin typeface="Georgia" panose="02040502050405020303" pitchFamily="18" charset="0"/>
              </a:rPr>
              <a:t>For the Non-Christian</a:t>
            </a:r>
          </a:p>
        </p:txBody>
      </p:sp>
      <p:sp>
        <p:nvSpPr>
          <p:cNvPr id="6" name="Content Placeholder 5">
            <a:extLst>
              <a:ext uri="{FF2B5EF4-FFF2-40B4-BE49-F238E27FC236}">
                <a16:creationId xmlns:a16="http://schemas.microsoft.com/office/drawing/2014/main" id="{F210AFE1-DF6F-577B-E1F9-7CD3142C1C65}"/>
              </a:ext>
            </a:extLst>
          </p:cNvPr>
          <p:cNvSpPr>
            <a:spLocks noGrp="1"/>
          </p:cNvSpPr>
          <p:nvPr>
            <p:ph sz="half" idx="2"/>
          </p:nvPr>
        </p:nvSpPr>
        <p:spPr>
          <a:xfrm>
            <a:off x="831056" y="2388117"/>
            <a:ext cx="5157787" cy="3684588"/>
          </a:xfrm>
        </p:spPr>
        <p:txBody>
          <a:bodyPr/>
          <a:lstStyle/>
          <a:p>
            <a:r>
              <a:rPr lang="en-US" dirty="0"/>
              <a:t>Hearing the Gospel  Rom 10:17</a:t>
            </a:r>
          </a:p>
          <a:p>
            <a:r>
              <a:rPr lang="en-US" dirty="0"/>
              <a:t>Believing in Christ Mark 16:16</a:t>
            </a:r>
          </a:p>
          <a:p>
            <a:r>
              <a:rPr lang="en-US" dirty="0"/>
              <a:t>Repenting of sins Acts 2:38</a:t>
            </a:r>
          </a:p>
          <a:p>
            <a:r>
              <a:rPr lang="en-US" dirty="0"/>
              <a:t>Confessing our faith Rom10:9-10</a:t>
            </a:r>
          </a:p>
          <a:p>
            <a:r>
              <a:rPr lang="en-US" dirty="0"/>
              <a:t>Baptized into Christ Acts 22:16</a:t>
            </a:r>
          </a:p>
        </p:txBody>
      </p:sp>
      <p:sp>
        <p:nvSpPr>
          <p:cNvPr id="7" name="Text Placeholder 6">
            <a:extLst>
              <a:ext uri="{FF2B5EF4-FFF2-40B4-BE49-F238E27FC236}">
                <a16:creationId xmlns:a16="http://schemas.microsoft.com/office/drawing/2014/main" id="{6D3261AF-41F2-3EFE-F694-AE6D99390700}"/>
              </a:ext>
            </a:extLst>
          </p:cNvPr>
          <p:cNvSpPr>
            <a:spLocks noGrp="1"/>
          </p:cNvSpPr>
          <p:nvPr>
            <p:ph type="body" sz="quarter" idx="3"/>
          </p:nvPr>
        </p:nvSpPr>
        <p:spPr/>
        <p:txBody>
          <a:bodyPr anchor="ctr">
            <a:normAutofit/>
          </a:bodyPr>
          <a:lstStyle/>
          <a:p>
            <a:r>
              <a:rPr lang="en-US" sz="2800" dirty="0">
                <a:latin typeface="Georgia" panose="02040502050405020303" pitchFamily="18" charset="0"/>
              </a:rPr>
              <a:t>For the Christian</a:t>
            </a:r>
          </a:p>
        </p:txBody>
      </p:sp>
      <p:sp>
        <p:nvSpPr>
          <p:cNvPr id="8" name="Content Placeholder 7">
            <a:extLst>
              <a:ext uri="{FF2B5EF4-FFF2-40B4-BE49-F238E27FC236}">
                <a16:creationId xmlns:a16="http://schemas.microsoft.com/office/drawing/2014/main" id="{C7A0A60A-D71B-E8C1-301B-C6D62A9D4F9B}"/>
              </a:ext>
            </a:extLst>
          </p:cNvPr>
          <p:cNvSpPr>
            <a:spLocks noGrp="1"/>
          </p:cNvSpPr>
          <p:nvPr>
            <p:ph sz="quarter" idx="4"/>
          </p:nvPr>
        </p:nvSpPr>
        <p:spPr>
          <a:xfrm>
            <a:off x="6172200" y="2343934"/>
            <a:ext cx="5183188" cy="3684588"/>
          </a:xfrm>
        </p:spPr>
        <p:txBody>
          <a:bodyPr/>
          <a:lstStyle/>
          <a:p>
            <a:r>
              <a:rPr lang="en-US" dirty="0"/>
              <a:t>Repentance  Acts 8:22</a:t>
            </a:r>
          </a:p>
          <a:p>
            <a:r>
              <a:rPr lang="en-US" dirty="0"/>
              <a:t>Prayer 1 John 1:9</a:t>
            </a:r>
          </a:p>
        </p:txBody>
      </p:sp>
    </p:spTree>
    <p:extLst>
      <p:ext uri="{BB962C8B-B14F-4D97-AF65-F5344CB8AC3E}">
        <p14:creationId xmlns:p14="http://schemas.microsoft.com/office/powerpoint/2010/main" val="158217232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79750" cy="1188717"/>
          </a:xfrm>
        </p:spPr>
        <p:txBody>
          <a:bodyPr anchor="ctr">
            <a:normAutofit/>
          </a:bodyPr>
          <a:lstStyle/>
          <a:p>
            <a:pPr algn="l"/>
            <a:r>
              <a:rPr lang="en-US" sz="3800" dirty="0">
                <a:latin typeface="Britannic Bold" panose="020B0903060703020204" pitchFamily="34" charset="0"/>
              </a:rPr>
              <a:t>Growing in Strength</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923758" cy="4819594"/>
          </a:xfrm>
        </p:spPr>
        <p:txBody>
          <a:bodyPr>
            <a:normAutofit lnSpcReduction="10000"/>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Philippians 4:13 </a:t>
            </a:r>
            <a:r>
              <a:rPr lang="en-US" sz="2800" dirty="0"/>
              <a:t>I can do all things through Christ who strengthens me.</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Through the word of God </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Acts 20:32  </a:t>
            </a:r>
            <a:r>
              <a:rPr lang="en-US" sz="2600" dirty="0"/>
              <a:t>I commend you to God and to the word of His grace, which is able to build you up and give you an inheritance among all those who are sanctified. </a:t>
            </a:r>
          </a:p>
          <a:p>
            <a:pPr marL="457200" indent="-457200" algn="l">
              <a:buClr>
                <a:srgbClr val="FF0000"/>
              </a:buClr>
              <a:buFont typeface="Georgia" panose="02040502050405020303" pitchFamily="18" charset="0"/>
              <a:buChar char="—"/>
            </a:pPr>
            <a:r>
              <a:rPr lang="en-US" sz="3200" dirty="0">
                <a:latin typeface="Georgia" panose="02040502050405020303" pitchFamily="18" charset="0"/>
              </a:rPr>
              <a:t>The example of Christ</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Hebrews 12:2-3 </a:t>
            </a:r>
            <a:r>
              <a:rPr lang="en-US" sz="2800" dirty="0"/>
              <a:t>looking unto Jesus, the author and finisher of </a:t>
            </a:r>
            <a:r>
              <a:rPr lang="en-US" sz="2800" i="1" dirty="0"/>
              <a:t>our</a:t>
            </a:r>
            <a:r>
              <a:rPr lang="en-US" sz="2800" dirty="0"/>
              <a:t> faith, who for the joy that was set before Him endured the cross, despising the shame, and has sat down at the right hand of the throne of God.</a:t>
            </a:r>
            <a:endParaRPr lang="en-US" sz="2800" dirty="0">
              <a:latin typeface="Georgia" panose="02040502050405020303" pitchFamily="18" charset="0"/>
            </a:endParaRPr>
          </a:p>
        </p:txBody>
      </p:sp>
    </p:spTree>
    <p:extLst>
      <p:ext uri="{BB962C8B-B14F-4D97-AF65-F5344CB8AC3E}">
        <p14:creationId xmlns:p14="http://schemas.microsoft.com/office/powerpoint/2010/main" val="13435352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79750" cy="1188717"/>
          </a:xfrm>
        </p:spPr>
        <p:txBody>
          <a:bodyPr anchor="ctr">
            <a:normAutofit/>
          </a:bodyPr>
          <a:lstStyle/>
          <a:p>
            <a:pPr algn="l"/>
            <a:r>
              <a:rPr lang="en-US" sz="3800" dirty="0">
                <a:latin typeface="Britannic Bold" panose="020B0903060703020204" pitchFamily="34" charset="0"/>
              </a:rPr>
              <a:t>Growing in Strength</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923758" cy="4819594"/>
          </a:xfrm>
        </p:spPr>
        <p:txBody>
          <a:bodyPr>
            <a:normAutofit/>
          </a:bodyPr>
          <a:lstStyle/>
          <a:p>
            <a:pPr marL="457200" indent="-457200" algn="l">
              <a:buClr>
                <a:srgbClr val="FF0000"/>
              </a:buClr>
              <a:buFont typeface="Georgia" panose="02040502050405020303" pitchFamily="18" charset="0"/>
              <a:buChar char="—"/>
            </a:pPr>
            <a:r>
              <a:rPr lang="en-US" sz="3200" dirty="0">
                <a:latin typeface="Georgia" panose="02040502050405020303" pitchFamily="18" charset="0"/>
              </a:rPr>
              <a:t>The encouragement of brethren</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Hebrews 3:12-13 </a:t>
            </a:r>
            <a:r>
              <a:rPr lang="en-US" sz="2600" dirty="0"/>
              <a:t>Beware, brethren, lest there be in any of you an evil heart of unbelief in departing from the living God; </a:t>
            </a:r>
            <a:r>
              <a:rPr lang="en-US" sz="2600" baseline="30000" dirty="0"/>
              <a:t>13 </a:t>
            </a:r>
            <a:r>
              <a:rPr lang="en-US" sz="2600" dirty="0"/>
              <a:t>but exhort one another daily, while it is called “Today,” lest any of you be hardened through the deceitfulness of sin. </a:t>
            </a:r>
            <a:endParaRPr lang="en-US" sz="2600" dirty="0">
              <a:latin typeface="Georgia" panose="02040502050405020303" pitchFamily="18" charset="0"/>
            </a:endParaRPr>
          </a:p>
        </p:txBody>
      </p:sp>
    </p:spTree>
    <p:extLst>
      <p:ext uri="{BB962C8B-B14F-4D97-AF65-F5344CB8AC3E}">
        <p14:creationId xmlns:p14="http://schemas.microsoft.com/office/powerpoint/2010/main" val="41255276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a:extLst>
              <a:ext uri="{FF2B5EF4-FFF2-40B4-BE49-F238E27FC236}">
                <a16:creationId xmlns:a16="http://schemas.microsoft.com/office/drawing/2014/main" id="{9D6DA21E-A6D3-21C0-5450-C0850B9621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68391"/>
          </a:xfrm>
          <a:prstGeom prst="rect">
            <a:avLst/>
          </a:prstGeom>
        </p:spPr>
      </p:pic>
      <p:sp>
        <p:nvSpPr>
          <p:cNvPr id="4" name="Rectangle 3">
            <a:extLst>
              <a:ext uri="{FF2B5EF4-FFF2-40B4-BE49-F238E27FC236}">
                <a16:creationId xmlns:a16="http://schemas.microsoft.com/office/drawing/2014/main" id="{000DE81E-96AB-8C4B-2317-382D6B212BAB}"/>
              </a:ext>
            </a:extLst>
          </p:cNvPr>
          <p:cNvSpPr/>
          <p:nvPr/>
        </p:nvSpPr>
        <p:spPr>
          <a:xfrm>
            <a:off x="2978727" y="1856509"/>
            <a:ext cx="6234546" cy="4433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59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071" name="Straight Connector 107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1776248" y="5053809"/>
            <a:ext cx="7991206" cy="700361"/>
          </a:xfrm>
        </p:spPr>
        <p:txBody>
          <a:bodyPr anchor="ctr">
            <a:normAutofit/>
          </a:bodyPr>
          <a:lstStyle/>
          <a:p>
            <a:r>
              <a:rPr lang="en-US" sz="4000" dirty="0">
                <a:latin typeface="Britannic Bold" panose="020B0903060703020204" pitchFamily="34" charset="0"/>
              </a:rPr>
              <a:t>A Popular Saying</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2613981" y="5622801"/>
            <a:ext cx="6315739" cy="683284"/>
          </a:xfrm>
        </p:spPr>
        <p:txBody>
          <a:bodyPr>
            <a:normAutofit/>
          </a:bodyPr>
          <a:lstStyle/>
          <a:p>
            <a:r>
              <a:rPr lang="en-US" sz="3600" dirty="0">
                <a:latin typeface="Georgia" panose="02040502050405020303" pitchFamily="18" charset="0"/>
              </a:rPr>
              <a:t>Acts 17:11</a:t>
            </a:r>
          </a:p>
        </p:txBody>
      </p:sp>
    </p:spTree>
    <p:extLst>
      <p:ext uri="{BB962C8B-B14F-4D97-AF65-F5344CB8AC3E}">
        <p14:creationId xmlns:p14="http://schemas.microsoft.com/office/powerpoint/2010/main" val="384692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wooden, wood&#10;&#10;Description automatically generated">
            <a:extLst>
              <a:ext uri="{FF2B5EF4-FFF2-40B4-BE49-F238E27FC236}">
                <a16:creationId xmlns:a16="http://schemas.microsoft.com/office/drawing/2014/main" id="{D2AB3BCA-57FD-D48E-521B-F6C885A05C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1" y="99276"/>
            <a:ext cx="12211051" cy="6758723"/>
          </a:xfrm>
          <a:prstGeom prst="rect">
            <a:avLst/>
          </a:prstGeom>
        </p:spPr>
      </p:pic>
    </p:spTree>
    <p:extLst>
      <p:ext uri="{BB962C8B-B14F-4D97-AF65-F5344CB8AC3E}">
        <p14:creationId xmlns:p14="http://schemas.microsoft.com/office/powerpoint/2010/main" val="2217900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81298" cy="1188717"/>
          </a:xfrm>
        </p:spPr>
        <p:txBody>
          <a:bodyPr anchor="ctr">
            <a:normAutofit/>
          </a:bodyPr>
          <a:lstStyle/>
          <a:p>
            <a:pPr algn="l"/>
            <a:r>
              <a:rPr lang="en-US" sz="3800" dirty="0">
                <a:latin typeface="Britannic Bold" panose="020B0903060703020204" pitchFamily="34" charset="0"/>
              </a:rPr>
              <a:t>Old Testament examples</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278621" cy="4819594"/>
          </a:xfrm>
        </p:spPr>
        <p:txBody>
          <a:bodyPr>
            <a:normAutofit fontScale="92500" lnSpcReduction="10000"/>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King Hezekiah (2 Chron 32:1-8)</a:t>
            </a:r>
          </a:p>
          <a:p>
            <a:pPr marL="914400" lvl="1" indent="-457200" algn="l">
              <a:buClr>
                <a:srgbClr val="00B0F0"/>
              </a:buClr>
              <a:buFont typeface="Georgia" panose="02040502050405020303" pitchFamily="18" charset="0"/>
              <a:buChar char="—"/>
            </a:pPr>
            <a:r>
              <a:rPr lang="en-US" sz="2800" dirty="0"/>
              <a:t>And he strengthened himself, built up all the wall that was broken, raised </a:t>
            </a:r>
            <a:r>
              <a:rPr lang="en-US" sz="2800" i="1" dirty="0"/>
              <a:t>it</a:t>
            </a:r>
            <a:r>
              <a:rPr lang="en-US" sz="2800" dirty="0"/>
              <a:t> up to the towers, and </a:t>
            </a:r>
            <a:r>
              <a:rPr lang="en-US" sz="2800" i="1" dirty="0"/>
              <a:t>built</a:t>
            </a:r>
            <a:r>
              <a:rPr lang="en-US" sz="2800" dirty="0"/>
              <a:t> another wall outside; also he repaired the </a:t>
            </a:r>
            <a:r>
              <a:rPr lang="en-US" sz="2800" dirty="0" err="1"/>
              <a:t>Millo</a:t>
            </a:r>
            <a:r>
              <a:rPr lang="en-US" sz="2800" dirty="0"/>
              <a:t> </a:t>
            </a:r>
            <a:r>
              <a:rPr lang="en-US" sz="2800" i="1" dirty="0"/>
              <a:t>in</a:t>
            </a:r>
            <a:r>
              <a:rPr lang="en-US" sz="2800" dirty="0"/>
              <a:t> the City of David, and made weapons and shields in abundance. </a:t>
            </a:r>
            <a:r>
              <a:rPr lang="en-US" sz="2800" baseline="30000" dirty="0"/>
              <a:t>6 </a:t>
            </a:r>
            <a:r>
              <a:rPr lang="en-US" sz="2800" dirty="0"/>
              <a:t>Then he set military captains over the people, gathered them together to him in the open square of the city gate, and gave them encouragement, saying, </a:t>
            </a:r>
            <a:r>
              <a:rPr lang="en-US" sz="2800" baseline="30000" dirty="0"/>
              <a:t>7 </a:t>
            </a:r>
            <a:r>
              <a:rPr lang="en-US" sz="2800" dirty="0"/>
              <a:t>“Be strong and courageous; do not be afraid nor dismayed before the king of Assyria, nor before all the multitude that </a:t>
            </a:r>
            <a:r>
              <a:rPr lang="en-US" sz="2800" i="1" dirty="0"/>
              <a:t>is</a:t>
            </a:r>
            <a:r>
              <a:rPr lang="en-US" sz="2800" dirty="0"/>
              <a:t> with him; for </a:t>
            </a:r>
            <a:r>
              <a:rPr lang="en-US" sz="2800" i="1" dirty="0"/>
              <a:t>there are</a:t>
            </a:r>
            <a:r>
              <a:rPr lang="en-US" sz="2800" dirty="0"/>
              <a:t> more with us than with him. </a:t>
            </a:r>
            <a:r>
              <a:rPr lang="en-US" sz="2800" baseline="30000" dirty="0"/>
              <a:t>8 </a:t>
            </a:r>
            <a:r>
              <a:rPr lang="en-US" sz="2800" dirty="0"/>
              <a:t>With him </a:t>
            </a:r>
            <a:r>
              <a:rPr lang="en-US" sz="2800" i="1" dirty="0"/>
              <a:t>is</a:t>
            </a:r>
            <a:r>
              <a:rPr lang="en-US" sz="2800" dirty="0"/>
              <a:t> an arm of flesh; </a:t>
            </a:r>
            <a:r>
              <a:rPr lang="en-US" sz="2800" u="sng" dirty="0"/>
              <a:t>but with us </a:t>
            </a:r>
            <a:r>
              <a:rPr lang="en-US" sz="2800" i="1" u="sng" dirty="0"/>
              <a:t>is</a:t>
            </a:r>
            <a:r>
              <a:rPr lang="en-US" sz="2800" u="sng" dirty="0"/>
              <a:t> the </a:t>
            </a:r>
            <a:r>
              <a:rPr lang="en-US" sz="2800" u="sng" cap="small" dirty="0">
                <a:effectLst/>
              </a:rPr>
              <a:t>Lord</a:t>
            </a:r>
            <a:r>
              <a:rPr lang="en-US" sz="2800" u="sng" dirty="0"/>
              <a:t> our God</a:t>
            </a:r>
            <a:r>
              <a:rPr lang="en-US" sz="2800" dirty="0"/>
              <a:t>, to help us and to fight our battles.” And the people were strengthened by the words of Hezekiah king of Judah.</a:t>
            </a:r>
            <a:endParaRPr lang="en-US" sz="3000" dirty="0">
              <a:latin typeface="Georgia" panose="02040502050405020303" pitchFamily="18" charset="0"/>
            </a:endParaRPr>
          </a:p>
        </p:txBody>
      </p:sp>
    </p:spTree>
    <p:extLst>
      <p:ext uri="{BB962C8B-B14F-4D97-AF65-F5344CB8AC3E}">
        <p14:creationId xmlns:p14="http://schemas.microsoft.com/office/powerpoint/2010/main" val="25050081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02BF0104-9473-46AE-F579-27F176C0D8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64290" cy="6858001"/>
          </a:xfrm>
          <a:prstGeom prst="rect">
            <a:avLst/>
          </a:prstGeom>
        </p:spPr>
      </p:pic>
    </p:spTree>
    <p:extLst>
      <p:ext uri="{BB962C8B-B14F-4D97-AF65-F5344CB8AC3E}">
        <p14:creationId xmlns:p14="http://schemas.microsoft.com/office/powerpoint/2010/main" val="112218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153BF0-52A8-0C0C-D92B-FCE74E7FD0FE}"/>
              </a:ext>
            </a:extLst>
          </p:cNvPr>
          <p:cNvSpPr txBox="1"/>
          <p:nvPr/>
        </p:nvSpPr>
        <p:spPr>
          <a:xfrm>
            <a:off x="584791" y="659219"/>
            <a:ext cx="5805376" cy="677108"/>
          </a:xfrm>
          <a:prstGeom prst="rect">
            <a:avLst/>
          </a:prstGeom>
          <a:solidFill>
            <a:schemeClr val="bg1"/>
          </a:solidFill>
        </p:spPr>
        <p:txBody>
          <a:bodyPr wrap="square" rtlCol="0">
            <a:spAutoFit/>
          </a:bodyPr>
          <a:lstStyle/>
          <a:p>
            <a:r>
              <a:rPr lang="en-US" sz="3800" dirty="0">
                <a:latin typeface="Britannic Bold" panose="020B0903060703020204" pitchFamily="34" charset="0"/>
              </a:rPr>
              <a:t>Hezekiah’s Tunnel</a:t>
            </a:r>
          </a:p>
        </p:txBody>
      </p:sp>
      <p:pic>
        <p:nvPicPr>
          <p:cNvPr id="5" name="Picture 4" descr="Diagram, schematic&#10;&#10;Description automatically generated">
            <a:extLst>
              <a:ext uri="{FF2B5EF4-FFF2-40B4-BE49-F238E27FC236}">
                <a16:creationId xmlns:a16="http://schemas.microsoft.com/office/drawing/2014/main" id="{58B835E3-FCAB-FC44-6D35-859957E48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31383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edclothes&#10;&#10;Description automatically generated">
            <a:extLst>
              <a:ext uri="{FF2B5EF4-FFF2-40B4-BE49-F238E27FC236}">
                <a16:creationId xmlns:a16="http://schemas.microsoft.com/office/drawing/2014/main" id="{2BC4C4CC-1062-9E85-DB60-BEEFD42FE7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4" name="TextBox 3">
            <a:extLst>
              <a:ext uri="{FF2B5EF4-FFF2-40B4-BE49-F238E27FC236}">
                <a16:creationId xmlns:a16="http://schemas.microsoft.com/office/drawing/2014/main" id="{B7153BF0-52A8-0C0C-D92B-FCE74E7FD0FE}"/>
              </a:ext>
            </a:extLst>
          </p:cNvPr>
          <p:cNvSpPr txBox="1"/>
          <p:nvPr/>
        </p:nvSpPr>
        <p:spPr>
          <a:xfrm>
            <a:off x="584791" y="659219"/>
            <a:ext cx="5805376" cy="677108"/>
          </a:xfrm>
          <a:prstGeom prst="rect">
            <a:avLst/>
          </a:prstGeom>
          <a:solidFill>
            <a:schemeClr val="bg1"/>
          </a:solidFill>
        </p:spPr>
        <p:txBody>
          <a:bodyPr wrap="square" rtlCol="0">
            <a:spAutoFit/>
          </a:bodyPr>
          <a:lstStyle/>
          <a:p>
            <a:r>
              <a:rPr lang="en-US" sz="3800" dirty="0">
                <a:latin typeface="Britannic Bold" panose="020B0903060703020204" pitchFamily="34" charset="0"/>
              </a:rPr>
              <a:t>Hezekiah’s Tunnel</a:t>
            </a:r>
          </a:p>
        </p:txBody>
      </p:sp>
    </p:spTree>
    <p:extLst>
      <p:ext uri="{BB962C8B-B14F-4D97-AF65-F5344CB8AC3E}">
        <p14:creationId xmlns:p14="http://schemas.microsoft.com/office/powerpoint/2010/main" val="81432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81298" cy="1188717"/>
          </a:xfrm>
        </p:spPr>
        <p:txBody>
          <a:bodyPr anchor="ctr">
            <a:normAutofit/>
          </a:bodyPr>
          <a:lstStyle/>
          <a:p>
            <a:pPr algn="l"/>
            <a:r>
              <a:rPr lang="en-US" sz="3800" dirty="0">
                <a:latin typeface="Britannic Bold" panose="020B0903060703020204" pitchFamily="34" charset="0"/>
              </a:rPr>
              <a:t>Old Testament examples</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505698" cy="4819594"/>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Proverbs 6:10-12 </a:t>
            </a:r>
            <a:r>
              <a:rPr lang="en-US" sz="2600" dirty="0"/>
              <a:t>Go to the ant, you sluggard! Consider her ways and be wise, </a:t>
            </a:r>
            <a:r>
              <a:rPr lang="en-US" sz="2600" baseline="30000" dirty="0"/>
              <a:t>7 </a:t>
            </a:r>
            <a:r>
              <a:rPr lang="en-US" sz="2600" dirty="0"/>
              <a:t>Which, having no captain, Overseer or ruler, </a:t>
            </a:r>
            <a:r>
              <a:rPr lang="en-US" sz="2600" baseline="30000" dirty="0"/>
              <a:t>8 </a:t>
            </a:r>
            <a:r>
              <a:rPr lang="en-US" sz="2600" dirty="0"/>
              <a:t>Provides her supplies in the summer, </a:t>
            </a:r>
            <a:r>
              <a:rPr lang="en-US" sz="2600" i="1" dirty="0"/>
              <a:t>And</a:t>
            </a:r>
            <a:r>
              <a:rPr lang="en-US" sz="2600" dirty="0"/>
              <a:t> gathers her food in the harvest. </a:t>
            </a:r>
            <a:r>
              <a:rPr lang="en-US" sz="2600" baseline="30000" dirty="0"/>
              <a:t>9 </a:t>
            </a:r>
            <a:r>
              <a:rPr lang="en-US" sz="2600" dirty="0"/>
              <a:t>How long will you slumber, O sluggard? When will you rise from your sleep? </a:t>
            </a:r>
            <a:r>
              <a:rPr lang="en-US" sz="2600" baseline="30000" dirty="0"/>
              <a:t>10 </a:t>
            </a:r>
            <a:r>
              <a:rPr lang="en-US" sz="2600" dirty="0"/>
              <a:t>A little sleep, a little slumber, A little folding of the hands to sleep—</a:t>
            </a:r>
            <a:r>
              <a:rPr lang="en-US" sz="2600" baseline="30000" dirty="0"/>
              <a:t>11 </a:t>
            </a:r>
            <a:r>
              <a:rPr lang="en-US" sz="2600" dirty="0"/>
              <a:t>So shall your poverty come on you like a prowler, And your need like an armed man.</a:t>
            </a:r>
          </a:p>
          <a:p>
            <a:pPr marL="457200" indent="-457200" algn="l">
              <a:buClr>
                <a:srgbClr val="FF0000"/>
              </a:buClr>
              <a:buFont typeface="Georgia" panose="02040502050405020303" pitchFamily="18" charset="0"/>
              <a:buChar char="—"/>
            </a:pPr>
            <a:r>
              <a:rPr lang="en-US" sz="3400" dirty="0">
                <a:latin typeface="Georgia" panose="02040502050405020303" pitchFamily="18" charset="0"/>
              </a:rPr>
              <a:t>Proverbs 13:4 </a:t>
            </a:r>
            <a:r>
              <a:rPr lang="en-US" sz="2800" dirty="0"/>
              <a:t>The soul of a lazy </a:t>
            </a:r>
            <a:r>
              <a:rPr lang="en-US" sz="2800" i="1" dirty="0"/>
              <a:t>man</a:t>
            </a:r>
            <a:r>
              <a:rPr lang="en-US" sz="2800" dirty="0"/>
              <a:t> desires, and </a:t>
            </a:r>
            <a:r>
              <a:rPr lang="en-US" sz="2800" i="1" dirty="0"/>
              <a:t>has</a:t>
            </a:r>
            <a:r>
              <a:rPr lang="en-US" sz="2800" dirty="0"/>
              <a:t> nothing; But the soul of the diligent shall be made rich.</a:t>
            </a:r>
            <a:endParaRPr lang="en-US" sz="3400" dirty="0">
              <a:latin typeface="Georgia" panose="02040502050405020303" pitchFamily="18" charset="0"/>
            </a:endParaRPr>
          </a:p>
          <a:p>
            <a:pPr marL="457200" indent="-457200" algn="l">
              <a:buClr>
                <a:srgbClr val="FF0000"/>
              </a:buClr>
              <a:buFont typeface="Georgia" panose="02040502050405020303" pitchFamily="18" charset="0"/>
              <a:buChar char="—"/>
            </a:pPr>
            <a:endParaRPr lang="en-US" sz="2600" dirty="0">
              <a:latin typeface="Georgia" panose="02040502050405020303" pitchFamily="18" charset="0"/>
            </a:endParaRPr>
          </a:p>
        </p:txBody>
      </p:sp>
    </p:spTree>
    <p:extLst>
      <p:ext uri="{BB962C8B-B14F-4D97-AF65-F5344CB8AC3E}">
        <p14:creationId xmlns:p14="http://schemas.microsoft.com/office/powerpoint/2010/main" val="23964638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8022021" y="3231931"/>
            <a:ext cx="3852041" cy="1834056"/>
          </a:xfrm>
        </p:spPr>
        <p:txBody>
          <a:bodyPr>
            <a:normAutofit/>
          </a:bodyPr>
          <a:lstStyle/>
          <a:p>
            <a:endParaRPr lang="en-US" sz="4000" dirty="0"/>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7782910" y="5242675"/>
            <a:ext cx="4330262" cy="683284"/>
          </a:xfrm>
        </p:spPr>
        <p:txBody>
          <a:bodyPr>
            <a:normAutofit/>
          </a:bodyPr>
          <a:lstStyle/>
          <a:p>
            <a:endParaRPr lang="en-US" sz="2000"/>
          </a:p>
        </p:txBody>
      </p:sp>
      <p:cxnSp>
        <p:nvCxnSpPr>
          <p:cNvPr id="1071" name="Straight Connector 107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85051"/>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98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9" name="Rectangle 104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id You Know that “God Helps Those Who Help Themselves” Isn't in the Bible?  - YouTube">
            <a:extLst>
              <a:ext uri="{FF2B5EF4-FFF2-40B4-BE49-F238E27FC236}">
                <a16:creationId xmlns:a16="http://schemas.microsoft.com/office/drawing/2014/main" id="{88C78CAE-4F83-3127-43FC-D3C1B2F18A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947" r="35364" b="11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1" name="Rectangle 105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3" name="Rectangle 105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105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64D8439-920C-CAB9-FBBA-D40FAA9098BB}"/>
              </a:ext>
            </a:extLst>
          </p:cNvPr>
          <p:cNvSpPr/>
          <p:nvPr/>
        </p:nvSpPr>
        <p:spPr>
          <a:xfrm>
            <a:off x="-231446" y="0"/>
            <a:ext cx="431681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32B2B79-78CD-7AA2-A3AE-C285A278CDCC}"/>
              </a:ext>
            </a:extLst>
          </p:cNvPr>
          <p:cNvSpPr/>
          <p:nvPr/>
        </p:nvSpPr>
        <p:spPr>
          <a:xfrm>
            <a:off x="3750564" y="-10"/>
            <a:ext cx="8441436"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17DFE-182F-28DD-FEBA-B40706D282CA}"/>
              </a:ext>
            </a:extLst>
          </p:cNvPr>
          <p:cNvSpPr>
            <a:spLocks noGrp="1"/>
          </p:cNvSpPr>
          <p:nvPr>
            <p:ph type="ctrTitle"/>
          </p:nvPr>
        </p:nvSpPr>
        <p:spPr>
          <a:xfrm>
            <a:off x="477980" y="498815"/>
            <a:ext cx="6881298" cy="1188717"/>
          </a:xfrm>
        </p:spPr>
        <p:txBody>
          <a:bodyPr anchor="ctr">
            <a:normAutofit/>
          </a:bodyPr>
          <a:lstStyle/>
          <a:p>
            <a:pPr algn="l"/>
            <a:r>
              <a:rPr lang="en-US" sz="3800" dirty="0">
                <a:latin typeface="Britannic Bold" panose="020B0903060703020204" pitchFamily="34" charset="0"/>
              </a:rPr>
              <a:t>Practical Examples for Today</a:t>
            </a:r>
          </a:p>
        </p:txBody>
      </p:sp>
      <p:sp>
        <p:nvSpPr>
          <p:cNvPr id="3" name="Subtitle 2">
            <a:extLst>
              <a:ext uri="{FF2B5EF4-FFF2-40B4-BE49-F238E27FC236}">
                <a16:creationId xmlns:a16="http://schemas.microsoft.com/office/drawing/2014/main" id="{200E3770-7018-C39F-7373-C56146DCBDC3}"/>
              </a:ext>
            </a:extLst>
          </p:cNvPr>
          <p:cNvSpPr>
            <a:spLocks noGrp="1"/>
          </p:cNvSpPr>
          <p:nvPr>
            <p:ph type="subTitle" idx="1"/>
          </p:nvPr>
        </p:nvSpPr>
        <p:spPr>
          <a:xfrm>
            <a:off x="477979" y="1687532"/>
            <a:ext cx="9923758" cy="4819594"/>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Praying for food</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Matthew 6:11 </a:t>
            </a:r>
            <a:r>
              <a:rPr lang="en-US" sz="2800" dirty="0"/>
              <a:t>Give us this day our daily bread.</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2 </a:t>
            </a:r>
            <a:r>
              <a:rPr lang="en-US" sz="3000" dirty="0" err="1">
                <a:latin typeface="Georgia" panose="02040502050405020303" pitchFamily="18" charset="0"/>
              </a:rPr>
              <a:t>Thess</a:t>
            </a:r>
            <a:r>
              <a:rPr lang="en-US" sz="3000" dirty="0">
                <a:latin typeface="Georgia" panose="02040502050405020303" pitchFamily="18" charset="0"/>
              </a:rPr>
              <a:t> 3:7-10 </a:t>
            </a:r>
            <a:r>
              <a:rPr lang="en-US" sz="2400" dirty="0"/>
              <a:t>For you yourselves know how you ought to follow us, for we were not disorderly among you; </a:t>
            </a:r>
            <a:r>
              <a:rPr lang="en-US" sz="2400" baseline="30000" dirty="0"/>
              <a:t>8 </a:t>
            </a:r>
            <a:r>
              <a:rPr lang="en-US" sz="2400" dirty="0"/>
              <a:t>nor did we eat anyone’s bread free of charge, but worked with labor and toil night and day, that we might not be a burden to any of you, </a:t>
            </a:r>
            <a:r>
              <a:rPr lang="en-US" sz="2400" baseline="30000" dirty="0"/>
              <a:t>9 </a:t>
            </a:r>
            <a:r>
              <a:rPr lang="en-US" sz="2400" dirty="0"/>
              <a:t>not because we do not have authority, but to make ourselves an example of how you should follow us. </a:t>
            </a:r>
            <a:r>
              <a:rPr lang="en-US" sz="2400" baseline="30000" dirty="0"/>
              <a:t>10 </a:t>
            </a:r>
            <a:r>
              <a:rPr lang="en-US" sz="2400" dirty="0"/>
              <a:t>For even when we were with you, we commanded you this: If anyone will not work, neither shall he eat. </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1 Timothy 6:8 </a:t>
            </a:r>
            <a:r>
              <a:rPr lang="en-US" sz="2600" dirty="0"/>
              <a:t>And having food and clothing, with these we shall be content. </a:t>
            </a:r>
            <a:endParaRPr lang="en-US" sz="26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5301003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968</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Britannic Bold</vt:lpstr>
      <vt:lpstr>Calibri</vt:lpstr>
      <vt:lpstr>Calibri Light</vt:lpstr>
      <vt:lpstr>Georgia</vt:lpstr>
      <vt:lpstr>Office Theme</vt:lpstr>
      <vt:lpstr>A Popular Saying</vt:lpstr>
      <vt:lpstr>PowerPoint Presentation</vt:lpstr>
      <vt:lpstr>Old Testament examples</vt:lpstr>
      <vt:lpstr>PowerPoint Presentation</vt:lpstr>
      <vt:lpstr>PowerPoint Presentation</vt:lpstr>
      <vt:lpstr>PowerPoint Presentation</vt:lpstr>
      <vt:lpstr>Old Testament examples</vt:lpstr>
      <vt:lpstr>PowerPoint Presentation</vt:lpstr>
      <vt:lpstr>Practical Examples for Today</vt:lpstr>
      <vt:lpstr>Gaining Wisdom</vt:lpstr>
      <vt:lpstr>Salvation and Forgiveness</vt:lpstr>
      <vt:lpstr>Salvation and Forgiveness</vt:lpstr>
      <vt:lpstr>Growing in Strength</vt:lpstr>
      <vt:lpstr>Growing in Strength</vt:lpstr>
      <vt:lpstr>PowerPoint Presentation</vt:lpstr>
      <vt:lpstr>A Popular Saying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2022-12-11T02:53:13Z</dcterms:created>
  <dcterms:modified xsi:type="dcterms:W3CDTF">2023-01-15T01:33:36Z</dcterms:modified>
</cp:coreProperties>
</file>